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86.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9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85.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1.xml" ContentType="application/vnd.openxmlformats-officedocument.presentationml.slide+xml"/>
  <Override PartName="/ppt/slides/slide21.xml" ContentType="application/vnd.openxmlformats-officedocument.presentationml.slide+xml"/>
  <Override PartName="/ppt/slides/slide8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89.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88.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05"/>
  </p:notesMasterIdLst>
  <p:handoutMasterIdLst>
    <p:handoutMasterId r:id="rId106"/>
  </p:handoutMasterIdLst>
  <p:sldIdLst>
    <p:sldId id="256" r:id="rId2"/>
    <p:sldId id="258" r:id="rId3"/>
    <p:sldId id="271" r:id="rId4"/>
    <p:sldId id="434" r:id="rId5"/>
    <p:sldId id="436" r:id="rId6"/>
    <p:sldId id="299" r:id="rId7"/>
    <p:sldId id="418" r:id="rId8"/>
    <p:sldId id="435" r:id="rId9"/>
    <p:sldId id="433" r:id="rId10"/>
    <p:sldId id="421" r:id="rId11"/>
    <p:sldId id="420" r:id="rId12"/>
    <p:sldId id="272" r:id="rId13"/>
    <p:sldId id="264" r:id="rId14"/>
    <p:sldId id="273" r:id="rId15"/>
    <p:sldId id="428" r:id="rId16"/>
    <p:sldId id="431" r:id="rId17"/>
    <p:sldId id="294" r:id="rId18"/>
    <p:sldId id="278" r:id="rId19"/>
    <p:sldId id="283" r:id="rId20"/>
    <p:sldId id="336" r:id="rId21"/>
    <p:sldId id="422" r:id="rId22"/>
    <p:sldId id="424" r:id="rId23"/>
    <p:sldId id="423" r:id="rId24"/>
    <p:sldId id="425" r:id="rId25"/>
    <p:sldId id="341" r:id="rId26"/>
    <p:sldId id="342" r:id="rId27"/>
    <p:sldId id="343" r:id="rId28"/>
    <p:sldId id="344" r:id="rId29"/>
    <p:sldId id="345" r:id="rId30"/>
    <p:sldId id="282" r:id="rId31"/>
    <p:sldId id="281" r:id="rId32"/>
    <p:sldId id="308" r:id="rId33"/>
    <p:sldId id="432" r:id="rId34"/>
    <p:sldId id="284" r:id="rId35"/>
    <p:sldId id="410" r:id="rId36"/>
    <p:sldId id="286" r:id="rId37"/>
    <p:sldId id="287" r:id="rId38"/>
    <p:sldId id="285" r:id="rId39"/>
    <p:sldId id="288" r:id="rId40"/>
    <p:sldId id="301" r:id="rId41"/>
    <p:sldId id="300" r:id="rId42"/>
    <p:sldId id="291" r:id="rId43"/>
    <p:sldId id="311" r:id="rId44"/>
    <p:sldId id="347" r:id="rId45"/>
    <p:sldId id="383" r:id="rId46"/>
    <p:sldId id="349" r:id="rId47"/>
    <p:sldId id="356" r:id="rId48"/>
    <p:sldId id="384" r:id="rId49"/>
    <p:sldId id="355" r:id="rId50"/>
    <p:sldId id="351" r:id="rId51"/>
    <p:sldId id="350" r:id="rId52"/>
    <p:sldId id="352" r:id="rId53"/>
    <p:sldId id="353" r:id="rId54"/>
    <p:sldId id="354" r:id="rId55"/>
    <p:sldId id="446" r:id="rId56"/>
    <p:sldId id="385" r:id="rId57"/>
    <p:sldId id="346" r:id="rId58"/>
    <p:sldId id="357" r:id="rId59"/>
    <p:sldId id="400" r:id="rId60"/>
    <p:sldId id="370" r:id="rId61"/>
    <p:sldId id="359" r:id="rId62"/>
    <p:sldId id="360" r:id="rId63"/>
    <p:sldId id="361" r:id="rId64"/>
    <p:sldId id="362" r:id="rId65"/>
    <p:sldId id="364" r:id="rId66"/>
    <p:sldId id="329" r:id="rId67"/>
    <p:sldId id="437" r:id="rId68"/>
    <p:sldId id="438" r:id="rId69"/>
    <p:sldId id="439" r:id="rId70"/>
    <p:sldId id="363" r:id="rId71"/>
    <p:sldId id="376" r:id="rId72"/>
    <p:sldId id="380" r:id="rId73"/>
    <p:sldId id="369" r:id="rId74"/>
    <p:sldId id="373" r:id="rId75"/>
    <p:sldId id="368" r:id="rId76"/>
    <p:sldId id="374" r:id="rId77"/>
    <p:sldId id="441" r:id="rId78"/>
    <p:sldId id="443" r:id="rId79"/>
    <p:sldId id="372" r:id="rId80"/>
    <p:sldId id="442" r:id="rId81"/>
    <p:sldId id="440" r:id="rId82"/>
    <p:sldId id="375" r:id="rId83"/>
    <p:sldId id="371" r:id="rId84"/>
    <p:sldId id="382" r:id="rId85"/>
    <p:sldId id="358" r:id="rId86"/>
    <p:sldId id="399" r:id="rId87"/>
    <p:sldId id="398" r:id="rId88"/>
    <p:sldId id="394" r:id="rId89"/>
    <p:sldId id="392" r:id="rId90"/>
    <p:sldId id="401" r:id="rId91"/>
    <p:sldId id="393" r:id="rId92"/>
    <p:sldId id="402" r:id="rId93"/>
    <p:sldId id="404" r:id="rId94"/>
    <p:sldId id="444" r:id="rId95"/>
    <p:sldId id="409" r:id="rId96"/>
    <p:sldId id="405" r:id="rId97"/>
    <p:sldId id="407" r:id="rId98"/>
    <p:sldId id="411" r:id="rId99"/>
    <p:sldId id="292" r:id="rId100"/>
    <p:sldId id="430" r:id="rId101"/>
    <p:sldId id="388" r:id="rId102"/>
    <p:sldId id="396" r:id="rId103"/>
    <p:sldId id="445" r:id="rId104"/>
  </p:sldIdLst>
  <p:sldSz cx="9906000" cy="6858000" type="A4"/>
  <p:notesSz cx="9144000" cy="6858000"/>
  <p:defaultTextStyle>
    <a:defPPr>
      <a:defRPr lang="de-DE"/>
    </a:defPPr>
    <a:lvl1pPr algn="l" rtl="0" fontAlgn="base">
      <a:spcBef>
        <a:spcPct val="0"/>
      </a:spcBef>
      <a:spcAft>
        <a:spcPct val="0"/>
      </a:spcAft>
      <a:defRPr sz="2800" b="1" kern="1200">
        <a:solidFill>
          <a:schemeClr val="bg2"/>
        </a:solidFill>
        <a:latin typeface="DINPro-Bold" pitchFamily="50" charset="0"/>
        <a:ea typeface="+mn-ea"/>
        <a:cs typeface="+mn-cs"/>
      </a:defRPr>
    </a:lvl1pPr>
    <a:lvl2pPr marL="457200" algn="l" rtl="0" fontAlgn="base">
      <a:spcBef>
        <a:spcPct val="0"/>
      </a:spcBef>
      <a:spcAft>
        <a:spcPct val="0"/>
      </a:spcAft>
      <a:defRPr sz="2800" b="1" kern="1200">
        <a:solidFill>
          <a:schemeClr val="bg2"/>
        </a:solidFill>
        <a:latin typeface="DINPro-Bold" pitchFamily="50" charset="0"/>
        <a:ea typeface="+mn-ea"/>
        <a:cs typeface="+mn-cs"/>
      </a:defRPr>
    </a:lvl2pPr>
    <a:lvl3pPr marL="914400" algn="l" rtl="0" fontAlgn="base">
      <a:spcBef>
        <a:spcPct val="0"/>
      </a:spcBef>
      <a:spcAft>
        <a:spcPct val="0"/>
      </a:spcAft>
      <a:defRPr sz="2800" b="1" kern="1200">
        <a:solidFill>
          <a:schemeClr val="bg2"/>
        </a:solidFill>
        <a:latin typeface="DINPro-Bold" pitchFamily="50" charset="0"/>
        <a:ea typeface="+mn-ea"/>
        <a:cs typeface="+mn-cs"/>
      </a:defRPr>
    </a:lvl3pPr>
    <a:lvl4pPr marL="1371600" algn="l" rtl="0" fontAlgn="base">
      <a:spcBef>
        <a:spcPct val="0"/>
      </a:spcBef>
      <a:spcAft>
        <a:spcPct val="0"/>
      </a:spcAft>
      <a:defRPr sz="2800" b="1" kern="1200">
        <a:solidFill>
          <a:schemeClr val="bg2"/>
        </a:solidFill>
        <a:latin typeface="DINPro-Bold" pitchFamily="50" charset="0"/>
        <a:ea typeface="+mn-ea"/>
        <a:cs typeface="+mn-cs"/>
      </a:defRPr>
    </a:lvl4pPr>
    <a:lvl5pPr marL="1828800" algn="l" rtl="0" fontAlgn="base">
      <a:spcBef>
        <a:spcPct val="0"/>
      </a:spcBef>
      <a:spcAft>
        <a:spcPct val="0"/>
      </a:spcAft>
      <a:defRPr sz="2800" b="1" kern="1200">
        <a:solidFill>
          <a:schemeClr val="bg2"/>
        </a:solidFill>
        <a:latin typeface="DINPro-Bold" pitchFamily="50" charset="0"/>
        <a:ea typeface="+mn-ea"/>
        <a:cs typeface="+mn-cs"/>
      </a:defRPr>
    </a:lvl5pPr>
    <a:lvl6pPr marL="2286000" algn="l" defTabSz="914400" rtl="0" eaLnBrk="1" latinLnBrk="0" hangingPunct="1">
      <a:defRPr sz="2800" b="1" kern="1200">
        <a:solidFill>
          <a:schemeClr val="bg2"/>
        </a:solidFill>
        <a:latin typeface="DINPro-Bold" pitchFamily="50" charset="0"/>
        <a:ea typeface="+mn-ea"/>
        <a:cs typeface="+mn-cs"/>
      </a:defRPr>
    </a:lvl6pPr>
    <a:lvl7pPr marL="2743200" algn="l" defTabSz="914400" rtl="0" eaLnBrk="1" latinLnBrk="0" hangingPunct="1">
      <a:defRPr sz="2800" b="1" kern="1200">
        <a:solidFill>
          <a:schemeClr val="bg2"/>
        </a:solidFill>
        <a:latin typeface="DINPro-Bold" pitchFamily="50" charset="0"/>
        <a:ea typeface="+mn-ea"/>
        <a:cs typeface="+mn-cs"/>
      </a:defRPr>
    </a:lvl7pPr>
    <a:lvl8pPr marL="3200400" algn="l" defTabSz="914400" rtl="0" eaLnBrk="1" latinLnBrk="0" hangingPunct="1">
      <a:defRPr sz="2800" b="1" kern="1200">
        <a:solidFill>
          <a:schemeClr val="bg2"/>
        </a:solidFill>
        <a:latin typeface="DINPro-Bold" pitchFamily="50" charset="0"/>
        <a:ea typeface="+mn-ea"/>
        <a:cs typeface="+mn-cs"/>
      </a:defRPr>
    </a:lvl8pPr>
    <a:lvl9pPr marL="3657600" algn="l" defTabSz="914400" rtl="0" eaLnBrk="1" latinLnBrk="0" hangingPunct="1">
      <a:defRPr sz="2800" b="1" kern="1200">
        <a:solidFill>
          <a:schemeClr val="bg2"/>
        </a:solidFill>
        <a:latin typeface="DINPro-Bold" pitchFamily="5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FFFF"/>
    <a:srgbClr val="CA1F7B"/>
    <a:srgbClr val="0066FF"/>
    <a:srgbClr val="FF7C80"/>
    <a:srgbClr val="FFE900"/>
    <a:srgbClr val="003399"/>
    <a:srgbClr val="FF3300"/>
    <a:srgbClr val="4A4D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6761" autoAdjust="0"/>
  </p:normalViewPr>
  <p:slideViewPr>
    <p:cSldViewPr>
      <p:cViewPr varScale="1">
        <p:scale>
          <a:sx n="123" d="100"/>
          <a:sy n="123" d="100"/>
        </p:scale>
        <p:origin x="-1008" y="-90"/>
      </p:cViewPr>
      <p:guideLst>
        <p:guide orient="horz" pos="2160"/>
        <p:guide pos="3120"/>
      </p:guideLst>
    </p:cSldViewPr>
  </p:slideViewPr>
  <p:outlineViewPr>
    <p:cViewPr>
      <p:scale>
        <a:sx n="33" d="100"/>
        <a:sy n="33" d="100"/>
      </p:scale>
      <p:origin x="0" y="28974"/>
    </p:cViewPr>
  </p:outlineViewPr>
  <p:notesTextViewPr>
    <p:cViewPr>
      <p:scale>
        <a:sx n="66" d="100"/>
        <a:sy n="66" d="100"/>
      </p:scale>
      <p:origin x="0" y="0"/>
    </p:cViewPr>
  </p:notesTextViewPr>
  <p:sorterViewPr>
    <p:cViewPr>
      <p:scale>
        <a:sx n="66" d="100"/>
        <a:sy n="66" d="100"/>
      </p:scale>
      <p:origin x="0" y="1302"/>
    </p:cViewPr>
  </p:sorterViewPr>
  <p:notesViewPr>
    <p:cSldViewPr>
      <p:cViewPr varScale="1">
        <p:scale>
          <a:sx n="75" d="100"/>
          <a:sy n="75" d="100"/>
        </p:scale>
        <p:origin x="-864"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ustomXml" Target="../customXml/item2.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charset="0"/>
              </a:defRPr>
            </a:lvl1pPr>
          </a:lstStyle>
          <a:p>
            <a:pPr>
              <a:defRPr/>
            </a:pPr>
            <a:endParaRPr lang="en-US"/>
          </a:p>
        </p:txBody>
      </p:sp>
      <p:sp>
        <p:nvSpPr>
          <p:cNvPr id="86019"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charset="0"/>
              </a:defRPr>
            </a:lvl1pPr>
          </a:lstStyle>
          <a:p>
            <a:pPr>
              <a:defRPr/>
            </a:pPr>
            <a:endParaRPr lang="en-US"/>
          </a:p>
        </p:txBody>
      </p:sp>
      <p:sp>
        <p:nvSpPr>
          <p:cNvPr id="86020"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charset="0"/>
              </a:defRPr>
            </a:lvl1pPr>
          </a:lstStyle>
          <a:p>
            <a:pPr>
              <a:defRPr/>
            </a:pPr>
            <a:endParaRPr lang="en-US"/>
          </a:p>
        </p:txBody>
      </p:sp>
      <p:sp>
        <p:nvSpPr>
          <p:cNvPr id="86021"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charset="0"/>
              </a:defRPr>
            </a:lvl1pPr>
          </a:lstStyle>
          <a:p>
            <a:pPr>
              <a:defRPr/>
            </a:pPr>
            <a:fld id="{B9C5B748-647D-4E6F-9AEC-6E85919FE169}" type="slidenum">
              <a:rPr lang="en-US"/>
              <a:pPr>
                <a:defRPr/>
              </a:pPr>
              <a:t>‹#›</a:t>
            </a:fld>
            <a:endParaRPr lang="en-US"/>
          </a:p>
        </p:txBody>
      </p:sp>
    </p:spTree>
    <p:extLst>
      <p:ext uri="{BB962C8B-B14F-4D97-AF65-F5344CB8AC3E}">
        <p14:creationId xmlns:p14="http://schemas.microsoft.com/office/powerpoint/2010/main" val="1526337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charset="0"/>
              </a:defRPr>
            </a:lvl1pPr>
          </a:lstStyle>
          <a:p>
            <a:pPr>
              <a:defRPr/>
            </a:pPr>
            <a:endParaRPr lang="en-US"/>
          </a:p>
        </p:txBody>
      </p:sp>
      <p:sp>
        <p:nvSpPr>
          <p:cNvPr id="87043" name="Rectangle 3"/>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714625" y="514350"/>
            <a:ext cx="371475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charset="0"/>
              </a:defRPr>
            </a:lvl1pPr>
          </a:lstStyle>
          <a:p>
            <a:pPr>
              <a:defRPr/>
            </a:pPr>
            <a:endParaRPr lang="en-US"/>
          </a:p>
        </p:txBody>
      </p:sp>
      <p:sp>
        <p:nvSpPr>
          <p:cNvPr id="87047"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charset="0"/>
              </a:defRPr>
            </a:lvl1pPr>
          </a:lstStyle>
          <a:p>
            <a:pPr>
              <a:defRPr/>
            </a:pPr>
            <a:fld id="{696E6405-E281-4A15-9208-4180FBCD47C7}" type="slidenum">
              <a:rPr lang="en-US"/>
              <a:pPr>
                <a:defRPr/>
              </a:pPr>
              <a:t>‹#›</a:t>
            </a:fld>
            <a:endParaRPr lang="en-US"/>
          </a:p>
        </p:txBody>
      </p:sp>
    </p:spTree>
    <p:extLst>
      <p:ext uri="{BB962C8B-B14F-4D97-AF65-F5344CB8AC3E}">
        <p14:creationId xmlns:p14="http://schemas.microsoft.com/office/powerpoint/2010/main" val="12700375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lienbildplatzhalter 1"/>
          <p:cNvSpPr>
            <a:spLocks noGrp="1" noRot="1" noChangeAspect="1" noTextEdit="1"/>
          </p:cNvSpPr>
          <p:nvPr>
            <p:ph type="sldImg"/>
          </p:nvPr>
        </p:nvSpPr>
        <p:spPr>
          <a:ln/>
        </p:spPr>
      </p:sp>
      <p:sp>
        <p:nvSpPr>
          <p:cNvPr id="1536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pitchFamily="18" charset="0"/>
            </a:endParaRPr>
          </a:p>
        </p:txBody>
      </p:sp>
      <p:sp>
        <p:nvSpPr>
          <p:cNvPr id="1536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ED073399-50D0-4821-9282-C30B8D672786}" type="slidenum">
              <a:rPr lang="en-US" sz="1200" b="0" smtClean="0">
                <a:solidFill>
                  <a:schemeClr val="tx1"/>
                </a:solidFill>
                <a:latin typeface="Times" pitchFamily="18" charset="0"/>
              </a:rPr>
              <a:pPr/>
              <a:t>1</a:t>
            </a:fld>
            <a:endParaRPr lang="en-US" sz="1200" b="0" smtClean="0">
              <a:solidFill>
                <a:schemeClr val="tx1"/>
              </a:solidFill>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96E6405-E281-4A15-9208-4180FBCD47C7}" type="slidenum">
              <a:rPr lang="en-US" smtClean="0"/>
              <a:pPr>
                <a:defRPr/>
              </a:pPr>
              <a:t>15</a:t>
            </a:fld>
            <a:endParaRPr lang="en-US"/>
          </a:p>
        </p:txBody>
      </p:sp>
    </p:spTree>
    <p:extLst>
      <p:ext uri="{BB962C8B-B14F-4D97-AF65-F5344CB8AC3E}">
        <p14:creationId xmlns:p14="http://schemas.microsoft.com/office/powerpoint/2010/main" val="343350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96E6405-E281-4A15-9208-4180FBCD47C7}" type="slidenum">
              <a:rPr lang="en-US" smtClean="0"/>
              <a:pPr>
                <a:defRPr/>
              </a:pPr>
              <a:t>16</a:t>
            </a:fld>
            <a:endParaRPr lang="en-US"/>
          </a:p>
        </p:txBody>
      </p:sp>
    </p:spTree>
    <p:extLst>
      <p:ext uri="{BB962C8B-B14F-4D97-AF65-F5344CB8AC3E}">
        <p14:creationId xmlns:p14="http://schemas.microsoft.com/office/powerpoint/2010/main" val="343350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96E6405-E281-4A15-9208-4180FBCD47C7}" type="slidenum">
              <a:rPr lang="en-US" smtClean="0"/>
              <a:pPr>
                <a:defRPr/>
              </a:pPr>
              <a:t>17</a:t>
            </a:fld>
            <a:endParaRPr lang="en-US"/>
          </a:p>
        </p:txBody>
      </p:sp>
    </p:spTree>
    <p:extLst>
      <p:ext uri="{BB962C8B-B14F-4D97-AF65-F5344CB8AC3E}">
        <p14:creationId xmlns:p14="http://schemas.microsoft.com/office/powerpoint/2010/main" val="3433505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14"/>
          <p:cNvSpPr>
            <a:spLocks noChangeArrowheads="1"/>
          </p:cNvSpPr>
          <p:nvPr userDrawn="1"/>
        </p:nvSpPr>
        <p:spPr bwMode="auto">
          <a:xfrm>
            <a:off x="0" y="3429000"/>
            <a:ext cx="9906000" cy="3429000"/>
          </a:xfrm>
          <a:prstGeom prst="rect">
            <a:avLst/>
          </a:prstGeom>
          <a:solidFill>
            <a:srgbClr val="FFDD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57263"/>
            <a:endParaRPr lang="en-US"/>
          </a:p>
        </p:txBody>
      </p:sp>
      <p:sp>
        <p:nvSpPr>
          <p:cNvPr id="5" name="Rectangle 6"/>
          <p:cNvSpPr>
            <a:spLocks noChangeArrowheads="1"/>
          </p:cNvSpPr>
          <p:nvPr userDrawn="1"/>
        </p:nvSpPr>
        <p:spPr bwMode="auto">
          <a:xfrm>
            <a:off x="3632200" y="6477000"/>
            <a:ext cx="1733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75419" rIns="95782" bIns="37709"/>
          <a:lstStyle/>
          <a:p>
            <a:pPr defTabSz="957263" eaLnBrk="0" hangingPunct="0"/>
            <a:endParaRPr lang="en-US" sz="1300">
              <a:solidFill>
                <a:schemeClr val="tx1"/>
              </a:solidFill>
              <a:latin typeface="DIN-Light" charset="0"/>
            </a:endParaRPr>
          </a:p>
        </p:txBody>
      </p:sp>
      <p:grpSp>
        <p:nvGrpSpPr>
          <p:cNvPr id="6" name="Group 13"/>
          <p:cNvGrpSpPr>
            <a:grpSpLocks/>
          </p:cNvGrpSpPr>
          <p:nvPr userDrawn="1"/>
        </p:nvGrpSpPr>
        <p:grpSpPr bwMode="auto">
          <a:xfrm>
            <a:off x="200025" y="1484313"/>
            <a:ext cx="585788" cy="558800"/>
            <a:chOff x="145" y="575"/>
            <a:chExt cx="369" cy="352"/>
          </a:xfrm>
        </p:grpSpPr>
        <p:sp>
          <p:nvSpPr>
            <p:cNvPr id="7" name="Freeform 8"/>
            <p:cNvSpPr>
              <a:spLocks/>
            </p:cNvSpPr>
            <p:nvPr userDrawn="1"/>
          </p:nvSpPr>
          <p:spPr bwMode="auto">
            <a:xfrm>
              <a:off x="146" y="758"/>
              <a:ext cx="182" cy="169"/>
            </a:xfrm>
            <a:custGeom>
              <a:avLst/>
              <a:gdLst>
                <a:gd name="T0" fmla="*/ 0 w 168"/>
                <a:gd name="T1" fmla="*/ 169 h 169"/>
                <a:gd name="T2" fmla="*/ 0 w 168"/>
                <a:gd name="T3" fmla="*/ 111 h 169"/>
                <a:gd name="T4" fmla="*/ 195 w 168"/>
                <a:gd name="T5" fmla="*/ 0 h 169"/>
                <a:gd name="T6" fmla="*/ 294 w 168"/>
                <a:gd name="T7" fmla="*/ 0 h 169"/>
                <a:gd name="T8" fmla="*/ 294 w 168"/>
                <a:gd name="T9" fmla="*/ 57 h 169"/>
                <a:gd name="T10" fmla="*/ 104 w 168"/>
                <a:gd name="T11" fmla="*/ 169 h 169"/>
                <a:gd name="T12" fmla="*/ 0 w 168"/>
                <a:gd name="T13" fmla="*/ 169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169">
                  <a:moveTo>
                    <a:pt x="0" y="169"/>
                  </a:moveTo>
                  <a:lnTo>
                    <a:pt x="0" y="111"/>
                  </a:lnTo>
                  <a:lnTo>
                    <a:pt x="111" y="0"/>
                  </a:lnTo>
                  <a:lnTo>
                    <a:pt x="168" y="0"/>
                  </a:lnTo>
                  <a:lnTo>
                    <a:pt x="168" y="57"/>
                  </a:lnTo>
                  <a:lnTo>
                    <a:pt x="60" y="169"/>
                  </a:lnTo>
                  <a:lnTo>
                    <a:pt x="0"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 name="Freeform 9"/>
            <p:cNvSpPr>
              <a:spLocks/>
            </p:cNvSpPr>
            <p:nvPr userDrawn="1"/>
          </p:nvSpPr>
          <p:spPr bwMode="auto">
            <a:xfrm>
              <a:off x="145" y="575"/>
              <a:ext cx="185" cy="169"/>
            </a:xfrm>
            <a:custGeom>
              <a:avLst/>
              <a:gdLst>
                <a:gd name="T0" fmla="*/ 196 w 171"/>
                <a:gd name="T1" fmla="*/ 169 h 169"/>
                <a:gd name="T2" fmla="*/ 0 w 171"/>
                <a:gd name="T3" fmla="*/ 58 h 169"/>
                <a:gd name="T4" fmla="*/ 0 w 171"/>
                <a:gd name="T5" fmla="*/ 0 h 169"/>
                <a:gd name="T6" fmla="*/ 102 w 171"/>
                <a:gd name="T7" fmla="*/ 0 h 169"/>
                <a:gd name="T8" fmla="*/ 296 w 171"/>
                <a:gd name="T9" fmla="*/ 114 h 169"/>
                <a:gd name="T10" fmla="*/ 296 w 171"/>
                <a:gd name="T11" fmla="*/ 169 h 169"/>
                <a:gd name="T12" fmla="*/ 196 w 171"/>
                <a:gd name="T13" fmla="*/ 169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169">
                  <a:moveTo>
                    <a:pt x="112" y="169"/>
                  </a:moveTo>
                  <a:lnTo>
                    <a:pt x="0" y="58"/>
                  </a:lnTo>
                  <a:lnTo>
                    <a:pt x="0" y="0"/>
                  </a:lnTo>
                  <a:lnTo>
                    <a:pt x="58" y="0"/>
                  </a:lnTo>
                  <a:lnTo>
                    <a:pt x="171" y="114"/>
                  </a:lnTo>
                  <a:lnTo>
                    <a:pt x="171" y="169"/>
                  </a:lnTo>
                  <a:lnTo>
                    <a:pt x="112"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 name="Freeform 10"/>
            <p:cNvSpPr>
              <a:spLocks/>
            </p:cNvSpPr>
            <p:nvPr userDrawn="1"/>
          </p:nvSpPr>
          <p:spPr bwMode="auto">
            <a:xfrm>
              <a:off x="330" y="758"/>
              <a:ext cx="181" cy="169"/>
            </a:xfrm>
            <a:custGeom>
              <a:avLst/>
              <a:gdLst>
                <a:gd name="T0" fmla="*/ 0 w 168"/>
                <a:gd name="T1" fmla="*/ 169 h 169"/>
                <a:gd name="T2" fmla="*/ 0 w 168"/>
                <a:gd name="T3" fmla="*/ 111 h 169"/>
                <a:gd name="T4" fmla="*/ 189 w 168"/>
                <a:gd name="T5" fmla="*/ 0 h 169"/>
                <a:gd name="T6" fmla="*/ 282 w 168"/>
                <a:gd name="T7" fmla="*/ 0 h 169"/>
                <a:gd name="T8" fmla="*/ 282 w 168"/>
                <a:gd name="T9" fmla="*/ 57 h 169"/>
                <a:gd name="T10" fmla="*/ 101 w 168"/>
                <a:gd name="T11" fmla="*/ 169 h 169"/>
                <a:gd name="T12" fmla="*/ 0 w 168"/>
                <a:gd name="T13" fmla="*/ 169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169">
                  <a:moveTo>
                    <a:pt x="0" y="169"/>
                  </a:moveTo>
                  <a:lnTo>
                    <a:pt x="0" y="111"/>
                  </a:lnTo>
                  <a:lnTo>
                    <a:pt x="111" y="0"/>
                  </a:lnTo>
                  <a:lnTo>
                    <a:pt x="168" y="0"/>
                  </a:lnTo>
                  <a:lnTo>
                    <a:pt x="168" y="57"/>
                  </a:lnTo>
                  <a:lnTo>
                    <a:pt x="60" y="169"/>
                  </a:lnTo>
                  <a:lnTo>
                    <a:pt x="0"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 name="Freeform 11"/>
            <p:cNvSpPr>
              <a:spLocks/>
            </p:cNvSpPr>
            <p:nvPr userDrawn="1"/>
          </p:nvSpPr>
          <p:spPr bwMode="auto">
            <a:xfrm>
              <a:off x="328" y="575"/>
              <a:ext cx="186" cy="169"/>
            </a:xfrm>
            <a:custGeom>
              <a:avLst/>
              <a:gdLst>
                <a:gd name="T0" fmla="*/ 203 w 171"/>
                <a:gd name="T1" fmla="*/ 169 h 169"/>
                <a:gd name="T2" fmla="*/ 0 w 171"/>
                <a:gd name="T3" fmla="*/ 58 h 169"/>
                <a:gd name="T4" fmla="*/ 0 w 171"/>
                <a:gd name="T5" fmla="*/ 0 h 169"/>
                <a:gd name="T6" fmla="*/ 106 w 171"/>
                <a:gd name="T7" fmla="*/ 0 h 169"/>
                <a:gd name="T8" fmla="*/ 308 w 171"/>
                <a:gd name="T9" fmla="*/ 114 h 169"/>
                <a:gd name="T10" fmla="*/ 308 w 171"/>
                <a:gd name="T11" fmla="*/ 169 h 169"/>
                <a:gd name="T12" fmla="*/ 203 w 171"/>
                <a:gd name="T13" fmla="*/ 169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169">
                  <a:moveTo>
                    <a:pt x="112" y="169"/>
                  </a:moveTo>
                  <a:lnTo>
                    <a:pt x="0" y="58"/>
                  </a:lnTo>
                  <a:lnTo>
                    <a:pt x="0" y="0"/>
                  </a:lnTo>
                  <a:lnTo>
                    <a:pt x="58" y="0"/>
                  </a:lnTo>
                  <a:lnTo>
                    <a:pt x="171" y="114"/>
                  </a:lnTo>
                  <a:lnTo>
                    <a:pt x="171" y="169"/>
                  </a:lnTo>
                  <a:lnTo>
                    <a:pt x="112"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1" name="Rectangle 15"/>
          <p:cNvSpPr>
            <a:spLocks noChangeArrowheads="1"/>
          </p:cNvSpPr>
          <p:nvPr userDrawn="1"/>
        </p:nvSpPr>
        <p:spPr bwMode="auto">
          <a:xfrm>
            <a:off x="0" y="1125538"/>
            <a:ext cx="9906000" cy="71437"/>
          </a:xfrm>
          <a:prstGeom prst="rect">
            <a:avLst/>
          </a:prstGeom>
          <a:solidFill>
            <a:srgbClr val="6F70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2" name="Picture 2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8438" y="419100"/>
            <a:ext cx="18891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J:\Marketing\IMAGE ARCHIVE_RESOURCES\LOGOS\02_Stamp\FLC_stamp\FNR-smart-strong-yellow-world_Button_3D.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06913" y="2924175"/>
            <a:ext cx="95091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4"/>
          <p:cNvSpPr>
            <a:spLocks noGrp="1" noChangeArrowheads="1"/>
          </p:cNvSpPr>
          <p:nvPr>
            <p:ph type="ctrTitle"/>
          </p:nvPr>
        </p:nvSpPr>
        <p:spPr>
          <a:xfrm>
            <a:off x="1065213" y="1196975"/>
            <a:ext cx="8840787" cy="2232025"/>
          </a:xfrm>
        </p:spPr>
        <p:txBody>
          <a:bodyPr lIns="0" tIns="252000" rIns="720000"/>
          <a:lstStyle>
            <a:lvl1pPr>
              <a:defRPr sz="4000" b="0"/>
            </a:lvl1pPr>
          </a:lstStyle>
          <a:p>
            <a:r>
              <a:rPr lang="en-US" smtClean="0"/>
              <a:t>Click to edit Master title style</a:t>
            </a:r>
            <a:endParaRPr lang="de-DE" dirty="0"/>
          </a:p>
        </p:txBody>
      </p:sp>
      <p:sp>
        <p:nvSpPr>
          <p:cNvPr id="75794" name="Rectangle 18"/>
          <p:cNvSpPr>
            <a:spLocks noGrp="1" noChangeArrowheads="1"/>
          </p:cNvSpPr>
          <p:nvPr>
            <p:ph type="subTitle" sz="quarter" idx="1"/>
          </p:nvPr>
        </p:nvSpPr>
        <p:spPr>
          <a:xfrm>
            <a:off x="1136650" y="3886200"/>
            <a:ext cx="8769350" cy="2351088"/>
          </a:xfrm>
        </p:spPr>
        <p:txBody>
          <a:bodyPr lIns="0" tIns="0" rIns="720000"/>
          <a:lstStyle>
            <a:lvl1pPr marL="0" indent="0">
              <a:defRPr sz="2900" baseline="0">
                <a:latin typeface="Arial" pitchFamily="34" charset="0"/>
                <a:cs typeface="Arial" pitchFamily="34" charset="0"/>
              </a:defRPr>
            </a:lvl1pPr>
          </a:lstStyle>
          <a:p>
            <a:r>
              <a:rPr lang="en-US" smtClean="0"/>
              <a:t>Click to edit Master subtitle style</a:t>
            </a:r>
            <a:endParaRPr lang="de-DE" dirty="0"/>
          </a:p>
        </p:txBody>
      </p:sp>
    </p:spTree>
    <p:extLst>
      <p:ext uri="{BB962C8B-B14F-4D97-AF65-F5344CB8AC3E}">
        <p14:creationId xmlns:p14="http://schemas.microsoft.com/office/powerpoint/2010/main" val="255167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lvl1pPr>
          </a:lstStyle>
          <a:p>
            <a:r>
              <a:rPr lang="en-US" smtClean="0"/>
              <a:t>Click to edit Master title style</a:t>
            </a:r>
            <a:endParaRPr lang="de-DE" dirty="0"/>
          </a:p>
        </p:txBody>
      </p:sp>
      <p:sp>
        <p:nvSpPr>
          <p:cNvPr id="3" name="Inhaltsplatzhalter 2"/>
          <p:cNvSpPr>
            <a:spLocks noGrp="1"/>
          </p:cNvSpPr>
          <p:nvPr>
            <p:ph idx="1"/>
          </p:nvPr>
        </p:nvSpPr>
        <p:spPr/>
        <p:txBody>
          <a:bodyPr/>
          <a:lstStyle>
            <a:lvl1pPr>
              <a:defRPr baseline="0"/>
            </a:lvl1pPr>
            <a:lvl2pPr>
              <a:defRPr/>
            </a:lvl2pPr>
            <a:lvl3pPr marL="533400" indent="-266700">
              <a:defRPr baseline="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smtClean="0"/>
          </a:p>
        </p:txBody>
      </p:sp>
      <p:sp>
        <p:nvSpPr>
          <p:cNvPr id="4" name="Rectangle 7"/>
          <p:cNvSpPr>
            <a:spLocks noGrp="1" noChangeArrowheads="1"/>
          </p:cNvSpPr>
          <p:nvPr>
            <p:ph type="dt" sz="half" idx="10"/>
          </p:nvPr>
        </p:nvSpPr>
        <p:spPr>
          <a:ln/>
        </p:spPr>
        <p:txBody>
          <a:bodyPr/>
          <a:lstStyle>
            <a:lvl1pPr>
              <a:defRPr/>
            </a:lvl1pPr>
          </a:lstStyle>
          <a:p>
            <a:pPr>
              <a:defRPr/>
            </a:pPr>
            <a:fld id="{511E178E-9B3A-46A1-A513-A6104F5C2469}" type="datetime2">
              <a:rPr lang="en-GB"/>
              <a:pPr>
                <a:defRPr/>
              </a:pPr>
              <a:t>Friday, 12 December 2014</a:t>
            </a:fld>
            <a:endParaRPr lang="de-DE"/>
          </a:p>
        </p:txBody>
      </p:sp>
      <p:sp>
        <p:nvSpPr>
          <p:cNvPr id="5" name="Rectangle 9"/>
          <p:cNvSpPr>
            <a:spLocks noGrp="1" noChangeArrowheads="1"/>
          </p:cNvSpPr>
          <p:nvPr>
            <p:ph type="sldNum" sz="quarter" idx="11"/>
          </p:nvPr>
        </p:nvSpPr>
        <p:spPr>
          <a:ln/>
        </p:spPr>
        <p:txBody>
          <a:bodyPr/>
          <a:lstStyle>
            <a:lvl1pPr>
              <a:defRPr/>
            </a:lvl1pPr>
          </a:lstStyle>
          <a:p>
            <a:pPr>
              <a:defRPr/>
            </a:pPr>
            <a:fld id="{85F0756B-A813-48F3-9043-080F90BF624D}" type="slidenum">
              <a:rPr lang="de-DE"/>
              <a:pPr>
                <a:defRPr/>
              </a:pPr>
              <a:t>‹#›</a:t>
            </a:fld>
            <a:endParaRPr lang="de-DE"/>
          </a:p>
        </p:txBody>
      </p:sp>
    </p:spTree>
    <p:extLst>
      <p:ext uri="{BB962C8B-B14F-4D97-AF65-F5344CB8AC3E}">
        <p14:creationId xmlns:p14="http://schemas.microsoft.com/office/powerpoint/2010/main" val="125279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sz="half" idx="1"/>
          </p:nvPr>
        </p:nvSpPr>
        <p:spPr>
          <a:xfrm>
            <a:off x="0" y="836613"/>
            <a:ext cx="4876800" cy="5616575"/>
          </a:xfrm>
        </p:spPr>
        <p:txBody>
          <a:bodyPr/>
          <a:lstStyle>
            <a:lvl1pPr>
              <a:buNone/>
              <a:defRPr sz="2200"/>
            </a:lvl1pPr>
            <a:lvl2pPr>
              <a:defRPr sz="2000"/>
            </a:lvl2pPr>
            <a:lvl3pPr marL="533400" indent="-266700">
              <a:defRPr sz="1800"/>
            </a:lvl3pPr>
            <a:lvl4pPr marL="723900" indent="-190500">
              <a:defRPr sz="1600"/>
            </a:lvl4pPr>
            <a:lvl5pPr marL="990600" indent="-190500">
              <a:defRPr sz="1600"/>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5029200" y="836613"/>
            <a:ext cx="4876800" cy="5616575"/>
          </a:xfrm>
        </p:spPr>
        <p:txBody>
          <a:bodyPr lIns="180000"/>
          <a:lstStyle>
            <a:lvl1pPr>
              <a:buNone/>
              <a:defRPr sz="2200"/>
            </a:lvl1pPr>
            <a:lvl2pPr>
              <a:defRPr sz="2000"/>
            </a:lvl2pPr>
            <a:lvl3pPr marL="533400" indent="-266700">
              <a:defRPr sz="1800"/>
            </a:lvl3pPr>
            <a:lvl4pPr marL="723900" indent="-190500">
              <a:defRPr sz="1600"/>
            </a:lvl4pPr>
            <a:lvl5pPr marL="990600" indent="-190500">
              <a:defRPr sz="1600"/>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7"/>
          <p:cNvSpPr>
            <a:spLocks noGrp="1" noChangeArrowheads="1"/>
          </p:cNvSpPr>
          <p:nvPr>
            <p:ph type="dt" sz="half" idx="10"/>
          </p:nvPr>
        </p:nvSpPr>
        <p:spPr>
          <a:ln/>
        </p:spPr>
        <p:txBody>
          <a:bodyPr/>
          <a:lstStyle>
            <a:lvl1pPr>
              <a:defRPr/>
            </a:lvl1pPr>
          </a:lstStyle>
          <a:p>
            <a:pPr>
              <a:defRPr/>
            </a:pPr>
            <a:fld id="{B95DC590-1838-4669-879F-7745EA56128A}" type="datetime2">
              <a:rPr lang="en-GB"/>
              <a:pPr>
                <a:defRPr/>
              </a:pPr>
              <a:t>Friday, 12 December 2014</a:t>
            </a:fld>
            <a:endParaRPr lang="de-DE"/>
          </a:p>
        </p:txBody>
      </p:sp>
      <p:sp>
        <p:nvSpPr>
          <p:cNvPr id="6" name="Rectangle 9"/>
          <p:cNvSpPr>
            <a:spLocks noGrp="1" noChangeArrowheads="1"/>
          </p:cNvSpPr>
          <p:nvPr>
            <p:ph type="sldNum" sz="quarter" idx="11"/>
          </p:nvPr>
        </p:nvSpPr>
        <p:spPr>
          <a:ln/>
        </p:spPr>
        <p:txBody>
          <a:bodyPr/>
          <a:lstStyle>
            <a:lvl1pPr>
              <a:defRPr/>
            </a:lvl1pPr>
          </a:lstStyle>
          <a:p>
            <a:pPr>
              <a:defRPr/>
            </a:pPr>
            <a:fld id="{E41CE341-802F-4FBB-BBA7-164D469D74C2}" type="slidenum">
              <a:rPr lang="de-DE"/>
              <a:pPr>
                <a:defRPr/>
              </a:pPr>
              <a:t>‹#›</a:t>
            </a:fld>
            <a:endParaRPr lang="de-DE"/>
          </a:p>
        </p:txBody>
      </p:sp>
    </p:spTree>
    <p:extLst>
      <p:ext uri="{BB962C8B-B14F-4D97-AF65-F5344CB8AC3E}">
        <p14:creationId xmlns:p14="http://schemas.microsoft.com/office/powerpoint/2010/main" val="2378124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906000" cy="785794"/>
          </a:xfrm>
        </p:spPr>
        <p:txBody>
          <a:bodyPr/>
          <a:lstStyle>
            <a:lvl1pPr>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0" y="1177924"/>
            <a:ext cx="4872038"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0" y="1817685"/>
            <a:ext cx="4872038" cy="4683149"/>
          </a:xfrm>
        </p:spPr>
        <p:txBody>
          <a:bodyPr/>
          <a:lstStyle>
            <a:lvl1pPr>
              <a:buNone/>
              <a:defRPr sz="2200"/>
            </a:lvl1pPr>
            <a:lvl2pPr>
              <a:defRPr sz="2000"/>
            </a:lvl2pPr>
            <a:lvl3pPr marL="533400" indent="-266700">
              <a:defRPr sz="1800"/>
            </a:lvl3pPr>
            <a:lvl4pPr marL="723900" indent="-190500">
              <a:defRPr sz="1600"/>
            </a:lvl4pPr>
            <a:lvl5pPr marL="895350" indent="-171450">
              <a:defRPr sz="1600"/>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5032375" y="1177924"/>
            <a:ext cx="4873625" cy="639762"/>
          </a:xfrm>
        </p:spPr>
        <p:txBody>
          <a:bodyPr lIns="180000"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5032375" y="1817685"/>
            <a:ext cx="4873625" cy="4683149"/>
          </a:xfrm>
        </p:spPr>
        <p:txBody>
          <a:bodyPr lIns="180000"/>
          <a:lstStyle>
            <a:lvl1pPr>
              <a:buNone/>
              <a:defRPr sz="2200"/>
            </a:lvl1pPr>
            <a:lvl2pPr>
              <a:defRPr sz="2000"/>
            </a:lvl2pPr>
            <a:lvl3pPr marL="533400" marR="0" indent="-266700" algn="l" defTabSz="179388" rtl="0" eaLnBrk="0" fontAlgn="base" latinLnBrk="0" hangingPunct="0">
              <a:lnSpc>
                <a:spcPct val="100000"/>
              </a:lnSpc>
              <a:spcBef>
                <a:spcPct val="0"/>
              </a:spcBef>
              <a:spcAft>
                <a:spcPct val="50000"/>
              </a:spcAft>
              <a:buClrTx/>
              <a:buSzTx/>
              <a:buFontTx/>
              <a:buBlip>
                <a:blip r:embed="rId2"/>
              </a:buBlip>
              <a:tabLst/>
              <a:defRPr sz="1800"/>
            </a:lvl3pPr>
            <a:lvl4pPr marL="723900" indent="-190500">
              <a:defRPr sz="1600"/>
            </a:lvl4pPr>
            <a:lvl5pPr marL="895350" indent="-171450">
              <a:defRPr sz="1600"/>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7"/>
          <p:cNvSpPr>
            <a:spLocks noGrp="1" noChangeArrowheads="1"/>
          </p:cNvSpPr>
          <p:nvPr>
            <p:ph type="dt" sz="half" idx="10"/>
          </p:nvPr>
        </p:nvSpPr>
        <p:spPr>
          <a:ln/>
        </p:spPr>
        <p:txBody>
          <a:bodyPr/>
          <a:lstStyle>
            <a:lvl1pPr>
              <a:defRPr/>
            </a:lvl1pPr>
          </a:lstStyle>
          <a:p>
            <a:pPr>
              <a:defRPr/>
            </a:pPr>
            <a:fld id="{97467033-F6F9-4565-9D3D-F1D482D565EE}" type="datetime2">
              <a:rPr lang="en-GB"/>
              <a:pPr>
                <a:defRPr/>
              </a:pPr>
              <a:t>Friday, 12 December 2014</a:t>
            </a:fld>
            <a:endParaRPr lang="de-DE"/>
          </a:p>
        </p:txBody>
      </p:sp>
      <p:sp>
        <p:nvSpPr>
          <p:cNvPr id="8" name="Rectangle 9"/>
          <p:cNvSpPr>
            <a:spLocks noGrp="1" noChangeArrowheads="1"/>
          </p:cNvSpPr>
          <p:nvPr>
            <p:ph type="sldNum" sz="quarter" idx="11"/>
          </p:nvPr>
        </p:nvSpPr>
        <p:spPr>
          <a:ln/>
        </p:spPr>
        <p:txBody>
          <a:bodyPr/>
          <a:lstStyle>
            <a:lvl1pPr>
              <a:defRPr/>
            </a:lvl1pPr>
          </a:lstStyle>
          <a:p>
            <a:pPr>
              <a:defRPr/>
            </a:pPr>
            <a:fld id="{710AA753-1E68-4B52-8015-B7ED8B70C6E4}" type="slidenum">
              <a:rPr lang="de-DE"/>
              <a:pPr>
                <a:defRPr/>
              </a:pPr>
              <a:t>‹#›</a:t>
            </a:fld>
            <a:endParaRPr lang="de-DE"/>
          </a:p>
        </p:txBody>
      </p:sp>
    </p:spTree>
    <p:extLst>
      <p:ext uri="{BB962C8B-B14F-4D97-AF65-F5344CB8AC3E}">
        <p14:creationId xmlns:p14="http://schemas.microsoft.com/office/powerpoint/2010/main" val="364536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6" name="Medienplatzhalter 5"/>
          <p:cNvSpPr>
            <a:spLocks noGrp="1"/>
          </p:cNvSpPr>
          <p:nvPr>
            <p:ph type="media" sz="quarter" idx="12"/>
          </p:nvPr>
        </p:nvSpPr>
        <p:spPr>
          <a:xfrm>
            <a:off x="0" y="857249"/>
            <a:ext cx="9906000" cy="5572125"/>
          </a:xfrm>
        </p:spPr>
        <p:txBody>
          <a:bodyPr/>
          <a:lstStyle/>
          <a:p>
            <a:pPr lvl="0"/>
            <a:endParaRPr lang="de-DE" noProof="0"/>
          </a:p>
        </p:txBody>
      </p:sp>
      <p:sp>
        <p:nvSpPr>
          <p:cNvPr id="4" name="Rectangle 7"/>
          <p:cNvSpPr>
            <a:spLocks noGrp="1" noChangeArrowheads="1"/>
          </p:cNvSpPr>
          <p:nvPr>
            <p:ph type="dt" sz="half" idx="13"/>
          </p:nvPr>
        </p:nvSpPr>
        <p:spPr>
          <a:ln/>
        </p:spPr>
        <p:txBody>
          <a:bodyPr/>
          <a:lstStyle>
            <a:lvl1pPr>
              <a:defRPr/>
            </a:lvl1pPr>
          </a:lstStyle>
          <a:p>
            <a:pPr>
              <a:defRPr/>
            </a:pPr>
            <a:fld id="{3735BD5A-55E7-4B6B-8C8D-4EA7B95814F3}" type="datetime2">
              <a:rPr lang="en-GB"/>
              <a:pPr>
                <a:defRPr/>
              </a:pPr>
              <a:t>Friday, 12 December 2014</a:t>
            </a:fld>
            <a:endParaRPr lang="de-DE"/>
          </a:p>
        </p:txBody>
      </p:sp>
      <p:sp>
        <p:nvSpPr>
          <p:cNvPr id="5" name="Rectangle 9"/>
          <p:cNvSpPr>
            <a:spLocks noGrp="1" noChangeArrowheads="1"/>
          </p:cNvSpPr>
          <p:nvPr>
            <p:ph type="sldNum" sz="quarter" idx="14"/>
          </p:nvPr>
        </p:nvSpPr>
        <p:spPr>
          <a:ln/>
        </p:spPr>
        <p:txBody>
          <a:bodyPr/>
          <a:lstStyle>
            <a:lvl1pPr>
              <a:defRPr/>
            </a:lvl1pPr>
          </a:lstStyle>
          <a:p>
            <a:pPr>
              <a:defRPr/>
            </a:pPr>
            <a:fld id="{68F6AC81-BE80-49AC-BE9E-B7CBC35A3748}" type="slidenum">
              <a:rPr lang="de-DE"/>
              <a:pPr>
                <a:defRPr/>
              </a:pPr>
              <a:t>‹#›</a:t>
            </a:fld>
            <a:endParaRPr lang="de-DE"/>
          </a:p>
        </p:txBody>
      </p:sp>
    </p:spTree>
    <p:extLst>
      <p:ext uri="{BB962C8B-B14F-4D97-AF65-F5344CB8AC3E}">
        <p14:creationId xmlns:p14="http://schemas.microsoft.com/office/powerpoint/2010/main" val="1550663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0" y="0"/>
            <a:ext cx="9906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44000" rIns="1620000" bIns="0" numCol="1" anchor="t" anchorCtr="0" compatLnSpc="1">
            <a:prstTxWarp prst="textNoShape">
              <a:avLst/>
            </a:prstTxWarp>
          </a:bodyPr>
          <a:lstStyle/>
          <a:p>
            <a:pPr lvl="0"/>
            <a:r>
              <a:rPr lang="de-DE" smtClean="0"/>
              <a:t>Mastertitelformat bearbeiten</a:t>
            </a:r>
          </a:p>
        </p:txBody>
      </p:sp>
      <p:sp>
        <p:nvSpPr>
          <p:cNvPr id="1027" name="Rectangle 5"/>
          <p:cNvSpPr>
            <a:spLocks noGrp="1" noChangeArrowheads="1"/>
          </p:cNvSpPr>
          <p:nvPr>
            <p:ph type="body" idx="1"/>
          </p:nvPr>
        </p:nvSpPr>
        <p:spPr bwMode="auto">
          <a:xfrm>
            <a:off x="0" y="836613"/>
            <a:ext cx="99060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p>
            <a:pPr lvl="0"/>
            <a:r>
              <a:rPr lang="de-DE" dirty="0" smtClean="0"/>
              <a:t>This </a:t>
            </a:r>
            <a:r>
              <a:rPr lang="de-DE" dirty="0" err="1" smtClean="0"/>
              <a:t>is</a:t>
            </a:r>
            <a:r>
              <a:rPr lang="de-DE" dirty="0" smtClean="0"/>
              <a:t> a </a:t>
            </a:r>
            <a:r>
              <a:rPr lang="de-DE" dirty="0" err="1" smtClean="0"/>
              <a:t>test</a:t>
            </a:r>
            <a:r>
              <a:rPr lang="de-DE" dirty="0" smtClean="0"/>
              <a:t> </a:t>
            </a:r>
            <a:r>
              <a:rPr lang="de-DE" dirty="0" err="1" smtClean="0"/>
              <a:t>of</a:t>
            </a:r>
            <a:r>
              <a:rPr lang="de-DE" dirty="0" smtClean="0"/>
              <a:t> </a:t>
            </a:r>
            <a:r>
              <a:rPr lang="de-DE" dirty="0" err="1" smtClean="0"/>
              <a:t>the</a:t>
            </a:r>
            <a:r>
              <a:rPr lang="de-DE" dirty="0" smtClean="0"/>
              <a:t> </a:t>
            </a:r>
          </a:p>
          <a:p>
            <a:pPr lvl="1"/>
            <a:r>
              <a:rPr lang="de-DE" dirty="0" smtClean="0"/>
              <a:t>This </a:t>
            </a:r>
            <a:r>
              <a:rPr lang="de-DE" dirty="0" err="1" smtClean="0"/>
              <a:t>is</a:t>
            </a:r>
            <a:r>
              <a:rPr lang="de-DE" dirty="0" smtClean="0"/>
              <a:t> a </a:t>
            </a:r>
            <a:r>
              <a:rPr lang="de-DE" dirty="0" err="1" smtClean="0"/>
              <a:t>test</a:t>
            </a:r>
            <a:r>
              <a:rPr lang="de-DE" dirty="0" smtClean="0"/>
              <a:t> </a:t>
            </a:r>
            <a:r>
              <a:rPr lang="de-DE" dirty="0" err="1" smtClean="0"/>
              <a:t>of</a:t>
            </a:r>
            <a:r>
              <a:rPr lang="de-DE" dirty="0" smtClean="0"/>
              <a:t> </a:t>
            </a:r>
            <a:r>
              <a:rPr lang="de-DE" dirty="0" err="1" smtClean="0"/>
              <a:t>the</a:t>
            </a:r>
            <a:endParaRPr lang="de-DE" dirty="0" smtClean="0"/>
          </a:p>
          <a:p>
            <a:pPr lvl="2"/>
            <a:r>
              <a:rPr lang="de-DE" dirty="0" smtClean="0"/>
              <a:t>This </a:t>
            </a:r>
            <a:r>
              <a:rPr lang="de-DE" dirty="0" err="1" smtClean="0"/>
              <a:t>is</a:t>
            </a:r>
            <a:r>
              <a:rPr lang="de-DE" dirty="0" smtClean="0"/>
              <a:t> a </a:t>
            </a:r>
            <a:r>
              <a:rPr lang="de-DE" dirty="0" err="1" smtClean="0"/>
              <a:t>test</a:t>
            </a:r>
            <a:r>
              <a:rPr lang="de-DE" dirty="0" smtClean="0"/>
              <a:t> </a:t>
            </a:r>
            <a:r>
              <a:rPr lang="de-DE" dirty="0" err="1" smtClean="0"/>
              <a:t>of</a:t>
            </a:r>
            <a:r>
              <a:rPr lang="de-DE" dirty="0" smtClean="0"/>
              <a:t> </a:t>
            </a:r>
            <a:r>
              <a:rPr lang="de-DE" dirty="0" err="1" smtClean="0"/>
              <a:t>the</a:t>
            </a:r>
            <a:endParaRPr lang="de-DE" dirty="0" smtClean="0"/>
          </a:p>
          <a:p>
            <a:pPr lvl="3"/>
            <a:r>
              <a:rPr lang="de-DE" dirty="0" smtClean="0"/>
              <a:t>This </a:t>
            </a:r>
            <a:r>
              <a:rPr lang="de-DE" dirty="0" err="1" smtClean="0"/>
              <a:t>is</a:t>
            </a:r>
            <a:r>
              <a:rPr lang="de-DE" dirty="0" smtClean="0"/>
              <a:t> </a:t>
            </a:r>
            <a:r>
              <a:rPr lang="de-DE" dirty="0" err="1" smtClean="0"/>
              <a:t>test</a:t>
            </a:r>
            <a:r>
              <a:rPr lang="de-DE" dirty="0" smtClean="0"/>
              <a:t> </a:t>
            </a:r>
            <a:r>
              <a:rPr lang="de-DE" dirty="0" err="1" smtClean="0"/>
              <a:t>of</a:t>
            </a:r>
            <a:r>
              <a:rPr lang="de-DE" dirty="0" smtClean="0"/>
              <a:t> </a:t>
            </a:r>
            <a:r>
              <a:rPr lang="de-DE" dirty="0" err="1" smtClean="0"/>
              <a:t>the</a:t>
            </a:r>
            <a:endParaRPr lang="de-DE" dirty="0" smtClean="0"/>
          </a:p>
          <a:p>
            <a:pPr lvl="4"/>
            <a:r>
              <a:rPr lang="de-DE" dirty="0" smtClean="0"/>
              <a:t>This </a:t>
            </a:r>
            <a:r>
              <a:rPr lang="de-DE" dirty="0" err="1" smtClean="0"/>
              <a:t>is</a:t>
            </a:r>
            <a:r>
              <a:rPr lang="de-DE" dirty="0" smtClean="0"/>
              <a:t> a </a:t>
            </a:r>
            <a:r>
              <a:rPr lang="de-DE" dirty="0" err="1" smtClean="0"/>
              <a:t>test</a:t>
            </a:r>
            <a:r>
              <a:rPr lang="de-DE" dirty="0" smtClean="0"/>
              <a:t> </a:t>
            </a:r>
            <a:r>
              <a:rPr lang="de-DE" dirty="0" err="1" smtClean="0"/>
              <a:t>of</a:t>
            </a:r>
            <a:r>
              <a:rPr lang="de-DE" dirty="0" smtClean="0"/>
              <a:t> </a:t>
            </a:r>
            <a:r>
              <a:rPr lang="de-DE" dirty="0" err="1" smtClean="0"/>
              <a:t>the</a:t>
            </a:r>
            <a:endParaRPr lang="de-DE" dirty="0" smtClean="0"/>
          </a:p>
          <a:p>
            <a:pPr lvl="4"/>
            <a:endParaRPr lang="de-DE" dirty="0" smtClean="0"/>
          </a:p>
          <a:p>
            <a:pPr lvl="0"/>
            <a:endParaRPr lang="de-DE" dirty="0" smtClean="0"/>
          </a:p>
        </p:txBody>
      </p:sp>
      <p:sp>
        <p:nvSpPr>
          <p:cNvPr id="1028" name="Rectangle 6"/>
          <p:cNvSpPr>
            <a:spLocks noChangeArrowheads="1"/>
          </p:cNvSpPr>
          <p:nvPr/>
        </p:nvSpPr>
        <p:spPr bwMode="auto">
          <a:xfrm>
            <a:off x="0" y="6477000"/>
            <a:ext cx="9906000" cy="381000"/>
          </a:xfrm>
          <a:prstGeom prst="rect">
            <a:avLst/>
          </a:prstGeom>
          <a:solidFill>
            <a:srgbClr val="FFDD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4759" name="Rectangle 7"/>
          <p:cNvSpPr>
            <a:spLocks noGrp="1" noChangeArrowheads="1"/>
          </p:cNvSpPr>
          <p:nvPr>
            <p:ph type="dt" sz="half" idx="2"/>
          </p:nvPr>
        </p:nvSpPr>
        <p:spPr bwMode="auto">
          <a:xfrm>
            <a:off x="719138" y="6477000"/>
            <a:ext cx="4414837" cy="381000"/>
          </a:xfrm>
          <a:prstGeom prst="rect">
            <a:avLst/>
          </a:prstGeom>
          <a:noFill/>
          <a:ln w="9525">
            <a:noFill/>
            <a:miter lim="800000"/>
            <a:headEnd/>
            <a:tailEnd/>
          </a:ln>
          <a:effectLst/>
        </p:spPr>
        <p:txBody>
          <a:bodyPr vert="horz" wrap="square" lIns="0" tIns="75419" rIns="95782" bIns="37709" numCol="1" anchor="t" anchorCtr="0" compatLnSpc="1">
            <a:prstTxWarp prst="textNoShape">
              <a:avLst/>
            </a:prstTxWarp>
          </a:bodyPr>
          <a:lstStyle>
            <a:lvl1pPr eaLnBrk="0" hangingPunct="0">
              <a:defRPr sz="1000">
                <a:solidFill>
                  <a:schemeClr val="tx1"/>
                </a:solidFill>
                <a:latin typeface="DIN-Light" charset="0"/>
              </a:defRPr>
            </a:lvl1pPr>
          </a:lstStyle>
          <a:p>
            <a:pPr>
              <a:defRPr/>
            </a:pPr>
            <a:fld id="{99C00E54-5394-422F-8B62-6753BCB709C6}" type="datetime2">
              <a:rPr lang="en-GB"/>
              <a:pPr>
                <a:defRPr/>
              </a:pPr>
              <a:t>Friday, 12 December 2014</a:t>
            </a:fld>
            <a:endParaRPr lang="de-DE"/>
          </a:p>
        </p:txBody>
      </p:sp>
      <p:sp>
        <p:nvSpPr>
          <p:cNvPr id="74761" name="Rectangle 9"/>
          <p:cNvSpPr>
            <a:spLocks noGrp="1" noChangeArrowheads="1"/>
          </p:cNvSpPr>
          <p:nvPr>
            <p:ph type="sldNum" sz="quarter" idx="4"/>
          </p:nvPr>
        </p:nvSpPr>
        <p:spPr bwMode="auto">
          <a:xfrm>
            <a:off x="8193088" y="6477000"/>
            <a:ext cx="1485900" cy="381000"/>
          </a:xfrm>
          <a:prstGeom prst="rect">
            <a:avLst/>
          </a:prstGeom>
          <a:noFill/>
          <a:ln w="9525">
            <a:noFill/>
            <a:miter lim="800000"/>
            <a:headEnd/>
            <a:tailEnd/>
          </a:ln>
          <a:effectLst/>
        </p:spPr>
        <p:txBody>
          <a:bodyPr vert="horz" wrap="square" lIns="95782" tIns="75419" rIns="0" bIns="0" numCol="1" anchor="t" anchorCtr="0" compatLnSpc="1">
            <a:prstTxWarp prst="textNoShape">
              <a:avLst/>
            </a:prstTxWarp>
          </a:bodyPr>
          <a:lstStyle>
            <a:lvl1pPr algn="r" eaLnBrk="0" hangingPunct="0">
              <a:defRPr sz="1000">
                <a:solidFill>
                  <a:schemeClr val="tx1"/>
                </a:solidFill>
                <a:latin typeface="DIN-Light" charset="0"/>
              </a:defRPr>
            </a:lvl1pPr>
          </a:lstStyle>
          <a:p>
            <a:pPr>
              <a:defRPr/>
            </a:pPr>
            <a:fld id="{C1B6236B-B7ED-405C-894E-4EE395234DD0}" type="slidenum">
              <a:rPr lang="de-DE"/>
              <a:pPr>
                <a:defRPr/>
              </a:pPr>
              <a:t>‹#›</a:t>
            </a:fld>
            <a:endParaRPr lang="de-DE"/>
          </a:p>
        </p:txBody>
      </p:sp>
      <p:sp>
        <p:nvSpPr>
          <p:cNvPr id="1031" name="Rectangle 12"/>
          <p:cNvSpPr>
            <a:spLocks noChangeArrowheads="1"/>
          </p:cNvSpPr>
          <p:nvPr/>
        </p:nvSpPr>
        <p:spPr bwMode="auto">
          <a:xfrm>
            <a:off x="0" y="923925"/>
            <a:ext cx="9906000" cy="76200"/>
          </a:xfrm>
          <a:prstGeom prst="rect">
            <a:avLst/>
          </a:prstGeom>
          <a:solidFill>
            <a:srgbClr val="6F70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1032" name="Group 13"/>
          <p:cNvGrpSpPr>
            <a:grpSpLocks/>
          </p:cNvGrpSpPr>
          <p:nvPr/>
        </p:nvGrpSpPr>
        <p:grpSpPr bwMode="auto">
          <a:xfrm>
            <a:off x="125413" y="188913"/>
            <a:ext cx="454025" cy="431800"/>
            <a:chOff x="134" y="575"/>
            <a:chExt cx="340" cy="352"/>
          </a:xfrm>
        </p:grpSpPr>
        <p:sp>
          <p:nvSpPr>
            <p:cNvPr id="1035" name="Freeform 14"/>
            <p:cNvSpPr>
              <a:spLocks/>
            </p:cNvSpPr>
            <p:nvPr userDrawn="1"/>
          </p:nvSpPr>
          <p:spPr bwMode="auto">
            <a:xfrm>
              <a:off x="135" y="757"/>
              <a:ext cx="168" cy="170"/>
            </a:xfrm>
            <a:custGeom>
              <a:avLst/>
              <a:gdLst>
                <a:gd name="T0" fmla="*/ 0 w 168"/>
                <a:gd name="T1" fmla="*/ 176 h 169"/>
                <a:gd name="T2" fmla="*/ 0 w 168"/>
                <a:gd name="T3" fmla="*/ 118 h 169"/>
                <a:gd name="T4" fmla="*/ 111 w 168"/>
                <a:gd name="T5" fmla="*/ 0 h 169"/>
                <a:gd name="T6" fmla="*/ 168 w 168"/>
                <a:gd name="T7" fmla="*/ 0 h 169"/>
                <a:gd name="T8" fmla="*/ 168 w 168"/>
                <a:gd name="T9" fmla="*/ 57 h 169"/>
                <a:gd name="T10" fmla="*/ 60 w 168"/>
                <a:gd name="T11" fmla="*/ 176 h 169"/>
                <a:gd name="T12" fmla="*/ 0 w 168"/>
                <a:gd name="T13" fmla="*/ 176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169">
                  <a:moveTo>
                    <a:pt x="0" y="169"/>
                  </a:moveTo>
                  <a:lnTo>
                    <a:pt x="0" y="111"/>
                  </a:lnTo>
                  <a:lnTo>
                    <a:pt x="111" y="0"/>
                  </a:lnTo>
                  <a:lnTo>
                    <a:pt x="168" y="0"/>
                  </a:lnTo>
                  <a:lnTo>
                    <a:pt x="168" y="57"/>
                  </a:lnTo>
                  <a:lnTo>
                    <a:pt x="60" y="169"/>
                  </a:lnTo>
                  <a:lnTo>
                    <a:pt x="0"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36" name="Freeform 15"/>
            <p:cNvSpPr>
              <a:spLocks/>
            </p:cNvSpPr>
            <p:nvPr userDrawn="1"/>
          </p:nvSpPr>
          <p:spPr bwMode="auto">
            <a:xfrm>
              <a:off x="134" y="575"/>
              <a:ext cx="171" cy="170"/>
            </a:xfrm>
            <a:custGeom>
              <a:avLst/>
              <a:gdLst>
                <a:gd name="T0" fmla="*/ 112 w 171"/>
                <a:gd name="T1" fmla="*/ 176 h 169"/>
                <a:gd name="T2" fmla="*/ 0 w 171"/>
                <a:gd name="T3" fmla="*/ 58 h 169"/>
                <a:gd name="T4" fmla="*/ 0 w 171"/>
                <a:gd name="T5" fmla="*/ 0 h 169"/>
                <a:gd name="T6" fmla="*/ 58 w 171"/>
                <a:gd name="T7" fmla="*/ 0 h 169"/>
                <a:gd name="T8" fmla="*/ 171 w 171"/>
                <a:gd name="T9" fmla="*/ 121 h 169"/>
                <a:gd name="T10" fmla="*/ 171 w 171"/>
                <a:gd name="T11" fmla="*/ 176 h 169"/>
                <a:gd name="T12" fmla="*/ 112 w 171"/>
                <a:gd name="T13" fmla="*/ 176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169">
                  <a:moveTo>
                    <a:pt x="112" y="169"/>
                  </a:moveTo>
                  <a:lnTo>
                    <a:pt x="0" y="58"/>
                  </a:lnTo>
                  <a:lnTo>
                    <a:pt x="0" y="0"/>
                  </a:lnTo>
                  <a:lnTo>
                    <a:pt x="58" y="0"/>
                  </a:lnTo>
                  <a:lnTo>
                    <a:pt x="171" y="114"/>
                  </a:lnTo>
                  <a:lnTo>
                    <a:pt x="171" y="169"/>
                  </a:lnTo>
                  <a:lnTo>
                    <a:pt x="112"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37" name="Freeform 16"/>
            <p:cNvSpPr>
              <a:spLocks/>
            </p:cNvSpPr>
            <p:nvPr userDrawn="1"/>
          </p:nvSpPr>
          <p:spPr bwMode="auto">
            <a:xfrm>
              <a:off x="304" y="757"/>
              <a:ext cx="168" cy="170"/>
            </a:xfrm>
            <a:custGeom>
              <a:avLst/>
              <a:gdLst>
                <a:gd name="T0" fmla="*/ 0 w 168"/>
                <a:gd name="T1" fmla="*/ 176 h 169"/>
                <a:gd name="T2" fmla="*/ 0 w 168"/>
                <a:gd name="T3" fmla="*/ 118 h 169"/>
                <a:gd name="T4" fmla="*/ 111 w 168"/>
                <a:gd name="T5" fmla="*/ 0 h 169"/>
                <a:gd name="T6" fmla="*/ 168 w 168"/>
                <a:gd name="T7" fmla="*/ 0 h 169"/>
                <a:gd name="T8" fmla="*/ 168 w 168"/>
                <a:gd name="T9" fmla="*/ 57 h 169"/>
                <a:gd name="T10" fmla="*/ 60 w 168"/>
                <a:gd name="T11" fmla="*/ 176 h 169"/>
                <a:gd name="T12" fmla="*/ 0 w 168"/>
                <a:gd name="T13" fmla="*/ 176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 h="169">
                  <a:moveTo>
                    <a:pt x="0" y="169"/>
                  </a:moveTo>
                  <a:lnTo>
                    <a:pt x="0" y="111"/>
                  </a:lnTo>
                  <a:lnTo>
                    <a:pt x="111" y="0"/>
                  </a:lnTo>
                  <a:lnTo>
                    <a:pt x="168" y="0"/>
                  </a:lnTo>
                  <a:lnTo>
                    <a:pt x="168" y="57"/>
                  </a:lnTo>
                  <a:lnTo>
                    <a:pt x="60" y="169"/>
                  </a:lnTo>
                  <a:lnTo>
                    <a:pt x="0"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38" name="Freeform 17"/>
            <p:cNvSpPr>
              <a:spLocks/>
            </p:cNvSpPr>
            <p:nvPr userDrawn="1"/>
          </p:nvSpPr>
          <p:spPr bwMode="auto">
            <a:xfrm>
              <a:off x="303" y="575"/>
              <a:ext cx="171" cy="170"/>
            </a:xfrm>
            <a:custGeom>
              <a:avLst/>
              <a:gdLst>
                <a:gd name="T0" fmla="*/ 112 w 171"/>
                <a:gd name="T1" fmla="*/ 176 h 169"/>
                <a:gd name="T2" fmla="*/ 0 w 171"/>
                <a:gd name="T3" fmla="*/ 58 h 169"/>
                <a:gd name="T4" fmla="*/ 0 w 171"/>
                <a:gd name="T5" fmla="*/ 0 h 169"/>
                <a:gd name="T6" fmla="*/ 58 w 171"/>
                <a:gd name="T7" fmla="*/ 0 h 169"/>
                <a:gd name="T8" fmla="*/ 171 w 171"/>
                <a:gd name="T9" fmla="*/ 121 h 169"/>
                <a:gd name="T10" fmla="*/ 171 w 171"/>
                <a:gd name="T11" fmla="*/ 176 h 169"/>
                <a:gd name="T12" fmla="*/ 112 w 171"/>
                <a:gd name="T13" fmla="*/ 176 h 1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 h="169">
                  <a:moveTo>
                    <a:pt x="112" y="169"/>
                  </a:moveTo>
                  <a:lnTo>
                    <a:pt x="0" y="58"/>
                  </a:lnTo>
                  <a:lnTo>
                    <a:pt x="0" y="0"/>
                  </a:lnTo>
                  <a:lnTo>
                    <a:pt x="58" y="0"/>
                  </a:lnTo>
                  <a:lnTo>
                    <a:pt x="171" y="114"/>
                  </a:lnTo>
                  <a:lnTo>
                    <a:pt x="171" y="169"/>
                  </a:lnTo>
                  <a:lnTo>
                    <a:pt x="112" y="169"/>
                  </a:lnTo>
                  <a:close/>
                </a:path>
              </a:pathLst>
            </a:custGeom>
            <a:solidFill>
              <a:srgbClr val="8F90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pic>
        <p:nvPicPr>
          <p:cNvPr id="1033"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24813" y="195263"/>
            <a:ext cx="160496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3" descr="J:\Marketing\IMAGE ARCHIVE_RESOURCES\LOGOS\02_Stamp\FLC_stamp\FNR-smart-strong-yellow-world_Button_3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 y="6213475"/>
            <a:ext cx="58737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8" r:id="rId1"/>
    <p:sldLayoutId id="2147483714" r:id="rId2"/>
    <p:sldLayoutId id="2147483715" r:id="rId3"/>
    <p:sldLayoutId id="2147483716" r:id="rId4"/>
    <p:sldLayoutId id="2147483717" r:id="rId5"/>
  </p:sldLayoutIdLst>
  <p:timing>
    <p:tnLst>
      <p:par>
        <p:cTn id="1" dur="indefinite" restart="never" nodeType="tmRoot"/>
      </p:par>
    </p:tnLst>
  </p:timing>
  <p:hf hdr="0" ftr="0"/>
  <p:txStyles>
    <p:titleStyle>
      <a:lvl1pPr algn="l" defTabSz="957263" rtl="0" eaLnBrk="0" fontAlgn="base" hangingPunct="0">
        <a:spcBef>
          <a:spcPct val="0"/>
        </a:spcBef>
        <a:spcAft>
          <a:spcPct val="0"/>
        </a:spcAft>
        <a:defRPr sz="3000" b="1">
          <a:solidFill>
            <a:schemeClr val="bg2"/>
          </a:solidFill>
          <a:latin typeface="Arial" pitchFamily="34" charset="0"/>
          <a:ea typeface="+mj-ea"/>
          <a:cs typeface="Arial" pitchFamily="34" charset="0"/>
        </a:defRPr>
      </a:lvl1pPr>
      <a:lvl2pPr algn="l" defTabSz="957263" rtl="0" eaLnBrk="0" fontAlgn="base" hangingPunct="0">
        <a:spcBef>
          <a:spcPct val="0"/>
        </a:spcBef>
        <a:spcAft>
          <a:spcPct val="0"/>
        </a:spcAft>
        <a:defRPr sz="3000" b="1">
          <a:solidFill>
            <a:schemeClr val="bg2"/>
          </a:solidFill>
          <a:latin typeface="Arial" charset="0"/>
          <a:cs typeface="Arial" charset="0"/>
        </a:defRPr>
      </a:lvl2pPr>
      <a:lvl3pPr algn="l" defTabSz="957263" rtl="0" eaLnBrk="0" fontAlgn="base" hangingPunct="0">
        <a:spcBef>
          <a:spcPct val="0"/>
        </a:spcBef>
        <a:spcAft>
          <a:spcPct val="0"/>
        </a:spcAft>
        <a:defRPr sz="3000" b="1">
          <a:solidFill>
            <a:schemeClr val="bg2"/>
          </a:solidFill>
          <a:latin typeface="Arial" charset="0"/>
          <a:cs typeface="Arial" charset="0"/>
        </a:defRPr>
      </a:lvl3pPr>
      <a:lvl4pPr algn="l" defTabSz="957263" rtl="0" eaLnBrk="0" fontAlgn="base" hangingPunct="0">
        <a:spcBef>
          <a:spcPct val="0"/>
        </a:spcBef>
        <a:spcAft>
          <a:spcPct val="0"/>
        </a:spcAft>
        <a:defRPr sz="3000" b="1">
          <a:solidFill>
            <a:schemeClr val="bg2"/>
          </a:solidFill>
          <a:latin typeface="Arial" charset="0"/>
          <a:cs typeface="Arial" charset="0"/>
        </a:defRPr>
      </a:lvl4pPr>
      <a:lvl5pPr algn="l" defTabSz="957263" rtl="0" eaLnBrk="0" fontAlgn="base" hangingPunct="0">
        <a:spcBef>
          <a:spcPct val="0"/>
        </a:spcBef>
        <a:spcAft>
          <a:spcPct val="0"/>
        </a:spcAft>
        <a:defRPr sz="3000" b="1">
          <a:solidFill>
            <a:schemeClr val="bg2"/>
          </a:solidFill>
          <a:latin typeface="Arial" charset="0"/>
          <a:cs typeface="Arial" charset="0"/>
        </a:defRPr>
      </a:lvl5pPr>
      <a:lvl6pPr marL="457200" algn="l" defTabSz="957263" rtl="0" fontAlgn="base">
        <a:spcBef>
          <a:spcPct val="0"/>
        </a:spcBef>
        <a:spcAft>
          <a:spcPct val="0"/>
        </a:spcAft>
        <a:defRPr sz="3000" b="1">
          <a:solidFill>
            <a:schemeClr val="bg2"/>
          </a:solidFill>
          <a:latin typeface="DINPro-Bold" pitchFamily="50" charset="0"/>
        </a:defRPr>
      </a:lvl6pPr>
      <a:lvl7pPr marL="914400" algn="l" defTabSz="957263" rtl="0" fontAlgn="base">
        <a:spcBef>
          <a:spcPct val="0"/>
        </a:spcBef>
        <a:spcAft>
          <a:spcPct val="0"/>
        </a:spcAft>
        <a:defRPr sz="3000" b="1">
          <a:solidFill>
            <a:schemeClr val="bg2"/>
          </a:solidFill>
          <a:latin typeface="DINPro-Bold" pitchFamily="50" charset="0"/>
        </a:defRPr>
      </a:lvl7pPr>
      <a:lvl8pPr marL="1371600" algn="l" defTabSz="957263" rtl="0" fontAlgn="base">
        <a:spcBef>
          <a:spcPct val="0"/>
        </a:spcBef>
        <a:spcAft>
          <a:spcPct val="0"/>
        </a:spcAft>
        <a:defRPr sz="3000" b="1">
          <a:solidFill>
            <a:schemeClr val="bg2"/>
          </a:solidFill>
          <a:latin typeface="DINPro-Bold" pitchFamily="50" charset="0"/>
        </a:defRPr>
      </a:lvl8pPr>
      <a:lvl9pPr marL="1828800" algn="l" defTabSz="957263" rtl="0" fontAlgn="base">
        <a:spcBef>
          <a:spcPct val="0"/>
        </a:spcBef>
        <a:spcAft>
          <a:spcPct val="0"/>
        </a:spcAft>
        <a:defRPr sz="3000" b="1">
          <a:solidFill>
            <a:schemeClr val="bg2"/>
          </a:solidFill>
          <a:latin typeface="DINPro-Bold" pitchFamily="50" charset="0"/>
        </a:defRPr>
      </a:lvl9pPr>
    </p:titleStyle>
    <p:bodyStyle>
      <a:lvl1pPr marL="38100" indent="-38100" algn="l" defTabSz="179388" rtl="0" eaLnBrk="0" fontAlgn="base" hangingPunct="0">
        <a:spcBef>
          <a:spcPct val="30000"/>
        </a:spcBef>
        <a:spcAft>
          <a:spcPct val="50000"/>
        </a:spcAft>
        <a:buClr>
          <a:schemeClr val="bg2"/>
        </a:buClr>
        <a:buFont typeface="DINPro-Bold" pitchFamily="50" charset="0"/>
        <a:defRPr sz="2400" b="1">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9"/>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10"/>
        </a:buBlip>
        <a:defRPr sz="200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11"/>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Order/orderlist_FEC_R-30iB_3D_Area_Sensor_8.20Pxx_%5bby_WB%5d%5b17-04-2014%5d.xlsx" TargetMode="Externa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iRVision_3D_Area_Sensor_Applications_Short_Guideline.pptx" TargetMode="External"/><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10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hyperlink" Target="3D_Area_Sensor_Mounting_Layout/3DA1300_FOV_Short_Layout.pdf" TargetMode="External"/><Relationship Id="rId7" Type="http://schemas.openxmlformats.org/officeDocument/2006/relationships/slide" Target="slide2.xml"/><Relationship Id="rId2" Type="http://schemas.openxmlformats.org/officeDocument/2006/relationships/hyperlink" Target="3D_Area_Sensor_Mounting_Layout/3DA1300_FOV_Standard_Layout.pdf" TargetMode="Externa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hyperlink" Target="3D_Area_Sensor_Mounting_Layout/3D_Area_Sensor_Mounting_Layout_Design_V06.xlsx" TargetMode="External"/><Relationship Id="rId4" Type="http://schemas.openxmlformats.org/officeDocument/2006/relationships/hyperlink" Target="3D_Area_Sensor_Mounting_Layout/3DA400_FOV_Standard_Layout.pdf" TargetMode="Externa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hyperlink" Target="iRVision_3D_Area_Sensor_Technology.pptx" TargetMode="External"/><Relationship Id="rId7" Type="http://schemas.openxmlformats.org/officeDocument/2006/relationships/slide" Target="slide20.xml"/><Relationship Id="rId12" Type="http://schemas.openxmlformats.org/officeDocument/2006/relationships/slide" Target="slide99.xml"/><Relationship Id="rId2" Type="http://schemas.openxmlformats.org/officeDocument/2006/relationships/hyperlink" Target="iRVision_3D_Area_Sensor_Overview.ppt" TargetMode="Externa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hyperlink" Target="Programming/iRVision_Bin_Picking_Programs.pptx" TargetMode="External"/><Relationship Id="rId5" Type="http://schemas.openxmlformats.org/officeDocument/2006/relationships/slide" Target="slide11.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40.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2.xml"/><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iRVision_3D_Area_Sensor_Technology.pptx"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32.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 Target="slide2.xml"/><Relationship Id="rId7" Type="http://schemas.openxmlformats.org/officeDocument/2006/relationships/image" Target="../media/image62.png"/><Relationship Id="rId2" Type="http://schemas.openxmlformats.org/officeDocument/2006/relationships/hyperlink" Target="Manuals/3D_Area_Sensor_Focus_Adjustment.pp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slide" Target="slide89.xml"/><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45.xml"/><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89.xml"/><Relationship Id="rId4" Type="http://schemas.openxmlformats.org/officeDocument/2006/relationships/slide" Target="slide56.xml"/></Relationships>
</file>

<file path=ppt/slides/_rels/slide45.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 Target="slide43.xml"/><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79.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slide" Target="slide43.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55.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6.png"/><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64.xml"/><Relationship Id="rId11" Type="http://schemas.openxmlformats.org/officeDocument/2006/relationships/image" Target="../media/image95.png"/><Relationship Id="rId5" Type="http://schemas.openxmlformats.org/officeDocument/2006/relationships/image" Target="../media/image92.png"/><Relationship Id="rId10" Type="http://schemas.openxmlformats.org/officeDocument/2006/relationships/slide" Target="slide83.xml"/><Relationship Id="rId4" Type="http://schemas.openxmlformats.org/officeDocument/2006/relationships/slide" Target="slide62.xml"/><Relationship Id="rId9"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emf"/><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106.png"/><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slide" Target="slide43.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6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4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7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128.png"/><Relationship Id="rId4" Type="http://schemas.openxmlformats.org/officeDocument/2006/relationships/image" Target="../media/image127.png"/></Relationships>
</file>

<file path=ppt/slides/_rels/slide7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7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76.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7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8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slide" Target="slide43.xm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8.jpeg"/><Relationship Id="rId1" Type="http://schemas.openxmlformats.org/officeDocument/2006/relationships/slideLayout" Target="../slideLayouts/slideLayout2.xml"/><Relationship Id="rId5" Type="http://schemas.openxmlformats.org/officeDocument/2006/relationships/slide" Target="slide43.xml"/><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90.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91.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slide" Target="slide43.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4.png"/><Relationship Id="rId7" Type="http://schemas.openxmlformats.org/officeDocument/2006/relationships/slide" Target="slide10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slide" Target="slide43.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5.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43.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slide" Target="slide43.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slide" Target="slide43.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r>
              <a:rPr lang="de-DE" sz="4400" b="1" i="1" dirty="0" err="1" smtClean="0">
                <a:latin typeface="Book Antiqua" pitchFamily="18" charset="0"/>
                <a:cs typeface="Arial" charset="0"/>
              </a:rPr>
              <a:t>i</a:t>
            </a:r>
            <a:r>
              <a:rPr lang="de-DE" dirty="0" err="1" smtClean="0">
                <a:latin typeface="Arial" charset="0"/>
                <a:cs typeface="Arial" charset="0"/>
              </a:rPr>
              <a:t>RVision</a:t>
            </a:r>
            <a:r>
              <a:rPr lang="de-DE" dirty="0" smtClean="0">
                <a:latin typeface="Arial" charset="0"/>
                <a:cs typeface="Arial" charset="0"/>
              </a:rPr>
              <a:t> Training</a:t>
            </a:r>
            <a:br>
              <a:rPr lang="de-DE" dirty="0" smtClean="0">
                <a:latin typeface="Arial" charset="0"/>
                <a:cs typeface="Arial" charset="0"/>
              </a:rPr>
            </a:br>
            <a:r>
              <a:rPr lang="de-DE" dirty="0" smtClean="0">
                <a:latin typeface="Arial" charset="0"/>
                <a:cs typeface="Arial" charset="0"/>
              </a:rPr>
              <a:t>3D Area Sensor </a:t>
            </a:r>
            <a:r>
              <a:rPr lang="de-DE" dirty="0" err="1" smtClean="0">
                <a:latin typeface="Arial" charset="0"/>
                <a:cs typeface="Arial" charset="0"/>
              </a:rPr>
              <a:t>And</a:t>
            </a:r>
            <a:r>
              <a:rPr lang="de-DE" dirty="0" smtClean="0">
                <a:latin typeface="Arial" charset="0"/>
                <a:cs typeface="Arial" charset="0"/>
              </a:rPr>
              <a:t> Bin </a:t>
            </a:r>
            <a:r>
              <a:rPr lang="de-DE" dirty="0" err="1" smtClean="0">
                <a:latin typeface="Arial" charset="0"/>
                <a:cs typeface="Arial" charset="0"/>
              </a:rPr>
              <a:t>Picking</a:t>
            </a:r>
            <a:r>
              <a:rPr lang="de-DE" dirty="0" smtClean="0">
                <a:latin typeface="Arial" charset="0"/>
                <a:cs typeface="Arial" charset="0"/>
              </a:rPr>
              <a:t/>
            </a:r>
            <a:br>
              <a:rPr lang="de-DE" dirty="0" smtClean="0">
                <a:latin typeface="Arial" charset="0"/>
                <a:cs typeface="Arial" charset="0"/>
              </a:rPr>
            </a:br>
            <a:r>
              <a:rPr lang="de-DE" dirty="0" smtClean="0">
                <a:latin typeface="Arial" charset="0"/>
                <a:cs typeface="Arial" charset="0"/>
              </a:rPr>
              <a:t>SW V8.20P/20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10</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3" name="Title 2"/>
          <p:cNvSpPr>
            <a:spLocks noGrp="1"/>
          </p:cNvSpPr>
          <p:nvPr>
            <p:ph type="title"/>
          </p:nvPr>
        </p:nvSpPr>
        <p:spPr/>
        <p:txBody>
          <a:bodyPr/>
          <a:lstStyle/>
          <a:p>
            <a:r>
              <a:rPr lang="en-US" dirty="0" smtClean="0">
                <a:latin typeface="Arial" charset="0"/>
                <a:cs typeface="Arial" charset="0"/>
              </a:rPr>
              <a:t>Order Information</a:t>
            </a:r>
            <a:endParaRPr lang="en-GB" dirty="0"/>
          </a:p>
        </p:txBody>
      </p:sp>
      <p:sp>
        <p:nvSpPr>
          <p:cNvPr id="13" name="Inhaltsplatzhalter 2"/>
          <p:cNvSpPr>
            <a:spLocks noGrp="1"/>
          </p:cNvSpPr>
          <p:nvPr>
            <p:ph idx="1"/>
          </p:nvPr>
        </p:nvSpPr>
        <p:spPr>
          <a:xfrm>
            <a:off x="0" y="836613"/>
            <a:ext cx="9906000" cy="5616575"/>
          </a:xfrm>
        </p:spPr>
        <p:txBody>
          <a:bodyPr/>
          <a:lstStyle/>
          <a:p>
            <a:pPr marL="39687" lvl="1" indent="0">
              <a:buNone/>
            </a:pPr>
            <a:r>
              <a:rPr lang="en-US" dirty="0" smtClean="0">
                <a:latin typeface="Arial" charset="0"/>
                <a:cs typeface="Arial" charset="0"/>
              </a:rPr>
              <a:t>Order list mainly depends on</a:t>
            </a:r>
          </a:p>
          <a:p>
            <a:pPr lvl="1"/>
            <a:r>
              <a:rPr lang="en-US" dirty="0" smtClean="0">
                <a:latin typeface="Arial" charset="0"/>
                <a:cs typeface="Arial" charset="0"/>
              </a:rPr>
              <a:t>3D Area Sensor type (3DA/1300, 3DA/400) and quantity</a:t>
            </a:r>
          </a:p>
          <a:p>
            <a:pPr lvl="1"/>
            <a:r>
              <a:rPr lang="en-US" dirty="0" smtClean="0">
                <a:latin typeface="Arial" charset="0"/>
                <a:cs typeface="Arial" charset="0"/>
              </a:rPr>
              <a:t>Robot controller and cabinet type (Mate, A, </a:t>
            </a:r>
            <a:r>
              <a:rPr lang="en-US" dirty="0" err="1" smtClean="0">
                <a:latin typeface="Arial" charset="0"/>
                <a:cs typeface="Arial" charset="0"/>
              </a:rPr>
              <a:t>A+Top</a:t>
            </a:r>
            <a:r>
              <a:rPr lang="en-US" dirty="0" smtClean="0">
                <a:latin typeface="Arial" charset="0"/>
                <a:cs typeface="Arial" charset="0"/>
              </a:rPr>
              <a:t> Box, </a:t>
            </a:r>
            <a:r>
              <a:rPr lang="en-US" dirty="0" err="1" smtClean="0">
                <a:latin typeface="Arial" charset="0"/>
                <a:cs typeface="Arial" charset="0"/>
              </a:rPr>
              <a:t>A+Side</a:t>
            </a:r>
            <a:r>
              <a:rPr lang="en-US" dirty="0" smtClean="0">
                <a:latin typeface="Arial" charset="0"/>
                <a:cs typeface="Arial" charset="0"/>
              </a:rPr>
              <a:t> Box, B)</a:t>
            </a:r>
          </a:p>
          <a:p>
            <a:pPr lvl="1"/>
            <a:r>
              <a:rPr lang="en-US" dirty="0" smtClean="0">
                <a:latin typeface="Arial" charset="0"/>
                <a:cs typeface="Arial" charset="0"/>
              </a:rPr>
              <a:t>Cable length (7, 14, 20, 25) and type (standard, flexible)</a:t>
            </a:r>
          </a:p>
          <a:p>
            <a:pPr lvl="1"/>
            <a:endParaRPr lang="en-US" dirty="0">
              <a:latin typeface="Arial" charset="0"/>
              <a:cs typeface="Arial" charset="0"/>
            </a:endParaRPr>
          </a:p>
          <a:p>
            <a:pPr marL="39687" lvl="1" indent="0">
              <a:buNone/>
            </a:pPr>
            <a:r>
              <a:rPr lang="en-US" dirty="0" smtClean="0">
                <a:latin typeface="Arial" charset="0"/>
                <a:cs typeface="Arial" charset="0"/>
              </a:rPr>
              <a:t>Please refer to the </a:t>
            </a:r>
            <a:r>
              <a:rPr lang="en-US" dirty="0" smtClean="0">
                <a:latin typeface="Arial" charset="0"/>
                <a:cs typeface="Arial" charset="0"/>
                <a:hlinkClick r:id="rId3" action="ppaction://hlinkfile"/>
              </a:rPr>
              <a:t>ORDERLIST in Excel</a:t>
            </a:r>
            <a:r>
              <a:rPr lang="en-US" dirty="0" smtClean="0">
                <a:latin typeface="Arial" charset="0"/>
                <a:cs typeface="Arial" charset="0"/>
              </a:rPr>
              <a:t> for possible BOM configurations.</a:t>
            </a:r>
          </a:p>
        </p:txBody>
      </p:sp>
      <p:cxnSp>
        <p:nvCxnSpPr>
          <p:cNvPr id="7" name="Straight Arrow Connector 6"/>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0393318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latin typeface="Arial" charset="0"/>
                <a:cs typeface="Arial" charset="0"/>
              </a:rPr>
              <a:t>Appendix Contents</a:t>
            </a:r>
          </a:p>
        </p:txBody>
      </p:sp>
      <p:sp>
        <p:nvSpPr>
          <p:cNvPr id="4099" name="Rectangle 3"/>
          <p:cNvSpPr>
            <a:spLocks noGrp="1" noChangeArrowheads="1"/>
          </p:cNvSpPr>
          <p:nvPr>
            <p:ph idx="1"/>
          </p:nvPr>
        </p:nvSpPr>
        <p:spPr>
          <a:xfrm>
            <a:off x="0" y="980728"/>
            <a:ext cx="9906000" cy="5472460"/>
          </a:xfrm>
        </p:spPr>
        <p:txBody>
          <a:bodyPr/>
          <a:lstStyle/>
          <a:p>
            <a:pPr lvl="1"/>
            <a:r>
              <a:rPr lang="en-US" dirty="0" smtClean="0">
                <a:latin typeface="Arial" charset="0"/>
                <a:cs typeface="Arial" charset="0"/>
                <a:hlinkClick r:id="rId2" action="ppaction://hlinksldjump"/>
              </a:rPr>
              <a:t>Chain of Calculated Positions</a:t>
            </a:r>
            <a:endParaRPr lang="en-US" dirty="0" smtClean="0">
              <a:latin typeface="Arial" charset="0"/>
              <a:cs typeface="Arial" charset="0"/>
            </a:endParaRPr>
          </a:p>
          <a:p>
            <a:pPr lvl="1"/>
            <a:r>
              <a:rPr lang="en-US" dirty="0" smtClean="0">
                <a:latin typeface="Arial" charset="0"/>
                <a:cs typeface="Arial" charset="0"/>
                <a:hlinkClick r:id="rId3" action="ppaction://hlinkpres?slideindex=1&amp;slidetitle="/>
              </a:rPr>
              <a:t>Recommendations For Successful 3DAS Applications</a:t>
            </a:r>
            <a:endParaRPr lang="en-US" dirty="0">
              <a:latin typeface="Arial" charset="0"/>
              <a:cs typeface="Arial" charset="0"/>
            </a:endParaRPr>
          </a:p>
          <a:p>
            <a:pPr lvl="1"/>
            <a:r>
              <a:rPr lang="en-US" dirty="0" smtClean="0">
                <a:latin typeface="Arial" charset="0"/>
                <a:cs typeface="Arial" charset="0"/>
                <a:hlinkClick r:id="rId4" action="ppaction://hlinksldjump"/>
              </a:rPr>
              <a:t>Data Files</a:t>
            </a:r>
            <a:endParaRPr lang="en-US" dirty="0">
              <a:latin typeface="Arial" charset="0"/>
              <a:cs typeface="Arial" charset="0"/>
            </a:endParaRPr>
          </a:p>
          <a:p>
            <a:pPr lvl="1"/>
            <a:r>
              <a:rPr lang="en-US" dirty="0" smtClean="0">
                <a:latin typeface="Arial" charset="0"/>
                <a:cs typeface="Arial" charset="0"/>
                <a:hlinkClick r:id="rId5" action="ppaction://hlinksldjump"/>
              </a:rPr>
              <a:t>Abbreviations</a:t>
            </a:r>
            <a:endParaRPr lang="en-US" dirty="0" smtClean="0">
              <a:latin typeface="Arial" charset="0"/>
              <a:cs typeface="Arial" charset="0"/>
            </a:endParaRPr>
          </a:p>
        </p:txBody>
      </p:sp>
      <p:sp>
        <p:nvSpPr>
          <p:cNvPr id="4100"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800" b="1">
                <a:solidFill>
                  <a:schemeClr val="bg2"/>
                </a:solidFill>
                <a:latin typeface="DINPro-Bold" pitchFamily="50" charset="0"/>
              </a:defRPr>
            </a:lvl1pPr>
            <a:lvl2pPr marL="742950" indent="-285750" defTabSz="957263" eaLnBrk="0" hangingPunct="0">
              <a:defRPr sz="2800" b="1">
                <a:solidFill>
                  <a:schemeClr val="bg2"/>
                </a:solidFill>
                <a:latin typeface="DINPro-Bold" pitchFamily="50" charset="0"/>
              </a:defRPr>
            </a:lvl2pPr>
            <a:lvl3pPr marL="1143000" indent="-228600" defTabSz="957263" eaLnBrk="0" hangingPunct="0">
              <a:defRPr sz="2800" b="1">
                <a:solidFill>
                  <a:schemeClr val="bg2"/>
                </a:solidFill>
                <a:latin typeface="DINPro-Bold" pitchFamily="50" charset="0"/>
              </a:defRPr>
            </a:lvl3pPr>
            <a:lvl4pPr marL="1600200" indent="-228600" defTabSz="957263" eaLnBrk="0" hangingPunct="0">
              <a:defRPr sz="2800" b="1">
                <a:solidFill>
                  <a:schemeClr val="bg2"/>
                </a:solidFill>
                <a:latin typeface="DINPro-Bold" pitchFamily="50" charset="0"/>
              </a:defRPr>
            </a:lvl4pPr>
            <a:lvl5pPr marL="2057400" indent="-228600" defTabSz="957263" eaLnBrk="0" hangingPunct="0">
              <a:defRPr sz="2800" b="1">
                <a:solidFill>
                  <a:schemeClr val="bg2"/>
                </a:solidFill>
                <a:latin typeface="DINPro-Bold" pitchFamily="50" charset="0"/>
              </a:defRPr>
            </a:lvl5pPr>
            <a:lvl6pPr marL="2514600" indent="-228600" defTabSz="957263" eaLnBrk="0" fontAlgn="base" hangingPunct="0">
              <a:spcBef>
                <a:spcPct val="0"/>
              </a:spcBef>
              <a:spcAft>
                <a:spcPct val="0"/>
              </a:spcAft>
              <a:defRPr sz="2800" b="1">
                <a:solidFill>
                  <a:schemeClr val="bg2"/>
                </a:solidFill>
                <a:latin typeface="DINPro-Bold" pitchFamily="50" charset="0"/>
              </a:defRPr>
            </a:lvl6pPr>
            <a:lvl7pPr marL="2971800" indent="-228600" defTabSz="957263" eaLnBrk="0" fontAlgn="base" hangingPunct="0">
              <a:spcBef>
                <a:spcPct val="0"/>
              </a:spcBef>
              <a:spcAft>
                <a:spcPct val="0"/>
              </a:spcAft>
              <a:defRPr sz="2800" b="1">
                <a:solidFill>
                  <a:schemeClr val="bg2"/>
                </a:solidFill>
                <a:latin typeface="DINPro-Bold" pitchFamily="50" charset="0"/>
              </a:defRPr>
            </a:lvl7pPr>
            <a:lvl8pPr marL="3429000" indent="-228600" defTabSz="957263" eaLnBrk="0" fontAlgn="base" hangingPunct="0">
              <a:spcBef>
                <a:spcPct val="0"/>
              </a:spcBef>
              <a:spcAft>
                <a:spcPct val="0"/>
              </a:spcAft>
              <a:defRPr sz="2800" b="1">
                <a:solidFill>
                  <a:schemeClr val="bg2"/>
                </a:solidFill>
                <a:latin typeface="DINPro-Bold" pitchFamily="50" charset="0"/>
              </a:defRPr>
            </a:lvl8pPr>
            <a:lvl9pPr marL="3886200" indent="-228600" defTabSz="957263" eaLnBrk="0" fontAlgn="base" hangingPunct="0">
              <a:spcBef>
                <a:spcPct val="0"/>
              </a:spcBef>
              <a:spcAft>
                <a:spcPct val="0"/>
              </a:spcAft>
              <a:defRPr sz="2800" b="1">
                <a:solidFill>
                  <a:schemeClr val="bg2"/>
                </a:solidFill>
                <a:latin typeface="DINPro-Bold" pitchFamily="50" charset="0"/>
              </a:defRPr>
            </a:lvl9pPr>
          </a:lstStyle>
          <a:p>
            <a:fld id="{E92898F8-C721-4CE4-9CB9-6A9F87ABC4F7}"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4101"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800" b="1">
                <a:solidFill>
                  <a:schemeClr val="bg2"/>
                </a:solidFill>
                <a:latin typeface="DINPro-Bold" pitchFamily="50" charset="0"/>
              </a:defRPr>
            </a:lvl1pPr>
            <a:lvl2pPr marL="742950" indent="-285750" defTabSz="957263" eaLnBrk="0" hangingPunct="0">
              <a:defRPr sz="2800" b="1">
                <a:solidFill>
                  <a:schemeClr val="bg2"/>
                </a:solidFill>
                <a:latin typeface="DINPro-Bold" pitchFamily="50" charset="0"/>
              </a:defRPr>
            </a:lvl2pPr>
            <a:lvl3pPr marL="1143000" indent="-228600" defTabSz="957263" eaLnBrk="0" hangingPunct="0">
              <a:defRPr sz="2800" b="1">
                <a:solidFill>
                  <a:schemeClr val="bg2"/>
                </a:solidFill>
                <a:latin typeface="DINPro-Bold" pitchFamily="50" charset="0"/>
              </a:defRPr>
            </a:lvl3pPr>
            <a:lvl4pPr marL="1600200" indent="-228600" defTabSz="957263" eaLnBrk="0" hangingPunct="0">
              <a:defRPr sz="2800" b="1">
                <a:solidFill>
                  <a:schemeClr val="bg2"/>
                </a:solidFill>
                <a:latin typeface="DINPro-Bold" pitchFamily="50" charset="0"/>
              </a:defRPr>
            </a:lvl4pPr>
            <a:lvl5pPr marL="2057400" indent="-228600" defTabSz="957263" eaLnBrk="0" hangingPunct="0">
              <a:defRPr sz="2800" b="1">
                <a:solidFill>
                  <a:schemeClr val="bg2"/>
                </a:solidFill>
                <a:latin typeface="DINPro-Bold" pitchFamily="50" charset="0"/>
              </a:defRPr>
            </a:lvl5pPr>
            <a:lvl6pPr marL="2514600" indent="-228600" defTabSz="957263" eaLnBrk="0" fontAlgn="base" hangingPunct="0">
              <a:spcBef>
                <a:spcPct val="0"/>
              </a:spcBef>
              <a:spcAft>
                <a:spcPct val="0"/>
              </a:spcAft>
              <a:defRPr sz="2800" b="1">
                <a:solidFill>
                  <a:schemeClr val="bg2"/>
                </a:solidFill>
                <a:latin typeface="DINPro-Bold" pitchFamily="50" charset="0"/>
              </a:defRPr>
            </a:lvl6pPr>
            <a:lvl7pPr marL="2971800" indent="-228600" defTabSz="957263" eaLnBrk="0" fontAlgn="base" hangingPunct="0">
              <a:spcBef>
                <a:spcPct val="0"/>
              </a:spcBef>
              <a:spcAft>
                <a:spcPct val="0"/>
              </a:spcAft>
              <a:defRPr sz="2800" b="1">
                <a:solidFill>
                  <a:schemeClr val="bg2"/>
                </a:solidFill>
                <a:latin typeface="DINPro-Bold" pitchFamily="50" charset="0"/>
              </a:defRPr>
            </a:lvl7pPr>
            <a:lvl8pPr marL="3429000" indent="-228600" defTabSz="957263" eaLnBrk="0" fontAlgn="base" hangingPunct="0">
              <a:spcBef>
                <a:spcPct val="0"/>
              </a:spcBef>
              <a:spcAft>
                <a:spcPct val="0"/>
              </a:spcAft>
              <a:defRPr sz="2800" b="1">
                <a:solidFill>
                  <a:schemeClr val="bg2"/>
                </a:solidFill>
                <a:latin typeface="DINPro-Bold" pitchFamily="50" charset="0"/>
              </a:defRPr>
            </a:lvl8pPr>
            <a:lvl9pPr marL="3886200" indent="-228600" defTabSz="957263" eaLnBrk="0" fontAlgn="base" hangingPunct="0">
              <a:spcBef>
                <a:spcPct val="0"/>
              </a:spcBef>
              <a:spcAft>
                <a:spcPct val="0"/>
              </a:spcAft>
              <a:defRPr sz="2800" b="1">
                <a:solidFill>
                  <a:schemeClr val="bg2"/>
                </a:solidFill>
                <a:latin typeface="DINPro-Bold" pitchFamily="50" charset="0"/>
              </a:defRPr>
            </a:lvl9pPr>
          </a:lstStyle>
          <a:p>
            <a:fld id="{01093E3F-A761-4121-9D15-0F29A7966248}" type="slidenum">
              <a:rPr lang="de-DE" sz="1000" smtClean="0">
                <a:solidFill>
                  <a:schemeClr val="tx1"/>
                </a:solidFill>
                <a:latin typeface="DIN-Light" charset="0"/>
              </a:rPr>
              <a:pPr/>
              <a:t>100</a:t>
            </a:fld>
            <a:endParaRPr lang="de-DE" sz="1000" smtClean="0">
              <a:solidFill>
                <a:schemeClr val="tx1"/>
              </a:solidFill>
              <a:latin typeface="DIN-Light" charset="0"/>
            </a:endParaRPr>
          </a:p>
        </p:txBody>
      </p:sp>
    </p:spTree>
    <p:extLst>
      <p:ext uri="{BB962C8B-B14F-4D97-AF65-F5344CB8AC3E}">
        <p14:creationId xmlns:p14="http://schemas.microsoft.com/office/powerpoint/2010/main" val="28241015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GB" dirty="0" smtClean="0"/>
              <a:t>Chain </a:t>
            </a:r>
            <a:r>
              <a:rPr lang="en-GB" dirty="0"/>
              <a:t>of </a:t>
            </a:r>
            <a:r>
              <a:rPr lang="en-GB" dirty="0" smtClean="0"/>
              <a:t>Calculated Positions</a:t>
            </a:r>
            <a:endParaRPr lang="de-DE" dirty="0" smtClean="0">
              <a:latin typeface="Arial" charset="0"/>
              <a:cs typeface="Arial" charset="0"/>
            </a:endParaRPr>
          </a:p>
        </p:txBody>
      </p:sp>
      <p:sp>
        <p:nvSpPr>
          <p:cNvPr id="6147" name="Inhaltsplatzhalter 2"/>
          <p:cNvSpPr>
            <a:spLocks noGrp="1"/>
          </p:cNvSpPr>
          <p:nvPr>
            <p:ph idx="1"/>
          </p:nvPr>
        </p:nvSpPr>
        <p:spPr>
          <a:xfrm>
            <a:off x="0" y="836613"/>
            <a:ext cx="5529064" cy="5616575"/>
          </a:xfrm>
        </p:spPr>
        <p:txBody>
          <a:bodyPr/>
          <a:lstStyle/>
          <a:p>
            <a:pPr lvl="1"/>
            <a:r>
              <a:rPr lang="en-GB" sz="1400" u="sng" dirty="0"/>
              <a:t>Found Position</a:t>
            </a:r>
            <a:r>
              <a:rPr lang="en-GB" sz="1400" dirty="0"/>
              <a:t>: Cartesian position (in </a:t>
            </a:r>
            <a:r>
              <a:rPr lang="en-GB" sz="1400" dirty="0" smtClean="0"/>
              <a:t>the UF </a:t>
            </a:r>
            <a:r>
              <a:rPr lang="en-GB" sz="1400" dirty="0"/>
              <a:t>selected in the VP) of the found part. It is output by the VP, included in the part data which is </a:t>
            </a:r>
            <a:r>
              <a:rPr lang="en-GB" sz="1400" dirty="0" smtClean="0"/>
              <a:t>created </a:t>
            </a:r>
            <a:r>
              <a:rPr lang="en-GB" sz="1400" dirty="0"/>
              <a:t>and pushed to the </a:t>
            </a:r>
            <a:r>
              <a:rPr lang="en-GB" sz="1400" dirty="0" smtClean="0"/>
              <a:t>parts list.</a:t>
            </a:r>
          </a:p>
          <a:p>
            <a:pPr lvl="1"/>
            <a:r>
              <a:rPr lang="en-US" sz="1400" u="sng" dirty="0" smtClean="0">
                <a:latin typeface="Arial" charset="0"/>
                <a:cs typeface="Arial" charset="0"/>
              </a:rPr>
              <a:t>PICK </a:t>
            </a:r>
            <a:r>
              <a:rPr lang="en-US" sz="1400" u="sng" dirty="0">
                <a:latin typeface="Arial" charset="0"/>
                <a:cs typeface="Arial" charset="0"/>
              </a:rPr>
              <a:t>Position</a:t>
            </a:r>
            <a:r>
              <a:rPr lang="en-US" sz="1400" dirty="0">
                <a:latin typeface="Arial" charset="0"/>
                <a:cs typeface="Arial" charset="0"/>
              </a:rPr>
              <a:t>: Found Position + Tool Offset depending on the Reference data of the Vision Process and the Reference PICK Position (including robot configuration). </a:t>
            </a:r>
            <a:r>
              <a:rPr lang="en-US" sz="1400" dirty="0" smtClean="0">
                <a:latin typeface="Arial" charset="0"/>
                <a:cs typeface="Arial" charset="0"/>
              </a:rPr>
              <a:t>If </a:t>
            </a:r>
            <a:r>
              <a:rPr lang="en-US" sz="1400" dirty="0">
                <a:latin typeface="Arial" charset="0"/>
                <a:cs typeface="Arial" charset="0"/>
              </a:rPr>
              <a:t>“Use Found Position” checkbox is unchecked, </a:t>
            </a:r>
            <a:r>
              <a:rPr lang="en-US" sz="1400" dirty="0" smtClean="0">
                <a:latin typeface="Arial" charset="0"/>
                <a:cs typeface="Arial" charset="0"/>
              </a:rPr>
              <a:t>PICK </a:t>
            </a:r>
            <a:r>
              <a:rPr lang="en-US" sz="1400" dirty="0">
                <a:latin typeface="Arial" charset="0"/>
                <a:cs typeface="Arial" charset="0"/>
              </a:rPr>
              <a:t>Position = Found Position.</a:t>
            </a:r>
          </a:p>
          <a:p>
            <a:pPr lvl="1"/>
            <a:r>
              <a:rPr lang="en-US" sz="1400" u="sng" dirty="0" smtClean="0">
                <a:latin typeface="Arial" charset="0"/>
                <a:cs typeface="Arial" charset="0"/>
              </a:rPr>
              <a:t>IA </a:t>
            </a:r>
            <a:r>
              <a:rPr lang="en-US" sz="1400" u="sng" dirty="0">
                <a:latin typeface="Arial" charset="0"/>
                <a:cs typeface="Arial" charset="0"/>
              </a:rPr>
              <a:t>PICK Position</a:t>
            </a:r>
            <a:r>
              <a:rPr lang="en-US" sz="1400" dirty="0">
                <a:latin typeface="Arial" charset="0"/>
                <a:cs typeface="Arial" charset="0"/>
              </a:rPr>
              <a:t>, as output by IMGETPICKPOS.PC: </a:t>
            </a:r>
            <a:r>
              <a:rPr lang="en-US" sz="1400" dirty="0" smtClean="0">
                <a:latin typeface="Arial" charset="0"/>
                <a:cs typeface="Arial" charset="0"/>
              </a:rPr>
              <a:t>PICK </a:t>
            </a:r>
            <a:r>
              <a:rPr lang="en-US" sz="1400" dirty="0">
                <a:latin typeface="Arial" charset="0"/>
                <a:cs typeface="Arial" charset="0"/>
              </a:rPr>
              <a:t>Position + Tool Offset applied by IA function (which is calculated based on IACND selected in Interference Setup</a:t>
            </a:r>
            <a:r>
              <a:rPr lang="en-US" sz="1400" dirty="0" smtClean="0">
                <a:latin typeface="Arial" charset="0"/>
                <a:cs typeface="Arial" charset="0"/>
              </a:rPr>
              <a:t>)</a:t>
            </a:r>
          </a:p>
          <a:p>
            <a:pPr lvl="1"/>
            <a:r>
              <a:rPr lang="en-GB" sz="1400" u="sng" dirty="0"/>
              <a:t>APPROACH Position</a:t>
            </a:r>
            <a:r>
              <a:rPr lang="en-GB" sz="1400" dirty="0"/>
              <a:t>: </a:t>
            </a:r>
            <a:r>
              <a:rPr lang="en-GB" sz="1400" dirty="0" smtClean="0"/>
              <a:t>IA </a:t>
            </a:r>
            <a:r>
              <a:rPr lang="en-GB" sz="1400" dirty="0"/>
              <a:t>PICK Position + User Offset which is specified in a PR defined in Approach Setup + Tool Offset which is specified in a PR defined in Approach Setup</a:t>
            </a:r>
          </a:p>
          <a:p>
            <a:pPr lvl="1"/>
            <a:r>
              <a:rPr lang="en-US" sz="1400" u="sng" dirty="0" smtClean="0">
                <a:latin typeface="Arial" charset="0"/>
                <a:cs typeface="Arial" charset="0"/>
              </a:rPr>
              <a:t>IA </a:t>
            </a:r>
            <a:r>
              <a:rPr lang="en-GB" sz="1400" u="sng" dirty="0"/>
              <a:t>APPROACH Position</a:t>
            </a:r>
            <a:r>
              <a:rPr lang="en-GB" sz="1400" dirty="0"/>
              <a:t>, as output by IMGETPICKPOS.PC: </a:t>
            </a:r>
            <a:r>
              <a:rPr lang="en-GB" sz="1400" dirty="0" smtClean="0"/>
              <a:t>APPROACH </a:t>
            </a:r>
            <a:r>
              <a:rPr lang="en-GB" sz="1400" dirty="0"/>
              <a:t>Position + Tool Offset applied by IA function (which is calculated based on IACND selected in Approach Setup</a:t>
            </a:r>
            <a:r>
              <a:rPr lang="en-GB" sz="1400" dirty="0" smtClean="0"/>
              <a:t>)</a:t>
            </a:r>
            <a:endParaRPr lang="en-US" sz="1400"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101</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8" name="Group 7"/>
          <p:cNvGrpSpPr/>
          <p:nvPr/>
        </p:nvGrpSpPr>
        <p:grpSpPr>
          <a:xfrm>
            <a:off x="5805881" y="1124744"/>
            <a:ext cx="3996847" cy="2312207"/>
            <a:chOff x="5529064" y="4149080"/>
            <a:chExt cx="3996847" cy="2312207"/>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064" y="4149080"/>
              <a:ext cx="2550617" cy="199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8079681" y="4437112"/>
              <a:ext cx="1446230" cy="246221"/>
            </a:xfrm>
            <a:prstGeom prst="rect">
              <a:avLst/>
            </a:prstGeom>
            <a:ln>
              <a:solidFill>
                <a:schemeClr val="tx1"/>
              </a:solidFill>
            </a:ln>
          </p:spPr>
          <p:txBody>
            <a:bodyPr wrap="none">
              <a:spAutoFit/>
            </a:bodyPr>
            <a:lstStyle/>
            <a:p>
              <a:r>
                <a:rPr lang="en-GB" sz="1000" b="0" dirty="0">
                  <a:solidFill>
                    <a:schemeClr val="tx1"/>
                  </a:solidFill>
                  <a:latin typeface="+mn-lt"/>
                </a:rPr>
                <a:t>Approach </a:t>
              </a:r>
              <a:r>
                <a:rPr lang="en-GB" sz="1000" b="0" dirty="0" smtClean="0">
                  <a:solidFill>
                    <a:schemeClr val="tx1"/>
                  </a:solidFill>
                  <a:latin typeface="+mn-lt"/>
                </a:rPr>
                <a:t>position (IA)</a:t>
              </a:r>
              <a:endParaRPr lang="en-GB" sz="1000" b="0" dirty="0">
                <a:solidFill>
                  <a:schemeClr val="tx1"/>
                </a:solidFill>
                <a:latin typeface="+mn-lt"/>
              </a:endParaRPr>
            </a:p>
          </p:txBody>
        </p:sp>
        <p:sp>
          <p:nvSpPr>
            <p:cNvPr id="11" name="Rectangle 10"/>
            <p:cNvSpPr/>
            <p:nvPr/>
          </p:nvSpPr>
          <p:spPr>
            <a:xfrm>
              <a:off x="8079681" y="4732893"/>
              <a:ext cx="1345240" cy="553998"/>
            </a:xfrm>
            <a:prstGeom prst="rect">
              <a:avLst/>
            </a:prstGeom>
            <a:ln>
              <a:solidFill>
                <a:schemeClr val="tx1"/>
              </a:solidFill>
            </a:ln>
          </p:spPr>
          <p:txBody>
            <a:bodyPr wrap="none">
              <a:spAutoFit/>
            </a:bodyPr>
            <a:lstStyle/>
            <a:p>
              <a:r>
                <a:rPr lang="en-US" sz="1000" b="0" dirty="0">
                  <a:solidFill>
                    <a:schemeClr val="tx1"/>
                  </a:solidFill>
                  <a:latin typeface="+mn-lt"/>
                </a:rPr>
                <a:t>PICK position (IA</a:t>
              </a:r>
              <a:r>
                <a:rPr lang="en-US" sz="1000" b="0" dirty="0" smtClean="0">
                  <a:solidFill>
                    <a:schemeClr val="tx1"/>
                  </a:solidFill>
                  <a:latin typeface="+mn-lt"/>
                </a:rPr>
                <a:t>) = </a:t>
              </a:r>
              <a:endParaRPr lang="en-US" sz="1000" b="0" dirty="0">
                <a:solidFill>
                  <a:schemeClr val="tx1"/>
                </a:solidFill>
                <a:latin typeface="+mn-lt"/>
              </a:endParaRPr>
            </a:p>
            <a:p>
              <a:r>
                <a:rPr lang="en-US" sz="1000" b="0" dirty="0" smtClean="0">
                  <a:solidFill>
                    <a:schemeClr val="tx1"/>
                  </a:solidFill>
                  <a:latin typeface="+mn-lt"/>
                </a:rPr>
                <a:t>Ideal PICK position</a:t>
              </a:r>
              <a:br>
                <a:rPr lang="en-US" sz="1000" b="0" dirty="0" smtClean="0">
                  <a:solidFill>
                    <a:schemeClr val="tx1"/>
                  </a:solidFill>
                  <a:latin typeface="+mn-lt"/>
                </a:rPr>
              </a:br>
              <a:r>
                <a:rPr lang="en-US" sz="1000" b="0" dirty="0" smtClean="0">
                  <a:solidFill>
                    <a:schemeClr val="tx1"/>
                  </a:solidFill>
                  <a:latin typeface="+mn-lt"/>
                </a:rPr>
                <a:t>+ Tool offset </a:t>
              </a:r>
              <a:r>
                <a:rPr lang="en-US" sz="1000" b="0" dirty="0">
                  <a:solidFill>
                    <a:schemeClr val="tx1"/>
                  </a:solidFill>
                  <a:latin typeface="+mn-lt"/>
                </a:rPr>
                <a:t>by </a:t>
              </a:r>
              <a:r>
                <a:rPr lang="en-US" sz="1000" b="0" dirty="0" smtClean="0">
                  <a:solidFill>
                    <a:schemeClr val="tx1"/>
                  </a:solidFill>
                  <a:latin typeface="+mn-lt"/>
                </a:rPr>
                <a:t>IA</a:t>
              </a:r>
              <a:endParaRPr lang="en-GB" sz="1000" b="0" dirty="0">
                <a:solidFill>
                  <a:schemeClr val="tx1"/>
                </a:solidFill>
                <a:latin typeface="+mn-lt"/>
              </a:endParaRPr>
            </a:p>
          </p:txBody>
        </p:sp>
        <p:sp>
          <p:nvSpPr>
            <p:cNvPr id="12" name="Rectangle 11"/>
            <p:cNvSpPr/>
            <p:nvPr/>
          </p:nvSpPr>
          <p:spPr>
            <a:xfrm>
              <a:off x="8079681" y="5415027"/>
              <a:ext cx="1311578" cy="246221"/>
            </a:xfrm>
            <a:prstGeom prst="rect">
              <a:avLst/>
            </a:prstGeom>
            <a:ln>
              <a:solidFill>
                <a:schemeClr val="tx1"/>
              </a:solidFill>
            </a:ln>
          </p:spPr>
          <p:txBody>
            <a:bodyPr wrap="none">
              <a:spAutoFit/>
            </a:bodyPr>
            <a:lstStyle/>
            <a:p>
              <a:r>
                <a:rPr lang="en-US" sz="1000" b="0" dirty="0" smtClean="0">
                  <a:solidFill>
                    <a:schemeClr val="tx1"/>
                  </a:solidFill>
                  <a:latin typeface="+mn-lt"/>
                </a:rPr>
                <a:t>Ideal PICK position</a:t>
              </a:r>
              <a:endParaRPr lang="en-GB" sz="1000" b="0" dirty="0">
                <a:solidFill>
                  <a:schemeClr val="tx1"/>
                </a:solidFill>
                <a:latin typeface="+mn-lt"/>
              </a:endParaRPr>
            </a:p>
          </p:txBody>
        </p:sp>
        <p:sp>
          <p:nvSpPr>
            <p:cNvPr id="13" name="Rectangle 12"/>
            <p:cNvSpPr/>
            <p:nvPr/>
          </p:nvSpPr>
          <p:spPr>
            <a:xfrm>
              <a:off x="6434711" y="6061177"/>
              <a:ext cx="2994000" cy="400110"/>
            </a:xfrm>
            <a:prstGeom prst="rect">
              <a:avLst/>
            </a:prstGeom>
            <a:solidFill>
              <a:schemeClr val="bg1"/>
            </a:solidFill>
            <a:ln>
              <a:solidFill>
                <a:schemeClr val="tx1"/>
              </a:solidFill>
            </a:ln>
          </p:spPr>
          <p:txBody>
            <a:bodyPr wrap="square">
              <a:spAutoFit/>
            </a:bodyPr>
            <a:lstStyle/>
            <a:p>
              <a:r>
                <a:rPr lang="en-US" sz="1000" b="0" dirty="0">
                  <a:solidFill>
                    <a:schemeClr val="tx1"/>
                  </a:solidFill>
                  <a:latin typeface="+mn-lt"/>
                </a:rPr>
                <a:t>User offset </a:t>
              </a:r>
              <a:r>
                <a:rPr lang="en-US" sz="1000" b="0" dirty="0" smtClean="0">
                  <a:solidFill>
                    <a:schemeClr val="tx1"/>
                  </a:solidFill>
                  <a:latin typeface="+mn-lt"/>
                </a:rPr>
                <a:t>+ Tool offset </a:t>
              </a:r>
              <a:br>
                <a:rPr lang="en-US" sz="1000" b="0" dirty="0" smtClean="0">
                  <a:solidFill>
                    <a:schemeClr val="tx1"/>
                  </a:solidFill>
                  <a:latin typeface="+mn-lt"/>
                </a:rPr>
              </a:br>
              <a:r>
                <a:rPr lang="en-US" sz="1000" b="0" dirty="0" smtClean="0">
                  <a:solidFill>
                    <a:schemeClr val="tx1"/>
                  </a:solidFill>
                  <a:latin typeface="+mn-lt"/>
                </a:rPr>
                <a:t>specified </a:t>
              </a:r>
              <a:r>
                <a:rPr lang="en-US" sz="1000" b="0" dirty="0">
                  <a:solidFill>
                    <a:schemeClr val="tx1"/>
                  </a:solidFill>
                  <a:latin typeface="+mn-lt"/>
                </a:rPr>
                <a:t>in a PR </a:t>
              </a:r>
              <a:r>
                <a:rPr lang="en-US" sz="1000" b="0" dirty="0" smtClean="0">
                  <a:solidFill>
                    <a:schemeClr val="tx1"/>
                  </a:solidFill>
                  <a:latin typeface="+mn-lt"/>
                </a:rPr>
                <a:t>defined in </a:t>
              </a:r>
              <a:r>
                <a:rPr lang="en-US" sz="1000" b="0" dirty="0">
                  <a:solidFill>
                    <a:schemeClr val="tx1"/>
                  </a:solidFill>
                  <a:latin typeface="+mn-lt"/>
                </a:rPr>
                <a:t>the [Approach Setup].</a:t>
              </a:r>
              <a:endParaRPr lang="en-GB" sz="1000" b="0" dirty="0">
                <a:solidFill>
                  <a:schemeClr val="tx1"/>
                </a:solidFill>
                <a:latin typeface="+mn-lt"/>
              </a:endParaRPr>
            </a:p>
          </p:txBody>
        </p:sp>
      </p:grpSp>
      <p:sp>
        <p:nvSpPr>
          <p:cNvPr id="2" name="Rectangle 1"/>
          <p:cNvSpPr/>
          <p:nvPr/>
        </p:nvSpPr>
        <p:spPr bwMode="auto">
          <a:xfrm>
            <a:off x="681281" y="3475856"/>
            <a:ext cx="4536504" cy="961256"/>
          </a:xfrm>
          <a:prstGeom prst="rect">
            <a:avLst/>
          </a:prstGeom>
          <a:noFill/>
          <a:ln w="50800" cap="flat" cmpd="sng" algn="ctr">
            <a:solidFill>
              <a:srgbClr val="FFFF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5" name="Rectangle 14"/>
          <p:cNvSpPr/>
          <p:nvPr/>
        </p:nvSpPr>
        <p:spPr bwMode="auto">
          <a:xfrm>
            <a:off x="696779" y="5517232"/>
            <a:ext cx="4536504" cy="961256"/>
          </a:xfrm>
          <a:prstGeom prst="rect">
            <a:avLst/>
          </a:prstGeom>
          <a:noFill/>
          <a:ln w="50800" cap="flat" cmpd="sng" algn="ctr">
            <a:solidFill>
              <a:srgbClr val="FFFF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cxnSp>
        <p:nvCxnSpPr>
          <p:cNvPr id="4" name="Straight Arrow Connector 3"/>
          <p:cNvCxnSpPr>
            <a:stCxn id="2" idx="3"/>
          </p:cNvCxnSpPr>
          <p:nvPr/>
        </p:nvCxnSpPr>
        <p:spPr bwMode="auto">
          <a:xfrm>
            <a:off x="5217785" y="3956484"/>
            <a:ext cx="1493743" cy="552636"/>
          </a:xfrm>
          <a:prstGeom prst="straightConnector1">
            <a:avLst/>
          </a:prstGeom>
          <a:noFill/>
          <a:ln w="25400" cap="flat" cmpd="sng" algn="ctr">
            <a:solidFill>
              <a:schemeClr val="tx1"/>
            </a:solidFill>
            <a:prstDash val="solid"/>
            <a:round/>
            <a:headEnd type="none" w="med" len="med"/>
            <a:tailEnd type="arrow"/>
          </a:ln>
          <a:effectLst/>
        </p:spPr>
      </p:cxnSp>
      <p:cxnSp>
        <p:nvCxnSpPr>
          <p:cNvPr id="19" name="Straight Arrow Connector 18"/>
          <p:cNvCxnSpPr>
            <a:stCxn id="15" idx="3"/>
          </p:cNvCxnSpPr>
          <p:nvPr/>
        </p:nvCxnSpPr>
        <p:spPr bwMode="auto">
          <a:xfrm flipV="1">
            <a:off x="5233283" y="5301208"/>
            <a:ext cx="1447909" cy="696652"/>
          </a:xfrm>
          <a:prstGeom prst="straightConnector1">
            <a:avLst/>
          </a:prstGeom>
          <a:noFill/>
          <a:ln w="25400" cap="flat" cmpd="sng" algn="ctr">
            <a:solidFill>
              <a:schemeClr val="tx1"/>
            </a:solidFill>
            <a:prstDash val="solid"/>
            <a:round/>
            <a:headEnd type="none" w="med" len="med"/>
            <a:tailEnd type="arrow"/>
          </a:ln>
          <a:effectLst/>
        </p:spPr>
      </p:cxnSp>
      <p:sp>
        <p:nvSpPr>
          <p:cNvPr id="18" name="Rectangle 17"/>
          <p:cNvSpPr/>
          <p:nvPr/>
        </p:nvSpPr>
        <p:spPr>
          <a:xfrm>
            <a:off x="6393160" y="4653136"/>
            <a:ext cx="3075743" cy="523220"/>
          </a:xfrm>
          <a:prstGeom prst="rect">
            <a:avLst/>
          </a:prstGeom>
        </p:spPr>
        <p:txBody>
          <a:bodyPr wrap="square">
            <a:spAutoFit/>
          </a:bodyPr>
          <a:lstStyle/>
          <a:p>
            <a:pPr lvl="1"/>
            <a:r>
              <a:rPr lang="en-GB" sz="1400" b="0" dirty="0" smtClean="0">
                <a:solidFill>
                  <a:schemeClr val="tx1"/>
                </a:solidFill>
                <a:latin typeface="+mn-lt"/>
              </a:rPr>
              <a:t>Used in the PICK.TP program </a:t>
            </a:r>
            <a:br>
              <a:rPr lang="en-GB" sz="1400" b="0" dirty="0" smtClean="0">
                <a:solidFill>
                  <a:schemeClr val="tx1"/>
                </a:solidFill>
                <a:latin typeface="+mn-lt"/>
              </a:rPr>
            </a:br>
            <a:r>
              <a:rPr lang="en-GB" sz="1400" b="0" dirty="0" smtClean="0">
                <a:solidFill>
                  <a:schemeClr val="tx1"/>
                </a:solidFill>
                <a:latin typeface="+mn-lt"/>
              </a:rPr>
              <a:t>to approach and pick the part</a:t>
            </a:r>
            <a:endParaRPr lang="en-GB" sz="1400" b="0" dirty="0">
              <a:solidFill>
                <a:schemeClr val="tx1"/>
              </a:solidFill>
              <a:latin typeface="+mn-lt"/>
            </a:endParaRPr>
          </a:p>
        </p:txBody>
      </p:sp>
    </p:spTree>
    <p:extLst>
      <p:ext uri="{BB962C8B-B14F-4D97-AF65-F5344CB8AC3E}">
        <p14:creationId xmlns:p14="http://schemas.microsoft.com/office/powerpoint/2010/main" val="12228090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Data Files</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102</a:t>
            </a:fld>
            <a:endParaRPr lang="de-DE" sz="1000" smtClean="0">
              <a:solidFill>
                <a:schemeClr val="tx1"/>
              </a:solidFill>
              <a:latin typeface="DIN-Light"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3299115"/>
              </p:ext>
            </p:extLst>
          </p:nvPr>
        </p:nvGraphicFramePr>
        <p:xfrm>
          <a:off x="0" y="1014695"/>
          <a:ext cx="9906000" cy="4886960"/>
        </p:xfrm>
        <a:graphic>
          <a:graphicData uri="http://schemas.openxmlformats.org/drawingml/2006/table">
            <a:tbl>
              <a:tblPr firstRow="1" bandRow="1">
                <a:tableStyleId>{5C22544A-7EE6-4342-B048-85BDC9FD1C3A}</a:tableStyleId>
              </a:tblPr>
              <a:tblGrid>
                <a:gridCol w="1538190"/>
                <a:gridCol w="4010629"/>
                <a:gridCol w="1780445"/>
                <a:gridCol w="2576736"/>
              </a:tblGrid>
              <a:tr h="370840">
                <a:tc>
                  <a:txBody>
                    <a:bodyPr/>
                    <a:lstStyle/>
                    <a:p>
                      <a:endParaRPr lang="en-GB" dirty="0">
                        <a:solidFill>
                          <a:schemeClr val="tx1"/>
                        </a:solidFill>
                      </a:endParaRPr>
                    </a:p>
                  </a:txBody>
                  <a:tcPr/>
                </a:tc>
                <a:tc>
                  <a:txBody>
                    <a:bodyPr/>
                    <a:lstStyle/>
                    <a:p>
                      <a:r>
                        <a:rPr lang="en-US" dirty="0" smtClean="0">
                          <a:solidFill>
                            <a:schemeClr val="tx1"/>
                          </a:solidFill>
                        </a:rPr>
                        <a:t>Data Type</a:t>
                      </a:r>
                      <a:endParaRPr lang="en-GB" dirty="0">
                        <a:solidFill>
                          <a:schemeClr val="tx1"/>
                        </a:solidFill>
                      </a:endParaRPr>
                    </a:p>
                  </a:txBody>
                  <a:tcPr/>
                </a:tc>
                <a:tc>
                  <a:txBody>
                    <a:bodyPr/>
                    <a:lstStyle/>
                    <a:p>
                      <a:r>
                        <a:rPr lang="en-US" dirty="0" smtClean="0">
                          <a:solidFill>
                            <a:schemeClr val="tx1"/>
                          </a:solidFill>
                        </a:rPr>
                        <a:t>Example</a:t>
                      </a:r>
                      <a:endParaRPr lang="en-GB" dirty="0">
                        <a:solidFill>
                          <a:schemeClr val="tx1"/>
                        </a:solidFill>
                      </a:endParaRPr>
                    </a:p>
                  </a:txBody>
                  <a:tcPr/>
                </a:tc>
                <a:tc>
                  <a:txBody>
                    <a:bodyPr/>
                    <a:lstStyle/>
                    <a:p>
                      <a:r>
                        <a:rPr lang="en-US" dirty="0" smtClean="0">
                          <a:solidFill>
                            <a:schemeClr val="tx1"/>
                          </a:solidFill>
                        </a:rPr>
                        <a:t>Typical Size Range</a:t>
                      </a:r>
                      <a:endParaRPr lang="en-GB" dirty="0">
                        <a:solidFill>
                          <a:schemeClr val="tx1"/>
                        </a:solidFill>
                      </a:endParaRPr>
                    </a:p>
                  </a:txBody>
                  <a:tcPr/>
                </a:tc>
              </a:tr>
              <a:tr h="370840">
                <a:tc rowSpan="5">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cs typeface="Arial" charset="0"/>
                        </a:rPr>
                        <a:t>Vision Setup</a:t>
                      </a:r>
                    </a:p>
                  </a:txBody>
                  <a:tcPr anchor="ct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cs typeface="Arial" charset="0"/>
                        </a:rPr>
                        <a:t>Camera Setup Data</a:t>
                      </a:r>
                    </a:p>
                  </a:txBody>
                  <a:tcPr/>
                </a:tc>
                <a:tc>
                  <a:txBody>
                    <a:bodyPr/>
                    <a:lstStyle/>
                    <a:p>
                      <a:r>
                        <a:rPr lang="en-US" dirty="0" smtClean="0">
                          <a:latin typeface="Arial" charset="0"/>
                          <a:cs typeface="Arial" charset="0"/>
                        </a:rPr>
                        <a:t>CAM1.VD</a:t>
                      </a:r>
                      <a:endParaRPr lang="en-GB" dirty="0"/>
                    </a:p>
                  </a:txBody>
                  <a:tcPr/>
                </a:tc>
                <a:tc>
                  <a:txBody>
                    <a:bodyPr/>
                    <a:lstStyle/>
                    <a:p>
                      <a:r>
                        <a:rPr lang="en-US" dirty="0" smtClean="0"/>
                        <a:t>~ 100</a:t>
                      </a:r>
                      <a:r>
                        <a:rPr lang="en-US" baseline="0" dirty="0" smtClean="0"/>
                        <a:t> bytes</a:t>
                      </a:r>
                      <a:endParaRPr lang="en-GB" dirty="0"/>
                    </a:p>
                  </a:txBody>
                  <a:tcPr/>
                </a:tc>
              </a:tr>
              <a:tr h="370840">
                <a:tc vMerge="1">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charset="0"/>
                        <a:cs typeface="Arial"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cs typeface="Arial" charset="0"/>
                        </a:rPr>
                        <a:t>Camera Calibration Data</a:t>
                      </a:r>
                    </a:p>
                  </a:txBody>
                  <a:tcPr/>
                </a:tc>
                <a:tc>
                  <a:txBody>
                    <a:bodyPr/>
                    <a:lstStyle/>
                    <a:p>
                      <a:r>
                        <a:rPr lang="en-US" dirty="0" smtClean="0">
                          <a:latin typeface="Arial" charset="0"/>
                          <a:cs typeface="Arial" charset="0"/>
                        </a:rPr>
                        <a:t>CAM1CAL.VD</a:t>
                      </a:r>
                      <a:endParaRPr lang="en-GB" dirty="0"/>
                    </a:p>
                  </a:txBody>
                  <a:tcPr/>
                </a:tc>
                <a:tc>
                  <a:txBody>
                    <a:bodyPr/>
                    <a:lstStyle/>
                    <a:p>
                      <a:r>
                        <a:rPr lang="en-US" dirty="0" smtClean="0"/>
                        <a:t>~ 40 – 80 KB</a:t>
                      </a:r>
                      <a:endParaRPr lang="en-GB" dirty="0"/>
                    </a:p>
                  </a:txBody>
                  <a:tcPr/>
                </a:tc>
              </a:tr>
              <a:tr h="327739">
                <a:tc vMerge="1">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charset="0"/>
                        <a:cs typeface="Arial"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cs typeface="Arial" charset="0"/>
                        </a:rPr>
                        <a:t>3D Area Sensor Setup Data</a:t>
                      </a:r>
                    </a:p>
                  </a:txBody>
                  <a:tcPr/>
                </a:tc>
                <a:tc>
                  <a:txBody>
                    <a:bodyPr/>
                    <a:lstStyle/>
                    <a:p>
                      <a:r>
                        <a:rPr lang="en-US" dirty="0" smtClean="0">
                          <a:latin typeface="Arial" charset="0"/>
                          <a:cs typeface="Arial" charset="0"/>
                        </a:rPr>
                        <a:t>SENSOR.VD</a:t>
                      </a:r>
                      <a:endParaRPr lang="en-GB" dirty="0"/>
                    </a:p>
                  </a:txBody>
                  <a:tcPr/>
                </a:tc>
                <a:tc>
                  <a:txBody>
                    <a:bodyPr/>
                    <a:lstStyle/>
                    <a:p>
                      <a:r>
                        <a:rPr lang="en-US" dirty="0" smtClean="0"/>
                        <a:t>~ 200 bytes</a:t>
                      </a:r>
                      <a:endParaRPr lang="en-GB" dirty="0"/>
                    </a:p>
                  </a:txBody>
                  <a:tcPr/>
                </a:tc>
              </a:tr>
              <a:tr h="370840">
                <a:tc vMerge="1">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charset="0"/>
                        <a:cs typeface="Arial"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charset="0"/>
                          <a:cs typeface="Arial" charset="0"/>
                        </a:rPr>
                        <a:t>3D Area Sensor Vision Process Data</a:t>
                      </a:r>
                    </a:p>
                  </a:txBody>
                  <a:tcPr/>
                </a:tc>
                <a:tc>
                  <a:txBody>
                    <a:bodyPr/>
                    <a:lstStyle/>
                    <a:p>
                      <a:r>
                        <a:rPr lang="en-US" dirty="0" smtClean="0">
                          <a:latin typeface="Arial" charset="0"/>
                          <a:cs typeface="Arial" charset="0"/>
                        </a:rPr>
                        <a:t>SEARCH.VD</a:t>
                      </a:r>
                      <a:endParaRPr lang="en-GB" dirty="0"/>
                    </a:p>
                  </a:txBody>
                  <a:tcPr/>
                </a:tc>
                <a:tc>
                  <a:txBody>
                    <a:bodyPr/>
                    <a:lstStyle/>
                    <a:p>
                      <a:r>
                        <a:rPr lang="en-US" dirty="0" smtClean="0"/>
                        <a:t>~ 460</a:t>
                      </a:r>
                      <a:r>
                        <a:rPr lang="en-US" baseline="0" dirty="0" smtClean="0"/>
                        <a:t> bytes – </a:t>
                      </a:r>
                      <a:r>
                        <a:rPr lang="en-US" b="1" baseline="0" dirty="0" smtClean="0">
                          <a:solidFill>
                            <a:srgbClr val="FF0000"/>
                          </a:solidFill>
                        </a:rPr>
                        <a:t>1.6 MB</a:t>
                      </a:r>
                      <a:endParaRPr lang="en-GB" b="1" dirty="0">
                        <a:solidFill>
                          <a:srgbClr val="FF0000"/>
                        </a:solidFill>
                      </a:endParaRPr>
                    </a:p>
                  </a:txBody>
                  <a:tcPr/>
                </a:tc>
              </a:tr>
              <a:tr h="370840">
                <a:tc vMerge="1">
                  <a:txBody>
                    <a:bodyPr/>
                    <a:lstStyle/>
                    <a:p>
                      <a:endParaRPr lang="en-GB" dirty="0"/>
                    </a:p>
                  </a:txBody>
                  <a:tcPr/>
                </a:tc>
                <a:tc>
                  <a:txBody>
                    <a:bodyPr/>
                    <a:lstStyle/>
                    <a:p>
                      <a:r>
                        <a:rPr lang="en-US" dirty="0" smtClean="0">
                          <a:latin typeface="Arial" charset="0"/>
                          <a:cs typeface="Arial" charset="0"/>
                        </a:rPr>
                        <a:t>Application Setup Data</a:t>
                      </a:r>
                      <a:endParaRPr lang="en-GB" dirty="0"/>
                    </a:p>
                  </a:txBody>
                  <a:tcPr/>
                </a:tc>
                <a:tc>
                  <a:txBody>
                    <a:bodyPr/>
                    <a:lstStyle/>
                    <a:p>
                      <a:r>
                        <a:rPr lang="en-US" dirty="0" smtClean="0">
                          <a:latin typeface="Arial" charset="0"/>
                          <a:cs typeface="Arial" charset="0"/>
                        </a:rPr>
                        <a:t>LIMITCHK.VD,</a:t>
                      </a:r>
                      <a:br>
                        <a:rPr lang="en-US" dirty="0" smtClean="0">
                          <a:latin typeface="Arial" charset="0"/>
                          <a:cs typeface="Arial" charset="0"/>
                        </a:rPr>
                      </a:br>
                      <a:r>
                        <a:rPr lang="en-US" dirty="0" smtClean="0">
                          <a:latin typeface="Arial" charset="0"/>
                          <a:cs typeface="Arial" charset="0"/>
                        </a:rPr>
                        <a:t>VISOVERR.VD</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100</a:t>
                      </a:r>
                      <a:r>
                        <a:rPr lang="en-US" baseline="0" dirty="0" smtClean="0"/>
                        <a:t> </a:t>
                      </a:r>
                      <a:r>
                        <a:rPr lang="en-US" dirty="0" smtClean="0"/>
                        <a:t>bytes</a:t>
                      </a:r>
                      <a:endParaRPr lang="en-GB" dirty="0" smtClean="0"/>
                    </a:p>
                  </a:txBody>
                  <a:tcPr/>
                </a:tc>
              </a:tr>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Arial" charset="0"/>
                          <a:ea typeface="+mn-ea"/>
                          <a:cs typeface="Arial" charset="0"/>
                        </a:rPr>
                        <a:t>Bin Picking</a:t>
                      </a:r>
                      <a:endParaRPr lang="en-GB" sz="1800" kern="1200" dirty="0">
                        <a:solidFill>
                          <a:schemeClr val="dk1"/>
                        </a:solidFill>
                        <a:latin typeface="Arial" charset="0"/>
                        <a:ea typeface="+mn-ea"/>
                        <a:cs typeface="Arial" charset="0"/>
                      </a:endParaRPr>
                    </a:p>
                  </a:txBody>
                  <a:tcPr/>
                </a:tc>
                <a:tc>
                  <a:txBody>
                    <a:bodyPr/>
                    <a:lstStyle/>
                    <a:p>
                      <a:r>
                        <a:rPr lang="en-US" dirty="0" smtClean="0">
                          <a:latin typeface="Arial" charset="0"/>
                          <a:cs typeface="Arial" charset="0"/>
                        </a:rPr>
                        <a:t>IA and PM Setup Data</a:t>
                      </a:r>
                      <a:endParaRPr lang="en-GB" dirty="0"/>
                    </a:p>
                  </a:txBody>
                  <a:tcPr/>
                </a:tc>
                <a:tc>
                  <a:txBody>
                    <a:bodyPr/>
                    <a:lstStyle/>
                    <a:p>
                      <a:r>
                        <a:rPr lang="en-US" dirty="0" smtClean="0">
                          <a:latin typeface="Arial" charset="0"/>
                          <a:cs typeface="Arial" charset="0"/>
                        </a:rPr>
                        <a:t>SYSVBP.SV</a:t>
                      </a:r>
                      <a:endParaRPr lang="en-GB" dirty="0"/>
                    </a:p>
                  </a:txBody>
                  <a:tcPr/>
                </a:tc>
                <a:tc>
                  <a:txBody>
                    <a:bodyPr/>
                    <a:lstStyle/>
                    <a:p>
                      <a:r>
                        <a:rPr lang="en-US" dirty="0" smtClean="0"/>
                        <a:t>~ 3 – 5 KB</a:t>
                      </a:r>
                      <a:endParaRPr lang="en-GB" dirty="0"/>
                    </a:p>
                  </a:txBody>
                  <a:tcPr/>
                </a:tc>
              </a:tr>
              <a:tr h="370840">
                <a:tc rowSpan="4">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Arial" charset="0"/>
                          <a:ea typeface="+mn-ea"/>
                          <a:cs typeface="Arial" charset="0"/>
                        </a:rPr>
                        <a:t>Vision Log</a:t>
                      </a:r>
                      <a:endParaRPr lang="en-GB" sz="1800" kern="1200" dirty="0">
                        <a:solidFill>
                          <a:schemeClr val="dk1"/>
                        </a:solidFill>
                        <a:latin typeface="Arial" charset="0"/>
                        <a:ea typeface="+mn-ea"/>
                        <a:cs typeface="Arial" charset="0"/>
                      </a:endParaRPr>
                    </a:p>
                  </a:txBody>
                  <a:tcPr anchor="ctr"/>
                </a:tc>
                <a:tc>
                  <a:txBody>
                    <a:bodyPr/>
                    <a:lstStyle/>
                    <a:p>
                      <a:r>
                        <a:rPr lang="en-US" dirty="0" smtClean="0"/>
                        <a:t>Meta</a:t>
                      </a:r>
                      <a:r>
                        <a:rPr lang="en-US" baseline="0" dirty="0" smtClean="0"/>
                        <a:t> </a:t>
                      </a:r>
                      <a:r>
                        <a:rPr lang="en-US" dirty="0" smtClean="0"/>
                        <a:t>data</a:t>
                      </a:r>
                      <a:endParaRPr lang="en-GB" dirty="0"/>
                    </a:p>
                  </a:txBody>
                  <a:tcPr/>
                </a:tc>
                <a:tc>
                  <a:txBody>
                    <a:bodyPr/>
                    <a:lstStyle/>
                    <a:p>
                      <a:r>
                        <a:rPr lang="en-GB" dirty="0" smtClean="0"/>
                        <a:t>LOG00000.VL</a:t>
                      </a:r>
                      <a:endParaRPr lang="en-GB" dirty="0"/>
                    </a:p>
                  </a:txBody>
                  <a:tcPr/>
                </a:tc>
                <a:tc>
                  <a:txBody>
                    <a:bodyPr/>
                    <a:lstStyle/>
                    <a:p>
                      <a:r>
                        <a:rPr lang="en-US" dirty="0" smtClean="0"/>
                        <a:t>~ 1 – 10 KB</a:t>
                      </a:r>
                      <a:endParaRPr lang="en-GB" dirty="0"/>
                    </a:p>
                  </a:txBody>
                  <a:tcPr/>
                </a:tc>
              </a:tr>
              <a:tr h="370840">
                <a:tc vMerge="1">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Arial" charset="0"/>
                        <a:ea typeface="+mn-ea"/>
                        <a:cs typeface="Arial"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kern="1200" baseline="0" dirty="0" smtClean="0">
                          <a:solidFill>
                            <a:schemeClr val="dk1"/>
                          </a:solidFill>
                          <a:latin typeface="+mn-lt"/>
                          <a:ea typeface="+mn-ea"/>
                          <a:cs typeface="+mn-cs"/>
                        </a:rPr>
                        <a:t>Camera image</a:t>
                      </a:r>
                      <a:endParaRPr lang="en-GB" dirty="0" smtClean="0"/>
                    </a:p>
                  </a:txBody>
                  <a:tcPr/>
                </a:tc>
                <a:tc>
                  <a:txBody>
                    <a:bodyPr/>
                    <a:lstStyle/>
                    <a:p>
                      <a:r>
                        <a:rPr lang="en-GB" dirty="0" smtClean="0"/>
                        <a:t>IM000000.PNG</a:t>
                      </a:r>
                      <a:endParaRPr lang="en-GB" dirty="0"/>
                    </a:p>
                  </a:txBody>
                  <a:tcPr/>
                </a:tc>
                <a:tc>
                  <a:txBody>
                    <a:bodyPr/>
                    <a:lstStyle/>
                    <a:p>
                      <a:r>
                        <a:rPr lang="en-US" dirty="0" smtClean="0"/>
                        <a:t>~ 500 – 1000 KB</a:t>
                      </a:r>
                      <a:endParaRPr lang="en-GB" dirty="0"/>
                    </a:p>
                  </a:txBody>
                  <a:tcPr/>
                </a:tc>
              </a:tr>
              <a:tr h="370840">
                <a:tc vMerge="1">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Arial" charset="0"/>
                        <a:ea typeface="+mn-ea"/>
                        <a:cs typeface="Arial" charset="0"/>
                      </a:endParaRPr>
                    </a:p>
                  </a:txBody>
                  <a:tcPr/>
                </a:tc>
                <a:tc>
                  <a:txBody>
                    <a:bodyPr/>
                    <a:lstStyle/>
                    <a:p>
                      <a:r>
                        <a:rPr lang="en-GB" sz="1800" b="0" i="0" u="none" strike="noStrike" kern="1200" baseline="0" dirty="0" smtClean="0">
                          <a:solidFill>
                            <a:schemeClr val="dk1"/>
                          </a:solidFill>
                          <a:latin typeface="+mn-lt"/>
                          <a:ea typeface="+mn-ea"/>
                          <a:cs typeface="+mn-cs"/>
                        </a:rPr>
                        <a:t>Graphics image</a:t>
                      </a:r>
                      <a:endParaRPr lang="en-GB" dirty="0"/>
                    </a:p>
                  </a:txBody>
                  <a:tcPr/>
                </a:tc>
                <a:tc>
                  <a:txBody>
                    <a:bodyPr/>
                    <a:lstStyle/>
                    <a:p>
                      <a:r>
                        <a:rPr lang="en-GB" dirty="0" smtClean="0"/>
                        <a:t>IM000001.PNG</a:t>
                      </a:r>
                      <a:endParaRPr lang="en-GB" dirty="0"/>
                    </a:p>
                  </a:txBody>
                  <a:tcPr/>
                </a:tc>
                <a:tc>
                  <a:txBody>
                    <a:bodyPr/>
                    <a:lstStyle/>
                    <a:p>
                      <a:r>
                        <a:rPr lang="en-US" dirty="0" smtClean="0"/>
                        <a:t>~ 10 – 100 KB</a:t>
                      </a:r>
                      <a:endParaRPr lang="en-GB" dirty="0"/>
                    </a:p>
                  </a:txBody>
                  <a:tcPr/>
                </a:tc>
              </a:tr>
              <a:tr h="370840">
                <a:tc vMerge="1">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latin typeface="Arial" charset="0"/>
                        <a:ea typeface="+mn-ea"/>
                        <a:cs typeface="Arial"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3D map</a:t>
                      </a:r>
                      <a:endParaRPr lang="en-GB" dirty="0" smtClean="0"/>
                    </a:p>
                  </a:txBody>
                  <a:tcPr/>
                </a:tc>
                <a:tc>
                  <a:txBody>
                    <a:bodyPr/>
                    <a:lstStyle/>
                    <a:p>
                      <a:r>
                        <a:rPr lang="en-GB" dirty="0" smtClean="0"/>
                        <a:t>IM000002.VAM</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1,284,933 bytes</a:t>
                      </a:r>
                      <a:br>
                        <a:rPr lang="en-GB" dirty="0" smtClean="0"/>
                      </a:br>
                      <a:r>
                        <a:rPr lang="en-GB" dirty="0" smtClean="0"/>
                        <a:t>(</a:t>
                      </a:r>
                      <a:r>
                        <a:rPr lang="en-US" sz="1800" dirty="0" smtClean="0"/>
                        <a:t>normal density mode,</a:t>
                      </a:r>
                      <a:r>
                        <a:rPr lang="en-US" sz="1800" baseline="0" dirty="0" smtClean="0"/>
                        <a:t> i.e. </a:t>
                      </a:r>
                      <a:r>
                        <a:rPr lang="en-US" sz="1800" dirty="0" smtClean="0"/>
                        <a:t>239x192 3D points)</a:t>
                      </a:r>
                      <a:endParaRPr lang="en-GB" dirty="0"/>
                    </a:p>
                  </a:txBody>
                  <a:tcPr/>
                </a:tc>
              </a:tr>
            </a:tbl>
          </a:graphicData>
        </a:graphic>
      </p:graphicFrame>
      <p:sp>
        <p:nvSpPr>
          <p:cNvPr id="7" name="Action Button: Home 6">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8284336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err="1" smtClean="0">
                <a:latin typeface="Arial" charset="0"/>
                <a:cs typeface="Arial" charset="0"/>
              </a:rPr>
              <a:t>Abbreviations</a:t>
            </a:r>
            <a:endParaRPr lang="de-DE" dirty="0" smtClean="0">
              <a:latin typeface="Arial" charset="0"/>
              <a:cs typeface="Arial" charset="0"/>
            </a:endParaRPr>
          </a:p>
        </p:txBody>
      </p:sp>
      <p:sp>
        <p:nvSpPr>
          <p:cNvPr id="6147" name="Inhaltsplatzhalter 2"/>
          <p:cNvSpPr>
            <a:spLocks noGrp="1"/>
          </p:cNvSpPr>
          <p:nvPr>
            <p:ph idx="1"/>
          </p:nvPr>
        </p:nvSpPr>
        <p:spPr/>
        <p:txBody>
          <a:bodyPr/>
          <a:lstStyle/>
          <a:p>
            <a:pPr lvl="1"/>
            <a:r>
              <a:rPr lang="en-US" dirty="0" smtClean="0">
                <a:latin typeface="Arial" charset="0"/>
                <a:cs typeface="Arial" charset="0"/>
              </a:rPr>
              <a:t>FOV: 		Field of view</a:t>
            </a:r>
          </a:p>
          <a:p>
            <a:pPr lvl="1"/>
            <a:r>
              <a:rPr lang="en-US" dirty="0" smtClean="0">
                <a:latin typeface="Arial" charset="0"/>
                <a:cs typeface="Arial" charset="0"/>
              </a:rPr>
              <a:t>PU: 				Projector unit</a:t>
            </a:r>
          </a:p>
          <a:p>
            <a:pPr lvl="1"/>
            <a:r>
              <a:rPr lang="en-US" dirty="0" smtClean="0">
                <a:latin typeface="Arial" charset="0"/>
                <a:cs typeface="Arial" charset="0"/>
              </a:rPr>
              <a:t>CU: 			Camera unit</a:t>
            </a:r>
          </a:p>
          <a:p>
            <a:pPr lvl="1"/>
            <a:r>
              <a:rPr lang="en-US" dirty="0" smtClean="0">
                <a:latin typeface="Arial" charset="0"/>
                <a:cs typeface="Arial" charset="0"/>
              </a:rPr>
              <a:t>3DAS: 	3D Area Sensor</a:t>
            </a:r>
          </a:p>
          <a:p>
            <a:pPr lvl="1"/>
            <a:r>
              <a:rPr lang="en-US" dirty="0" smtClean="0">
                <a:latin typeface="Arial" charset="0"/>
                <a:cs typeface="Arial" charset="0"/>
              </a:rPr>
              <a:t>VP: 				Vision Process</a:t>
            </a:r>
          </a:p>
          <a:p>
            <a:pPr lvl="1"/>
            <a:r>
              <a:rPr lang="en-US" dirty="0" smtClean="0">
                <a:latin typeface="Arial" charset="0"/>
                <a:cs typeface="Arial" charset="0"/>
              </a:rPr>
              <a:t>IA: 				Interference Avoidance</a:t>
            </a:r>
          </a:p>
          <a:p>
            <a:pPr lvl="1"/>
            <a:r>
              <a:rPr lang="en-US" dirty="0" smtClean="0">
                <a:latin typeface="Arial" charset="0"/>
                <a:cs typeface="Arial" charset="0"/>
              </a:rPr>
              <a:t>PM: 			Parts List Manager</a:t>
            </a:r>
          </a:p>
          <a:p>
            <a:pPr lvl="1"/>
            <a:r>
              <a:rPr lang="en-US" dirty="0" smtClean="0">
                <a:latin typeface="Arial" charset="0"/>
                <a:cs typeface="Arial" charset="0"/>
              </a:rPr>
              <a:t>PL: 				Parts List</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103</a:t>
            </a:fld>
            <a:endParaRPr lang="de-DE" sz="1000" smtClean="0">
              <a:solidFill>
                <a:schemeClr val="tx1"/>
              </a:solidFill>
              <a:latin typeface="DIN-Light" charset="0"/>
            </a:endParaRPr>
          </a:p>
        </p:txBody>
      </p:sp>
      <p:cxnSp>
        <p:nvCxnSpPr>
          <p:cNvPr id="7" name="Straight Arrow Connector 6"/>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
        <p:nvSpPr>
          <p:cNvPr id="8" name="Action Button: Home 7">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435666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Design </a:t>
            </a:r>
            <a:r>
              <a:rPr lang="en-US" dirty="0">
                <a:latin typeface="Arial" charset="0"/>
                <a:cs typeface="Arial" charset="0"/>
              </a:rPr>
              <a:t>of the Installation </a:t>
            </a:r>
            <a:r>
              <a:rPr lang="en-US" dirty="0" smtClean="0">
                <a:latin typeface="Arial" charset="0"/>
                <a:cs typeface="Arial" charset="0"/>
              </a:rPr>
              <a:t>Layout</a:t>
            </a:r>
            <a:endParaRPr lang="de-DE" dirty="0" smtClean="0">
              <a:latin typeface="Arial" charset="0"/>
              <a:cs typeface="Arial" charset="0"/>
            </a:endParaRPr>
          </a:p>
        </p:txBody>
      </p:sp>
      <p:sp>
        <p:nvSpPr>
          <p:cNvPr id="8" name="Action Button: Home 7">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61043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p:sp>
        <p:nvSpPr>
          <p:cNvPr id="5123" name="Inhaltsplatzhalter 5"/>
          <p:cNvSpPr>
            <a:spLocks noGrp="1"/>
          </p:cNvSpPr>
          <p:nvPr>
            <p:ph idx="1"/>
          </p:nvPr>
        </p:nvSpPr>
        <p:spPr/>
        <p:txBody>
          <a:bodyPr/>
          <a:lstStyle/>
          <a:p>
            <a:r>
              <a:rPr lang="de-DE" dirty="0" err="1" smtClean="0">
                <a:latin typeface="Arial" charset="0"/>
                <a:cs typeface="Arial" charset="0"/>
              </a:rPr>
              <a:t>Before</a:t>
            </a:r>
            <a:r>
              <a:rPr lang="de-DE" dirty="0" smtClean="0">
                <a:latin typeface="Arial" charset="0"/>
                <a:cs typeface="Arial" charset="0"/>
              </a:rPr>
              <a:t> </a:t>
            </a:r>
            <a:r>
              <a:rPr lang="de-DE" dirty="0" err="1" smtClean="0">
                <a:latin typeface="Arial" charset="0"/>
                <a:cs typeface="Arial" charset="0"/>
              </a:rPr>
              <a:t>the</a:t>
            </a:r>
            <a:r>
              <a:rPr lang="de-DE" dirty="0" smtClean="0">
                <a:latin typeface="Arial" charset="0"/>
                <a:cs typeface="Arial" charset="0"/>
              </a:rPr>
              <a:t> </a:t>
            </a:r>
            <a:r>
              <a:rPr lang="de-DE" dirty="0" err="1" smtClean="0">
                <a:latin typeface="Arial" charset="0"/>
                <a:cs typeface="Arial" charset="0"/>
              </a:rPr>
              <a:t>actual</a:t>
            </a:r>
            <a:r>
              <a:rPr lang="de-DE" dirty="0" smtClean="0">
                <a:latin typeface="Arial" charset="0"/>
                <a:cs typeface="Arial" charset="0"/>
              </a:rPr>
              <a:t> </a:t>
            </a:r>
            <a:r>
              <a:rPr lang="de-DE" dirty="0" err="1" smtClean="0">
                <a:latin typeface="Arial" charset="0"/>
                <a:cs typeface="Arial" charset="0"/>
              </a:rPr>
              <a:t>mechanical</a:t>
            </a:r>
            <a:r>
              <a:rPr lang="de-DE" dirty="0" smtClean="0">
                <a:latin typeface="Arial" charset="0"/>
                <a:cs typeface="Arial" charset="0"/>
              </a:rPr>
              <a:t> </a:t>
            </a:r>
            <a:r>
              <a:rPr lang="de-DE" dirty="0" err="1" smtClean="0">
                <a:latin typeface="Arial" charset="0"/>
                <a:cs typeface="Arial" charset="0"/>
              </a:rPr>
              <a:t>installation</a:t>
            </a:r>
            <a:r>
              <a:rPr lang="de-DE" dirty="0" smtClean="0">
                <a:latin typeface="Arial" charset="0"/>
                <a:cs typeface="Arial" charset="0"/>
              </a:rPr>
              <a:t>, </a:t>
            </a:r>
            <a:r>
              <a:rPr lang="de-DE" dirty="0" err="1" smtClean="0">
                <a:latin typeface="Arial" charset="0"/>
                <a:cs typeface="Arial" charset="0"/>
              </a:rPr>
              <a:t>the</a:t>
            </a:r>
            <a:r>
              <a:rPr lang="de-DE" dirty="0" smtClean="0">
                <a:latin typeface="Arial" charset="0"/>
                <a:cs typeface="Arial" charset="0"/>
              </a:rPr>
              <a:t> </a:t>
            </a:r>
            <a:r>
              <a:rPr lang="de-DE" dirty="0" err="1" smtClean="0">
                <a:latin typeface="Arial" charset="0"/>
                <a:cs typeface="Arial" charset="0"/>
              </a:rPr>
              <a:t>layout</a:t>
            </a:r>
            <a:r>
              <a:rPr lang="de-DE" dirty="0" smtClean="0">
                <a:latin typeface="Arial" charset="0"/>
                <a:cs typeface="Arial" charset="0"/>
              </a:rPr>
              <a:t> </a:t>
            </a:r>
            <a:r>
              <a:rPr lang="de-DE" dirty="0" err="1" smtClean="0">
                <a:latin typeface="Arial" charset="0"/>
                <a:cs typeface="Arial" charset="0"/>
              </a:rPr>
              <a:t>should</a:t>
            </a:r>
            <a:r>
              <a:rPr lang="de-DE" dirty="0" smtClean="0">
                <a:latin typeface="Arial" charset="0"/>
                <a:cs typeface="Arial" charset="0"/>
              </a:rPr>
              <a:t> </a:t>
            </a:r>
            <a:r>
              <a:rPr lang="de-DE" dirty="0" err="1" smtClean="0">
                <a:latin typeface="Arial" charset="0"/>
                <a:cs typeface="Arial" charset="0"/>
              </a:rPr>
              <a:t>be</a:t>
            </a:r>
            <a:r>
              <a:rPr lang="de-DE" dirty="0" smtClean="0">
                <a:latin typeface="Arial" charset="0"/>
                <a:cs typeface="Arial" charset="0"/>
              </a:rPr>
              <a:t> </a:t>
            </a:r>
            <a:r>
              <a:rPr lang="de-DE" dirty="0" err="1" smtClean="0">
                <a:latin typeface="Arial" charset="0"/>
                <a:cs typeface="Arial" charset="0"/>
              </a:rPr>
              <a:t>designed</a:t>
            </a:r>
            <a:r>
              <a:rPr lang="de-DE" dirty="0" smtClean="0">
                <a:latin typeface="Arial" charset="0"/>
                <a:cs typeface="Arial" charset="0"/>
              </a:rPr>
              <a:t>. </a:t>
            </a:r>
            <a:r>
              <a:rPr lang="de-DE" dirty="0" err="1" smtClean="0">
                <a:latin typeface="Arial" charset="0"/>
                <a:cs typeface="Arial" charset="0"/>
              </a:rPr>
              <a:t>Procedure</a:t>
            </a:r>
            <a:r>
              <a:rPr lang="de-DE" dirty="0" smtClean="0">
                <a:latin typeface="Arial" charset="0"/>
                <a:cs typeface="Arial" charset="0"/>
              </a:rPr>
              <a:t>:</a:t>
            </a:r>
          </a:p>
          <a:p>
            <a:pPr lvl="1"/>
            <a:r>
              <a:rPr lang="en-US" dirty="0" smtClean="0">
                <a:latin typeface="Arial" charset="0"/>
                <a:cs typeface="Arial" charset="0"/>
              </a:rPr>
              <a:t>Calculate minimum required FOV and </a:t>
            </a:r>
            <a:br>
              <a:rPr lang="en-US" dirty="0" smtClean="0">
                <a:latin typeface="Arial" charset="0"/>
                <a:cs typeface="Arial" charset="0"/>
              </a:rPr>
            </a:br>
            <a:r>
              <a:rPr lang="en-US" dirty="0" smtClean="0">
                <a:latin typeface="Arial" charset="0"/>
                <a:cs typeface="Arial" charset="0"/>
              </a:rPr>
              <a:t>select suitable 3DAS type (3DA/1300 or 3DA/400)</a:t>
            </a:r>
          </a:p>
          <a:p>
            <a:pPr lvl="1"/>
            <a:r>
              <a:rPr lang="en-US" dirty="0" smtClean="0">
                <a:latin typeface="Arial" charset="0"/>
                <a:cs typeface="Arial" charset="0"/>
              </a:rPr>
              <a:t>Calculate minimum required mounting height of the PU</a:t>
            </a:r>
          </a:p>
          <a:p>
            <a:pPr lvl="1"/>
            <a:r>
              <a:rPr lang="en-US" dirty="0" smtClean="0">
                <a:latin typeface="Arial" charset="0"/>
                <a:cs typeface="Arial" charset="0"/>
              </a:rPr>
              <a:t>Calculate mounting position range for CUs</a:t>
            </a:r>
          </a:p>
          <a:p>
            <a:pPr lvl="1"/>
            <a:r>
              <a:rPr lang="en-US" dirty="0" smtClean="0">
                <a:latin typeface="Arial" charset="0"/>
                <a:cs typeface="Arial" charset="0"/>
              </a:rPr>
              <a:t>Ensure flexible position adjustment around calculated mounting position!</a:t>
            </a:r>
          </a:p>
          <a:p>
            <a:pPr marL="39687" lvl="1" indent="0">
              <a:buNone/>
            </a:pPr>
            <a:r>
              <a:rPr lang="en-US" sz="1000" dirty="0" smtClean="0">
                <a:latin typeface="Arial" charset="0"/>
                <a:cs typeface="Arial" charset="0"/>
              </a:rPr>
              <a:t>Abbreviations:</a:t>
            </a:r>
            <a:endParaRPr lang="en-US" sz="1000" dirty="0">
              <a:latin typeface="Arial" charset="0"/>
              <a:cs typeface="Arial" charset="0"/>
            </a:endParaRPr>
          </a:p>
          <a:p>
            <a:pPr lvl="1">
              <a:spcBef>
                <a:spcPts val="600"/>
              </a:spcBef>
              <a:spcAft>
                <a:spcPts val="0"/>
              </a:spcAft>
            </a:pPr>
            <a:r>
              <a:rPr lang="en-US" sz="1000" dirty="0">
                <a:latin typeface="Arial" charset="0"/>
                <a:cs typeface="Arial" charset="0"/>
              </a:rPr>
              <a:t>FOV: </a:t>
            </a:r>
            <a:r>
              <a:rPr lang="en-US" sz="1000" dirty="0" smtClean="0">
                <a:latin typeface="Arial" charset="0"/>
                <a:cs typeface="Arial" charset="0"/>
              </a:rPr>
              <a:t>		Field </a:t>
            </a:r>
            <a:r>
              <a:rPr lang="en-US" sz="1000" dirty="0">
                <a:latin typeface="Arial" charset="0"/>
                <a:cs typeface="Arial" charset="0"/>
              </a:rPr>
              <a:t>of </a:t>
            </a:r>
            <a:r>
              <a:rPr lang="en-US" sz="1000" dirty="0" smtClean="0">
                <a:latin typeface="Arial" charset="0"/>
                <a:cs typeface="Arial" charset="0"/>
              </a:rPr>
              <a:t>View</a:t>
            </a:r>
          </a:p>
          <a:p>
            <a:pPr lvl="1">
              <a:spcBef>
                <a:spcPts val="600"/>
              </a:spcBef>
              <a:spcAft>
                <a:spcPts val="0"/>
              </a:spcAft>
            </a:pPr>
            <a:r>
              <a:rPr lang="en-US" sz="1000" dirty="0" smtClean="0">
                <a:latin typeface="Arial" charset="0"/>
                <a:cs typeface="Arial" charset="0"/>
              </a:rPr>
              <a:t>PU</a:t>
            </a:r>
            <a:r>
              <a:rPr lang="en-US" sz="1000" dirty="0">
                <a:latin typeface="Arial" charset="0"/>
                <a:cs typeface="Arial" charset="0"/>
              </a:rPr>
              <a:t>: </a:t>
            </a:r>
            <a:r>
              <a:rPr lang="en-US" sz="1000" dirty="0" smtClean="0">
                <a:latin typeface="Arial" charset="0"/>
                <a:cs typeface="Arial" charset="0"/>
              </a:rPr>
              <a:t>		Projector Unit</a:t>
            </a:r>
            <a:endParaRPr lang="en-US" sz="1000" dirty="0">
              <a:latin typeface="Arial" charset="0"/>
              <a:cs typeface="Arial" charset="0"/>
            </a:endParaRPr>
          </a:p>
          <a:p>
            <a:pPr lvl="1">
              <a:spcBef>
                <a:spcPts val="600"/>
              </a:spcBef>
              <a:spcAft>
                <a:spcPts val="0"/>
              </a:spcAft>
            </a:pPr>
            <a:r>
              <a:rPr lang="en-US" sz="1000" dirty="0">
                <a:latin typeface="Arial" charset="0"/>
                <a:cs typeface="Arial" charset="0"/>
              </a:rPr>
              <a:t>CU: </a:t>
            </a:r>
            <a:r>
              <a:rPr lang="en-US" sz="1000" dirty="0" smtClean="0">
                <a:latin typeface="Arial" charset="0"/>
                <a:cs typeface="Arial" charset="0"/>
              </a:rPr>
              <a:t>		Camera Unit</a:t>
            </a:r>
          </a:p>
          <a:p>
            <a:pPr lvl="1">
              <a:spcBef>
                <a:spcPts val="600"/>
              </a:spcBef>
              <a:spcAft>
                <a:spcPts val="0"/>
              </a:spcAft>
            </a:pPr>
            <a:r>
              <a:rPr lang="de-DE" sz="1000" dirty="0" smtClean="0">
                <a:latin typeface="Arial" charset="0"/>
                <a:cs typeface="Arial" charset="0"/>
              </a:rPr>
              <a:t>3DAS: 		3D Area Sensor</a:t>
            </a:r>
          </a:p>
        </p:txBody>
      </p:sp>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12</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987245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mc:AlternateContent xmlns:mc="http://schemas.openxmlformats.org/markup-compatibility/2006" xmlns:a14="http://schemas.microsoft.com/office/drawing/2010/main">
        <mc:Choice Requires="a14">
          <p:sp>
            <p:nvSpPr>
              <p:cNvPr id="5123" name="Inhaltsplatzhalter 5"/>
              <p:cNvSpPr>
                <a:spLocks noGrp="1"/>
              </p:cNvSpPr>
              <p:nvPr>
                <p:ph idx="1"/>
              </p:nvPr>
            </p:nvSpPr>
            <p:spPr/>
            <p:txBody>
              <a:bodyPr/>
              <a:lstStyle/>
              <a:p>
                <a:pPr marL="39687" lvl="1" indent="0">
                  <a:buNone/>
                </a:pPr>
                <a:r>
                  <a:rPr lang="en-US" dirty="0" smtClean="0">
                    <a:latin typeface="Arial" charset="0"/>
                    <a:cs typeface="Arial" charset="0"/>
                  </a:rPr>
                  <a:t>Calculate minimum required metrical FOV of the 3DAS in X and Y at the height of upper opening of the container, </a:t>
                </a:r>
                <a14:m>
                  <m:oMath xmlns:m="http://schemas.openxmlformats.org/officeDocument/2006/math">
                    <m:sSub>
                      <m:sSubPr>
                        <m:ctrlPr>
                          <a:rPr lang="en-US" i="1">
                            <a:latin typeface="Cambria Math"/>
                            <a:ea typeface="Cambria Math"/>
                          </a:rPr>
                        </m:ctrlPr>
                      </m:sSubPr>
                      <m:e>
                        <m:r>
                          <a:rPr lang="en-US" i="1">
                            <a:latin typeface="Cambria Math"/>
                            <a:ea typeface="Cambria Math"/>
                          </a:rPr>
                          <m:t>𝑯</m:t>
                        </m:r>
                      </m:e>
                      <m:sub>
                        <m:r>
                          <a:rPr lang="en-US" i="1">
                            <a:latin typeface="Cambria Math"/>
                            <a:ea typeface="Cambria Math"/>
                          </a:rPr>
                          <m:t>𝒃𝒊𝒏</m:t>
                        </m:r>
                      </m:sub>
                    </m:sSub>
                  </m:oMath>
                </a14:m>
                <a:r>
                  <a:rPr lang="en-US" dirty="0" smtClean="0">
                    <a:latin typeface="Arial" charset="0"/>
                    <a:cs typeface="Arial" charset="0"/>
                  </a:rPr>
                  <a:t>, considering container positioning tolerance:</a:t>
                </a:r>
              </a:p>
              <a:p>
                <a:pPr marL="39687" lvl="1" indent="0">
                  <a:buNone/>
                </a:pPr>
                <a:r>
                  <a:rPr lang="en-US" dirty="0">
                    <a:ea typeface="+mn-ea"/>
                  </a:rPr>
                  <a:t> </a:t>
                </a:r>
                <a14:m>
                  <m:oMath xmlns:m="http://schemas.openxmlformats.org/officeDocument/2006/math">
                    <m:r>
                      <a:rPr lang="en-US" sz="1400" i="1">
                        <a:latin typeface="Cambria Math"/>
                        <a:ea typeface="+mn-ea"/>
                      </a:rPr>
                      <m:t>𝑭𝑶𝑽</m:t>
                    </m:r>
                    <m:r>
                      <a:rPr lang="en-US" sz="1400" i="1">
                        <a:latin typeface="Cambria Math"/>
                        <a:ea typeface="+mn-ea"/>
                      </a:rPr>
                      <m:t> </m:t>
                    </m:r>
                    <m:r>
                      <a:rPr lang="en-US" sz="1400" i="1">
                        <a:latin typeface="Cambria Math"/>
                        <a:ea typeface="+mn-ea"/>
                      </a:rPr>
                      <m:t>𝒍𝒆𝒏𝒈𝒕𝒉</m:t>
                    </m:r>
                    <m:r>
                      <a:rPr lang="en-US" sz="1400" i="1">
                        <a:latin typeface="Cambria Math"/>
                        <a:ea typeface="+mn-ea"/>
                      </a:rPr>
                      <m:t>=</m:t>
                    </m:r>
                    <m:sSub>
                      <m:sSubPr>
                        <m:ctrlPr>
                          <a:rPr lang="en-US" sz="1400" i="1">
                            <a:latin typeface="Cambria Math"/>
                            <a:ea typeface="+mn-ea"/>
                          </a:rPr>
                        </m:ctrlPr>
                      </m:sSubPr>
                      <m:e>
                        <m:r>
                          <a:rPr lang="en-US" sz="1400" i="1">
                            <a:latin typeface="Cambria Math"/>
                            <a:ea typeface="+mn-ea"/>
                          </a:rPr>
                          <m:t>𝑳</m:t>
                        </m:r>
                      </m:e>
                      <m:sub>
                        <m:r>
                          <a:rPr lang="en-US" sz="1400" i="1">
                            <a:latin typeface="Cambria Math"/>
                            <a:ea typeface="+mn-ea"/>
                          </a:rPr>
                          <m:t>𝑭𝑶𝑽</m:t>
                        </m:r>
                      </m:sub>
                    </m:sSub>
                    <m:r>
                      <a:rPr lang="en-US" sz="1400" i="1">
                        <a:latin typeface="Cambria Math"/>
                        <a:ea typeface="+mn-ea"/>
                      </a:rPr>
                      <m:t>=</m:t>
                    </m:r>
                    <m:sSub>
                      <m:sSubPr>
                        <m:ctrlPr>
                          <a:rPr lang="en-US" sz="1400" i="1">
                            <a:latin typeface="Cambria Math"/>
                            <a:ea typeface="+mn-ea"/>
                          </a:rPr>
                        </m:ctrlPr>
                      </m:sSubPr>
                      <m:e>
                        <m:r>
                          <a:rPr lang="en-US" sz="1400" i="1">
                            <a:latin typeface="Cambria Math"/>
                            <a:ea typeface="+mn-ea"/>
                          </a:rPr>
                          <m:t>𝑳</m:t>
                        </m:r>
                      </m:e>
                      <m:sub>
                        <m:r>
                          <a:rPr lang="en-US" sz="1400" i="1">
                            <a:latin typeface="Cambria Math"/>
                            <a:ea typeface="+mn-ea"/>
                          </a:rPr>
                          <m:t>𝒃𝒊𝒏</m:t>
                        </m:r>
                      </m:sub>
                    </m:sSub>
                    <m:r>
                      <a:rPr lang="en-US" sz="1400" i="1">
                        <a:latin typeface="Cambria Math"/>
                        <a:ea typeface="+mn-ea"/>
                      </a:rPr>
                      <m:t>+</m:t>
                    </m:r>
                    <m:r>
                      <a:rPr lang="en-US" sz="1400" i="1">
                        <a:latin typeface="Cambria Math"/>
                        <a:ea typeface="+mn-ea"/>
                      </a:rPr>
                      <m:t>𝟐</m:t>
                    </m:r>
                    <m:sSub>
                      <m:sSubPr>
                        <m:ctrlPr>
                          <a:rPr lang="en-US" sz="1400" i="1">
                            <a:latin typeface="Cambria Math"/>
                            <a:ea typeface="+mn-ea"/>
                          </a:rPr>
                        </m:ctrlPr>
                      </m:sSubPr>
                      <m:e>
                        <m:r>
                          <a:rPr lang="en-US" sz="1400" i="1">
                            <a:latin typeface="Cambria Math"/>
                            <a:ea typeface="+mn-ea"/>
                          </a:rPr>
                          <m:t>𝒍</m:t>
                        </m:r>
                      </m:e>
                      <m:sub>
                        <m:r>
                          <a:rPr lang="en-US" sz="1400" i="1">
                            <a:latin typeface="Cambria Math"/>
                            <a:ea typeface="+mn-ea"/>
                          </a:rPr>
                          <m:t>𝒕𝒐𝒍</m:t>
                        </m:r>
                      </m:sub>
                    </m:sSub>
                  </m:oMath>
                </a14:m>
                <a:endParaRPr lang="en-US" sz="1400" i="1" dirty="0">
                  <a:latin typeface="Cambria Math"/>
                  <a:ea typeface="+mn-ea"/>
                </a:endParaRPr>
              </a:p>
              <a:p>
                <a:pPr marL="39687" lvl="1" indent="0">
                  <a:buNone/>
                </a:pPr>
                <a:r>
                  <a:rPr lang="en-US" dirty="0" smtClean="0">
                    <a:latin typeface="Arial" charset="0"/>
                    <a:ea typeface="+mn-ea"/>
                    <a:cs typeface="Arial" charset="0"/>
                  </a:rPr>
                  <a:t> </a:t>
                </a:r>
                <a14:m>
                  <m:oMath xmlns:m="http://schemas.openxmlformats.org/officeDocument/2006/math">
                    <m:r>
                      <a:rPr lang="en-US" sz="1400" i="1" smtClean="0">
                        <a:latin typeface="Cambria Math"/>
                        <a:ea typeface="+mn-ea"/>
                      </a:rPr>
                      <m:t>𝑭𝑶𝑽</m:t>
                    </m:r>
                    <m:r>
                      <a:rPr lang="en-US" sz="1400" i="1" smtClean="0">
                        <a:latin typeface="Cambria Math"/>
                        <a:ea typeface="+mn-ea"/>
                      </a:rPr>
                      <m:t> </m:t>
                    </m:r>
                    <m:r>
                      <a:rPr lang="en-US" sz="1400" i="1" smtClean="0">
                        <a:latin typeface="Cambria Math"/>
                        <a:ea typeface="+mn-ea"/>
                      </a:rPr>
                      <m:t>𝒘𝒊𝒅𝒕𝒉</m:t>
                    </m:r>
                    <m:r>
                      <a:rPr lang="en-US" sz="1400" i="1" smtClean="0">
                        <a:latin typeface="Cambria Math"/>
                        <a:ea typeface="+mn-ea"/>
                      </a:rPr>
                      <m:t>=</m:t>
                    </m:r>
                    <m:sSub>
                      <m:sSubPr>
                        <m:ctrlPr>
                          <a:rPr lang="en-US" sz="1400" i="1">
                            <a:latin typeface="Cambria Math"/>
                            <a:ea typeface="+mn-ea"/>
                          </a:rPr>
                        </m:ctrlPr>
                      </m:sSubPr>
                      <m:e>
                        <m:r>
                          <a:rPr lang="en-US" sz="1400" i="1">
                            <a:latin typeface="Cambria Math"/>
                            <a:ea typeface="+mn-ea"/>
                          </a:rPr>
                          <m:t>𝑾</m:t>
                        </m:r>
                      </m:e>
                      <m:sub>
                        <m:r>
                          <a:rPr lang="en-US" sz="1400" i="1">
                            <a:latin typeface="Cambria Math"/>
                            <a:ea typeface="+mn-ea"/>
                          </a:rPr>
                          <m:t>𝑭𝑶𝑽</m:t>
                        </m:r>
                      </m:sub>
                    </m:sSub>
                    <m:r>
                      <a:rPr lang="en-US" sz="1400" i="1">
                        <a:latin typeface="Cambria Math"/>
                        <a:ea typeface="+mn-ea"/>
                      </a:rPr>
                      <m:t>=</m:t>
                    </m:r>
                    <m:sSub>
                      <m:sSubPr>
                        <m:ctrlPr>
                          <a:rPr lang="en-US" sz="1400" i="1">
                            <a:latin typeface="Cambria Math"/>
                            <a:ea typeface="+mn-ea"/>
                          </a:rPr>
                        </m:ctrlPr>
                      </m:sSubPr>
                      <m:e>
                        <m:r>
                          <a:rPr lang="en-US" sz="1400" i="1">
                            <a:latin typeface="Cambria Math"/>
                            <a:ea typeface="+mn-ea"/>
                          </a:rPr>
                          <m:t>𝑾</m:t>
                        </m:r>
                      </m:e>
                      <m:sub>
                        <m:r>
                          <a:rPr lang="en-US" sz="1400" i="1">
                            <a:latin typeface="Cambria Math"/>
                            <a:ea typeface="+mn-ea"/>
                          </a:rPr>
                          <m:t>𝒃𝒊𝒏</m:t>
                        </m:r>
                      </m:sub>
                    </m:sSub>
                    <m:r>
                      <a:rPr lang="en-US" sz="1400" i="1">
                        <a:latin typeface="Cambria Math"/>
                        <a:ea typeface="+mn-ea"/>
                      </a:rPr>
                      <m:t>+</m:t>
                    </m:r>
                    <m:r>
                      <a:rPr lang="en-US" sz="1400" i="1">
                        <a:latin typeface="Cambria Math"/>
                        <a:ea typeface="+mn-ea"/>
                      </a:rPr>
                      <m:t>𝟐</m:t>
                    </m:r>
                    <m:sSub>
                      <m:sSubPr>
                        <m:ctrlPr>
                          <a:rPr lang="en-US" sz="1400" i="1">
                            <a:latin typeface="Cambria Math"/>
                            <a:ea typeface="+mn-ea"/>
                          </a:rPr>
                        </m:ctrlPr>
                      </m:sSubPr>
                      <m:e>
                        <m:r>
                          <a:rPr lang="en-US" sz="1400" b="1" i="1" smtClean="0">
                            <a:latin typeface="Cambria Math"/>
                            <a:ea typeface="+mn-ea"/>
                          </a:rPr>
                          <m:t>𝒘</m:t>
                        </m:r>
                      </m:e>
                      <m:sub>
                        <m:r>
                          <a:rPr lang="en-US" sz="1400" i="1">
                            <a:latin typeface="Cambria Math"/>
                            <a:ea typeface="+mn-ea"/>
                          </a:rPr>
                          <m:t>𝒕𝒐𝒍</m:t>
                        </m:r>
                      </m:sub>
                    </m:sSub>
                  </m:oMath>
                </a14:m>
                <a:endParaRPr lang="en-US" sz="1400" dirty="0" smtClean="0">
                  <a:latin typeface="+mn-lt"/>
                  <a:ea typeface="+mn-ea"/>
                </a:endParaRPr>
              </a:p>
              <a:p>
                <a:pPr marL="39687" lvl="1" indent="0">
                  <a:buNone/>
                </a:pPr>
                <a:endParaRPr lang="en-US" sz="1400" dirty="0">
                  <a:latin typeface="+mn-lt"/>
                  <a:ea typeface="+mn-ea"/>
                </a:endParaRPr>
              </a:p>
              <a:p>
                <a:pPr marL="39687" lvl="1" indent="0">
                  <a:buNone/>
                </a:pPr>
                <a:r>
                  <a:rPr lang="en-US" sz="1400" dirty="0" smtClean="0">
                    <a:latin typeface="+mn-lt"/>
                    <a:ea typeface="+mn-ea"/>
                  </a:rPr>
                  <a:t>If the required 3DAS FOV is </a:t>
                </a:r>
                <a:r>
                  <a:rPr lang="en-US" sz="1400" dirty="0" err="1" smtClean="0">
                    <a:latin typeface="+mn-lt"/>
                    <a:ea typeface="+mn-ea"/>
                  </a:rPr>
                  <a:t>LxW</a:t>
                </a:r>
                <a:r>
                  <a:rPr lang="en-US" sz="1400" dirty="0" smtClean="0">
                    <a:latin typeface="+mn-lt"/>
                    <a:ea typeface="+mn-ea"/>
                  </a:rPr>
                  <a:t>= </a:t>
                </a:r>
              </a:p>
              <a:p>
                <a:pPr lvl="1">
                  <a:buFont typeface="Arial" pitchFamily="34" charset="0"/>
                  <a:buChar char="•"/>
                </a:pPr>
                <a:r>
                  <a:rPr lang="en-US" sz="1400" dirty="0" smtClean="0">
                    <a:latin typeface="+mn-lt"/>
                    <a:ea typeface="+mn-ea"/>
                  </a:rPr>
                  <a:t>1340 mm x 1000 mm or similar, the </a:t>
                </a:r>
                <a:r>
                  <a:rPr lang="en-US" sz="1400" dirty="0" smtClean="0">
                    <a:latin typeface="+mn-lt"/>
                    <a:ea typeface="+mn-ea"/>
                    <a:hlinkClick r:id="rId2" action="ppaction://hlinkfile"/>
                  </a:rPr>
                  <a:t>3DA/1300, standard layout</a:t>
                </a:r>
                <a:r>
                  <a:rPr lang="en-US" sz="1400" dirty="0" smtClean="0">
                    <a:latin typeface="+mn-lt"/>
                    <a:ea typeface="+mn-ea"/>
                  </a:rPr>
                  <a:t> should be used.</a:t>
                </a:r>
              </a:p>
              <a:p>
                <a:pPr lvl="1">
                  <a:buFont typeface="Arial" pitchFamily="34" charset="0"/>
                  <a:buChar char="•"/>
                </a:pPr>
                <a:r>
                  <a:rPr lang="en-US" sz="1400" dirty="0" smtClean="0">
                    <a:latin typeface="+mn-lt"/>
                    <a:ea typeface="+mn-ea"/>
                  </a:rPr>
                  <a:t>612 mm x 456 mm or </a:t>
                </a:r>
                <a:r>
                  <a:rPr lang="en-US" sz="1400" dirty="0" smtClean="0"/>
                  <a:t>similar</a:t>
                </a:r>
                <a:r>
                  <a:rPr lang="en-US" sz="1400" dirty="0" smtClean="0">
                    <a:latin typeface="+mn-lt"/>
                    <a:ea typeface="+mn-ea"/>
                  </a:rPr>
                  <a:t>, the </a:t>
                </a:r>
                <a:r>
                  <a:rPr lang="en-US" sz="1400" dirty="0" smtClean="0">
                    <a:latin typeface="+mn-lt"/>
                    <a:ea typeface="+mn-ea"/>
                    <a:hlinkClick r:id="rId3" action="ppaction://hlinkfile"/>
                  </a:rPr>
                  <a:t>3DA/1300, short layout</a:t>
                </a:r>
                <a:r>
                  <a:rPr lang="en-US" sz="1400" dirty="0" smtClean="0">
                    <a:latin typeface="+mn-lt"/>
                    <a:ea typeface="+mn-ea"/>
                  </a:rPr>
                  <a:t> should be used.</a:t>
                </a:r>
              </a:p>
              <a:p>
                <a:pPr lvl="1">
                  <a:buFont typeface="Arial" pitchFamily="34" charset="0"/>
                  <a:buChar char="•"/>
                </a:pPr>
                <a:r>
                  <a:rPr lang="en-US" sz="1400" dirty="0" smtClean="0">
                    <a:latin typeface="+mn-lt"/>
                    <a:ea typeface="+mn-ea"/>
                  </a:rPr>
                  <a:t>400 mm x 300 mm or similar, the </a:t>
                </a:r>
                <a:r>
                  <a:rPr lang="en-US" sz="1400" dirty="0" smtClean="0">
                    <a:latin typeface="+mn-lt"/>
                    <a:ea typeface="+mn-ea"/>
                    <a:hlinkClick r:id="rId4" action="ppaction://hlinkfile"/>
                  </a:rPr>
                  <a:t>3DA/400, standard layout</a:t>
                </a:r>
                <a:r>
                  <a:rPr lang="en-US" sz="1400" dirty="0" smtClean="0">
                    <a:latin typeface="+mn-lt"/>
                    <a:ea typeface="+mn-ea"/>
                  </a:rPr>
                  <a:t> should be used.</a:t>
                </a:r>
              </a:p>
              <a:p>
                <a:pPr marL="39687" lvl="1" indent="0">
                  <a:buNone/>
                </a:pPr>
                <a:r>
                  <a:rPr lang="en-US" sz="1400" dirty="0" smtClean="0">
                    <a:latin typeface="+mn-lt"/>
                    <a:ea typeface="+mn-ea"/>
                  </a:rPr>
                  <a:t>Otherwise, customized layout for the specific required 3DAS FOV should be designed. </a:t>
                </a:r>
                <a:br>
                  <a:rPr lang="en-US" sz="1400" dirty="0" smtClean="0">
                    <a:latin typeface="+mn-lt"/>
                    <a:ea typeface="+mn-ea"/>
                  </a:rPr>
                </a:br>
                <a:r>
                  <a:rPr lang="en-US" sz="1400" dirty="0" smtClean="0">
                    <a:latin typeface="+mn-lt"/>
                    <a:ea typeface="+mn-ea"/>
                    <a:hlinkClick r:id="rId5" action="ppaction://hlinkfile"/>
                  </a:rPr>
                  <a:t>3DAS Layout Calculator in Excel</a:t>
                </a:r>
                <a:r>
                  <a:rPr lang="en-US" sz="1400" dirty="0" smtClean="0">
                    <a:latin typeface="+mn-lt"/>
                    <a:ea typeface="+mn-ea"/>
                  </a:rPr>
                  <a:t> can be used in this case.</a:t>
                </a:r>
              </a:p>
            </p:txBody>
          </p:sp>
        </mc:Choice>
        <mc:Fallback xmlns="">
          <p:sp>
            <p:nvSpPr>
              <p:cNvPr id="5123" name="Inhaltsplatzhalter 5"/>
              <p:cNvSpPr>
                <a:spLocks noGrp="1" noRot="1" noChangeAspect="1" noMove="1" noResize="1" noEditPoints="1" noAdjustHandles="1" noChangeArrowheads="1" noChangeShapeType="1" noTextEdit="1"/>
              </p:cNvSpPr>
              <p:nvPr>
                <p:ph idx="1"/>
              </p:nvPr>
            </p:nvSpPr>
            <p:spPr>
              <a:blipFill rotWithShape="1">
                <a:blip r:embed="rId6"/>
                <a:stretch>
                  <a:fillRect/>
                </a:stretch>
              </a:blipFill>
            </p:spPr>
            <p:txBody>
              <a:bodyPr/>
              <a:lstStyle/>
              <a:p>
                <a:r>
                  <a:rPr lang="en-GB">
                    <a:noFill/>
                  </a:rPr>
                  <a:t> </a:t>
                </a:r>
              </a:p>
            </p:txBody>
          </p:sp>
        </mc:Fallback>
      </mc:AlternateContent>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13</a:t>
            </a:fld>
            <a:endParaRPr lang="de-DE" sz="1000" smtClean="0">
              <a:solidFill>
                <a:schemeClr val="tx1"/>
              </a:solidFill>
              <a:latin typeface="DIN-Light" charset="0"/>
            </a:endParaRPr>
          </a:p>
        </p:txBody>
      </p:sp>
      <p:sp>
        <p:nvSpPr>
          <p:cNvPr id="7" name="Action Button: Home 6">
            <a:hlinkClick r:id="rId7"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1170" y="2132856"/>
            <a:ext cx="5624512" cy="203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mc:AlternateContent xmlns:mc="http://schemas.openxmlformats.org/markup-compatibility/2006" xmlns:a14="http://schemas.microsoft.com/office/drawing/2010/main">
        <mc:Choice Requires="a14">
          <p:sp>
            <p:nvSpPr>
              <p:cNvPr id="5123" name="Inhaltsplatzhalter 5"/>
              <p:cNvSpPr>
                <a:spLocks noGrp="1"/>
              </p:cNvSpPr>
              <p:nvPr>
                <p:ph idx="1"/>
              </p:nvPr>
            </p:nvSpPr>
            <p:spPr>
              <a:xfrm>
                <a:off x="1" y="836613"/>
                <a:ext cx="6033119" cy="5616575"/>
              </a:xfrm>
            </p:spPr>
            <p:txBody>
              <a:bodyPr/>
              <a:lstStyle/>
              <a:p>
                <a:pPr marL="39687" lvl="1" indent="0">
                  <a:buNone/>
                </a:pPr>
                <a:r>
                  <a:rPr lang="en-US" dirty="0" smtClean="0">
                    <a:latin typeface="Arial" charset="0"/>
                    <a:cs typeface="Arial" charset="0"/>
                  </a:rPr>
                  <a:t>Calculate minimum required </a:t>
                </a:r>
                <a:br>
                  <a:rPr lang="en-US" dirty="0" smtClean="0">
                    <a:latin typeface="Arial" charset="0"/>
                    <a:cs typeface="Arial" charset="0"/>
                  </a:rPr>
                </a:br>
                <a:r>
                  <a:rPr lang="en-US" dirty="0" smtClean="0">
                    <a:latin typeface="Arial" charset="0"/>
                    <a:cs typeface="Arial" charset="0"/>
                  </a:rPr>
                  <a:t>mounting height of the PU above the floor, </a:t>
                </a:r>
                <a14:m>
                  <m:oMath xmlns:m="http://schemas.openxmlformats.org/officeDocument/2006/math">
                    <m:sSub>
                      <m:sSubPr>
                        <m:ctrlPr>
                          <a:rPr lang="en-US" i="1">
                            <a:latin typeface="Cambria Math"/>
                            <a:cs typeface="Arial" charset="0"/>
                          </a:rPr>
                        </m:ctrlPr>
                      </m:sSubPr>
                      <m:e>
                        <m:r>
                          <a:rPr lang="en-US" i="1">
                            <a:latin typeface="Cambria Math"/>
                            <a:cs typeface="Arial" charset="0"/>
                          </a:rPr>
                          <m:t>𝒉</m:t>
                        </m:r>
                      </m:e>
                      <m:sub>
                        <m:r>
                          <a:rPr lang="en-US" i="1">
                            <a:latin typeface="Cambria Math"/>
                            <a:cs typeface="Arial" charset="0"/>
                          </a:rPr>
                          <m:t>𝑷𝑼</m:t>
                        </m:r>
                      </m:sub>
                    </m:sSub>
                  </m:oMath>
                </a14:m>
                <a:r>
                  <a:rPr lang="en-US" dirty="0" smtClean="0">
                    <a:latin typeface="Arial" charset="0"/>
                    <a:cs typeface="Arial" charset="0"/>
                  </a:rPr>
                  <a:t>:</a:t>
                </a:r>
                <a:endParaRPr lang="en-US" sz="1400" dirty="0" smtClean="0">
                  <a:latin typeface="Arial" charset="0"/>
                  <a:cs typeface="Arial" charset="0"/>
                </a:endParaRPr>
              </a:p>
              <a:p>
                <a14:m>
                  <m:oMath xmlns:m="http://schemas.openxmlformats.org/officeDocument/2006/math">
                    <m:sSub>
                      <m:sSubPr>
                        <m:ctrlPr>
                          <a:rPr lang="en-US" sz="1400" b="1" i="1" smtClean="0">
                            <a:latin typeface="Cambria Math"/>
                          </a:rPr>
                        </m:ctrlPr>
                      </m:sSubPr>
                      <m:e>
                        <m:r>
                          <a:rPr lang="en-US" sz="1400" b="1" i="1" smtClean="0">
                            <a:latin typeface="Cambria Math"/>
                          </a:rPr>
                          <m:t>𝒉</m:t>
                        </m:r>
                      </m:e>
                      <m:sub>
                        <m:r>
                          <a:rPr lang="en-US" sz="1400" b="1" i="1" smtClean="0">
                            <a:latin typeface="Cambria Math"/>
                          </a:rPr>
                          <m:t>𝒎𝒊𝒏</m:t>
                        </m:r>
                      </m:sub>
                    </m:sSub>
                    <m:r>
                      <a:rPr lang="en-US" sz="1400" b="1" i="1" smtClean="0">
                        <a:latin typeface="Cambria Math"/>
                        <a:ea typeface="Cambria Math"/>
                      </a:rPr>
                      <m:t>=</m:t>
                    </m:r>
                    <m:func>
                      <m:funcPr>
                        <m:ctrlPr>
                          <a:rPr lang="en-US" sz="1400" b="1" i="1" smtClean="0">
                            <a:latin typeface="Cambria Math"/>
                            <a:ea typeface="Cambria Math"/>
                          </a:rPr>
                        </m:ctrlPr>
                      </m:funcPr>
                      <m:fName>
                        <m:sSub>
                          <m:sSubPr>
                            <m:ctrlPr>
                              <a:rPr lang="en-US" sz="1400" b="1" i="1" smtClean="0">
                                <a:latin typeface="Cambria Math"/>
                                <a:ea typeface="Cambria Math"/>
                              </a:rPr>
                            </m:ctrlPr>
                          </m:sSubPr>
                          <m:e>
                            <m:r>
                              <a:rPr lang="en-US" sz="1400" b="1" i="1" smtClean="0">
                                <a:latin typeface="Cambria Math"/>
                                <a:ea typeface="Cambria Math"/>
                              </a:rPr>
                              <m:t>𝑯</m:t>
                            </m:r>
                          </m:e>
                          <m:sub>
                            <m:r>
                              <a:rPr lang="en-US" sz="1400" b="1" i="1" smtClean="0">
                                <a:latin typeface="Cambria Math"/>
                                <a:ea typeface="Cambria Math"/>
                              </a:rPr>
                              <m:t>𝒃𝒊𝒏</m:t>
                            </m:r>
                          </m:sub>
                        </m:sSub>
                        <m:r>
                          <a:rPr lang="en-US" sz="1400" b="1" i="1" smtClean="0">
                            <a:latin typeface="Cambria Math"/>
                            <a:ea typeface="Cambria Math"/>
                          </a:rPr>
                          <m:t>+</m:t>
                        </m:r>
                        <m:limLow>
                          <m:limLowPr>
                            <m:ctrlPr>
                              <a:rPr lang="en-US" sz="1400" b="1" i="1" smtClean="0">
                                <a:latin typeface="Cambria Math"/>
                                <a:ea typeface="Cambria Math"/>
                              </a:rPr>
                            </m:ctrlPr>
                          </m:limLowPr>
                          <m:e>
                            <m:r>
                              <m:rPr>
                                <m:sty m:val="p"/>
                              </m:rPr>
                              <a:rPr lang="en-US" sz="1400" b="0" i="0" smtClean="0">
                                <a:latin typeface="Cambria Math"/>
                                <a:ea typeface="Cambria Math"/>
                              </a:rPr>
                              <m:t>max</m:t>
                            </m:r>
                          </m:e>
                          <m:lim/>
                        </m:limLow>
                      </m:fName>
                      <m:e>
                        <m:d>
                          <m:dPr>
                            <m:begChr m:val="["/>
                            <m:endChr m:val="]"/>
                            <m:ctrlPr>
                              <a:rPr lang="en-US" sz="1400" b="1" i="1" smtClean="0">
                                <a:latin typeface="Cambria Math"/>
                                <a:ea typeface="Cambria Math"/>
                              </a:rPr>
                            </m:ctrlPr>
                          </m:dPr>
                          <m:e>
                            <m:f>
                              <m:fPr>
                                <m:ctrlPr>
                                  <a:rPr lang="en-US" sz="1400" i="1">
                                    <a:latin typeface="Cambria Math"/>
                                  </a:rPr>
                                </m:ctrlPr>
                              </m:fPr>
                              <m:num>
                                <m:sSub>
                                  <m:sSubPr>
                                    <m:ctrlPr>
                                      <a:rPr lang="en-US" sz="1400" i="1">
                                        <a:latin typeface="Cambria Math"/>
                                      </a:rPr>
                                    </m:ctrlPr>
                                  </m:sSubPr>
                                  <m:e>
                                    <m:r>
                                      <a:rPr lang="en-US" sz="1400" i="1" smtClean="0">
                                        <a:latin typeface="Cambria Math"/>
                                      </a:rPr>
                                      <m:t>𝑾</m:t>
                                    </m:r>
                                  </m:e>
                                  <m:sub>
                                    <m:r>
                                      <a:rPr lang="en-US" sz="1400" i="1">
                                        <a:latin typeface="Cambria Math"/>
                                      </a:rPr>
                                      <m:t>𝑭</m:t>
                                    </m:r>
                                    <m:r>
                                      <a:rPr lang="en-US" sz="1400" b="1" i="1" smtClean="0">
                                        <a:latin typeface="Cambria Math"/>
                                      </a:rPr>
                                      <m:t>𝑶</m:t>
                                    </m:r>
                                    <m:r>
                                      <a:rPr lang="en-US" sz="1400" i="1">
                                        <a:latin typeface="Cambria Math"/>
                                      </a:rPr>
                                      <m:t>𝑽</m:t>
                                    </m:r>
                                  </m:sub>
                                </m:sSub>
                              </m:num>
                              <m:den>
                                <m:r>
                                  <a:rPr lang="en-US" sz="1400" i="1">
                                    <a:latin typeface="Cambria Math"/>
                                  </a:rPr>
                                  <m:t>𝟐</m:t>
                                </m:r>
                                <m:func>
                                  <m:funcPr>
                                    <m:ctrlPr>
                                      <a:rPr lang="en-US" sz="1400" i="1">
                                        <a:latin typeface="Cambria Math"/>
                                      </a:rPr>
                                    </m:ctrlPr>
                                  </m:funcPr>
                                  <m:fName>
                                    <m:r>
                                      <m:rPr>
                                        <m:sty m:val="p"/>
                                      </m:rPr>
                                      <a:rPr lang="en-US" sz="1400" b="0">
                                        <a:latin typeface="Cambria Math"/>
                                      </a:rPr>
                                      <m:t>tan</m:t>
                                    </m:r>
                                  </m:fName>
                                  <m:e>
                                    <m:d>
                                      <m:dPr>
                                        <m:ctrlPr>
                                          <a:rPr lang="en-US" sz="1400" b="0" i="1">
                                            <a:latin typeface="Cambria Math"/>
                                          </a:rPr>
                                        </m:ctrlPr>
                                      </m:dPr>
                                      <m:e>
                                        <m:f>
                                          <m:fPr>
                                            <m:type m:val="lin"/>
                                            <m:ctrlPr>
                                              <a:rPr lang="en-US" sz="1400" b="0" i="1">
                                                <a:latin typeface="Cambria Math"/>
                                              </a:rPr>
                                            </m:ctrlPr>
                                          </m:fPr>
                                          <m:num>
                                            <m:sSub>
                                              <m:sSubPr>
                                                <m:ctrlPr>
                                                  <a:rPr lang="en-US" sz="1400" b="0" i="1">
                                                    <a:latin typeface="Cambria Math"/>
                                                  </a:rPr>
                                                </m:ctrlPr>
                                              </m:sSubPr>
                                              <m:e>
                                                <m:r>
                                                  <a:rPr lang="en-US" sz="1400" b="0" i="1">
                                                    <a:latin typeface="Cambria Math"/>
                                                  </a:rPr>
                                                  <m:t>𝐴</m:t>
                                                </m:r>
                                              </m:e>
                                              <m:sub>
                                                <m:r>
                                                  <a:rPr lang="en-US" sz="1400" b="0" i="1">
                                                    <a:latin typeface="Cambria Math"/>
                                                  </a:rPr>
                                                  <m:t>1</m:t>
                                                </m:r>
                                              </m:sub>
                                            </m:sSub>
                                          </m:num>
                                          <m:den>
                                            <m:r>
                                              <a:rPr lang="en-US" sz="1400" b="0" i="1">
                                                <a:latin typeface="Cambria Math"/>
                                              </a:rPr>
                                              <m:t>2</m:t>
                                            </m:r>
                                          </m:den>
                                        </m:f>
                                      </m:e>
                                    </m:d>
                                  </m:e>
                                </m:func>
                              </m:den>
                            </m:f>
                            <m:r>
                              <a:rPr lang="en-US" sz="1400" b="1" i="1" smtClean="0">
                                <a:latin typeface="Cambria Math"/>
                              </a:rPr>
                              <m:t>,</m:t>
                            </m:r>
                            <m:f>
                              <m:fPr>
                                <m:ctrlPr>
                                  <a:rPr lang="en-US" sz="1400" i="1">
                                    <a:latin typeface="Cambria Math"/>
                                  </a:rPr>
                                </m:ctrlPr>
                              </m:fPr>
                              <m:num>
                                <m:sSub>
                                  <m:sSubPr>
                                    <m:ctrlPr>
                                      <a:rPr lang="en-US" sz="1400" i="1">
                                        <a:latin typeface="Cambria Math"/>
                                      </a:rPr>
                                    </m:ctrlPr>
                                  </m:sSubPr>
                                  <m:e>
                                    <m:r>
                                      <a:rPr lang="en-US" sz="1400" b="1" i="1" smtClean="0">
                                        <a:latin typeface="Cambria Math"/>
                                      </a:rPr>
                                      <m:t>𝑳</m:t>
                                    </m:r>
                                  </m:e>
                                  <m:sub>
                                    <m:r>
                                      <a:rPr lang="en-US" sz="1400" i="1">
                                        <a:latin typeface="Cambria Math"/>
                                      </a:rPr>
                                      <m:t>𝑭</m:t>
                                    </m:r>
                                    <m:r>
                                      <a:rPr lang="en-US" sz="1400" b="1" i="1" smtClean="0">
                                        <a:latin typeface="Cambria Math"/>
                                      </a:rPr>
                                      <m:t>𝑶</m:t>
                                    </m:r>
                                    <m:r>
                                      <a:rPr lang="en-US" sz="1400" i="1">
                                        <a:latin typeface="Cambria Math"/>
                                      </a:rPr>
                                      <m:t>𝑽</m:t>
                                    </m:r>
                                  </m:sub>
                                </m:sSub>
                              </m:num>
                              <m:den>
                                <m:r>
                                  <a:rPr lang="en-US" sz="1400" i="1">
                                    <a:latin typeface="Cambria Math"/>
                                  </a:rPr>
                                  <m:t>𝟐</m:t>
                                </m:r>
                                <m:func>
                                  <m:funcPr>
                                    <m:ctrlPr>
                                      <a:rPr lang="en-US" sz="1400" i="1">
                                        <a:latin typeface="Cambria Math"/>
                                      </a:rPr>
                                    </m:ctrlPr>
                                  </m:funcPr>
                                  <m:fName>
                                    <m:r>
                                      <m:rPr>
                                        <m:sty m:val="p"/>
                                      </m:rPr>
                                      <a:rPr lang="en-US" sz="1400" b="0">
                                        <a:latin typeface="Cambria Math"/>
                                      </a:rPr>
                                      <m:t>tan</m:t>
                                    </m:r>
                                  </m:fName>
                                  <m:e>
                                    <m:d>
                                      <m:dPr>
                                        <m:ctrlPr>
                                          <a:rPr lang="en-US" sz="1400" b="0" i="1">
                                            <a:latin typeface="Cambria Math"/>
                                          </a:rPr>
                                        </m:ctrlPr>
                                      </m:dPr>
                                      <m:e>
                                        <m:f>
                                          <m:fPr>
                                            <m:type m:val="lin"/>
                                            <m:ctrlPr>
                                              <a:rPr lang="en-US" sz="1400" b="0" i="1">
                                                <a:latin typeface="Cambria Math"/>
                                              </a:rPr>
                                            </m:ctrlPr>
                                          </m:fPr>
                                          <m:num>
                                            <m:sSub>
                                              <m:sSubPr>
                                                <m:ctrlPr>
                                                  <a:rPr lang="en-US" sz="1400" b="0" i="1">
                                                    <a:latin typeface="Cambria Math"/>
                                                  </a:rPr>
                                                </m:ctrlPr>
                                              </m:sSubPr>
                                              <m:e>
                                                <m:r>
                                                  <a:rPr lang="en-US" sz="1400" b="0" i="1">
                                                    <a:latin typeface="Cambria Math"/>
                                                  </a:rPr>
                                                  <m:t>𝐴</m:t>
                                                </m:r>
                                              </m:e>
                                              <m:sub>
                                                <m:r>
                                                  <a:rPr lang="en-US" sz="1400" b="0" i="1" smtClean="0">
                                                    <a:latin typeface="Cambria Math"/>
                                                  </a:rPr>
                                                  <m:t>2</m:t>
                                                </m:r>
                                              </m:sub>
                                            </m:sSub>
                                          </m:num>
                                          <m:den>
                                            <m:r>
                                              <a:rPr lang="en-US" sz="1400" b="0" i="1">
                                                <a:latin typeface="Cambria Math"/>
                                              </a:rPr>
                                              <m:t>2</m:t>
                                            </m:r>
                                          </m:den>
                                        </m:f>
                                      </m:e>
                                    </m:d>
                                  </m:e>
                                </m:func>
                              </m:den>
                            </m:f>
                          </m:e>
                        </m:d>
                        <m:r>
                          <a:rPr lang="en-US" sz="1400" b="1" i="1" smtClean="0">
                            <a:latin typeface="Cambria Math"/>
                            <a:ea typeface="Cambria Math"/>
                          </a:rPr>
                          <m:t>+</m:t>
                        </m:r>
                        <m:r>
                          <a:rPr lang="en-US" sz="1400" b="1" i="1" smtClean="0">
                            <a:latin typeface="Cambria Math"/>
                            <a:ea typeface="Cambria Math"/>
                          </a:rPr>
                          <m:t>𝟏𝟔𝟏</m:t>
                        </m:r>
                        <m:r>
                          <a:rPr lang="en-US" sz="1400" b="1" i="1" smtClean="0">
                            <a:latin typeface="Cambria Math"/>
                            <a:ea typeface="Cambria Math"/>
                          </a:rPr>
                          <m:t> </m:t>
                        </m:r>
                        <m:r>
                          <a:rPr lang="en-US" sz="1400" b="1" i="1" smtClean="0">
                            <a:latin typeface="Cambria Math"/>
                            <a:ea typeface="Cambria Math"/>
                          </a:rPr>
                          <m:t>𝒎𝒎</m:t>
                        </m:r>
                      </m:e>
                    </m:func>
                  </m:oMath>
                </a14:m>
                <a:r>
                  <a:rPr lang="es-ES" sz="1400" dirty="0" smtClean="0"/>
                  <a:t>*</a:t>
                </a:r>
              </a:p>
              <a:p>
                <a:pPr marL="0" indent="0"/>
                <a:r>
                  <a:rPr lang="en-US" sz="1400" dirty="0" smtClean="0"/>
                  <a:t>*for B103 PU with </a:t>
                </a:r>
              </a:p>
              <a:p>
                <a:pPr marL="285750" indent="-285750">
                  <a:buFont typeface="Arial" charset="0"/>
                  <a:buChar char="•"/>
                </a:pPr>
                <a:r>
                  <a:rPr lang="en-GB" sz="1400" dirty="0" smtClean="0"/>
                  <a:t>Maximum </a:t>
                </a:r>
                <a:r>
                  <a:rPr lang="en-GB" sz="1400" dirty="0"/>
                  <a:t>angular FOV: [2 x 12.4 </a:t>
                </a:r>
                <a:r>
                  <a:rPr lang="en-GB" sz="1400" dirty="0" err="1"/>
                  <a:t>deg</a:t>
                </a:r>
                <a:r>
                  <a:rPr lang="en-GB" sz="1400" dirty="0"/>
                  <a:t>, 2 x 16.4 </a:t>
                </a:r>
                <a:r>
                  <a:rPr lang="en-GB" sz="1400" dirty="0" err="1" smtClean="0"/>
                  <a:t>deg</a:t>
                </a:r>
                <a:r>
                  <a:rPr lang="en-GB" sz="1400" dirty="0" smtClean="0"/>
                  <a:t>]</a:t>
                </a:r>
              </a:p>
              <a:p>
                <a:pPr marL="285750" indent="-285750">
                  <a:buFont typeface="Arial" charset="0"/>
                  <a:buChar char="•"/>
                </a:pPr>
                <a:r>
                  <a:rPr lang="en-GB" sz="1400" dirty="0" smtClean="0"/>
                  <a:t>Minimum </a:t>
                </a:r>
                <a:r>
                  <a:rPr lang="en-GB" sz="1400" dirty="0"/>
                  <a:t>angular FOV : [2 x 10.3 </a:t>
                </a:r>
                <a:r>
                  <a:rPr lang="en-GB" sz="1400" dirty="0" err="1"/>
                  <a:t>deg</a:t>
                </a:r>
                <a:r>
                  <a:rPr lang="en-GB" sz="1400" dirty="0"/>
                  <a:t>, 2 x 13.6 </a:t>
                </a:r>
                <a:r>
                  <a:rPr lang="en-GB" sz="1400" dirty="0" err="1"/>
                  <a:t>deg</a:t>
                </a:r>
                <a:r>
                  <a:rPr lang="en-GB" sz="1400" dirty="0"/>
                  <a:t>]</a:t>
                </a:r>
              </a:p>
              <a:p>
                <a:r>
                  <a:rPr lang="en-GB" sz="1400" dirty="0" smtClean="0"/>
                  <a:t>PU with adjustable FOV should </a:t>
                </a:r>
                <a:r>
                  <a:rPr lang="en-GB" sz="1400" dirty="0"/>
                  <a:t>be mounted higher than </a:t>
                </a:r>
                <a:r>
                  <a:rPr lang="en-GB" sz="1400" dirty="0" smtClean="0"/>
                  <a:t>at </a:t>
                </a:r>
                <a:r>
                  <a:rPr lang="en-GB" sz="1400" dirty="0" err="1" smtClean="0"/>
                  <a:t>h</a:t>
                </a:r>
                <a:r>
                  <a:rPr lang="en-GB" sz="1400" baseline="-25000" dirty="0" err="1" smtClean="0"/>
                  <a:t>min</a:t>
                </a:r>
                <a:r>
                  <a:rPr lang="en-GB" sz="1400" dirty="0" smtClean="0"/>
                  <a:t> </a:t>
                </a:r>
                <a:r>
                  <a:rPr lang="en-GB" sz="1400" dirty="0"/>
                  <a:t>because </a:t>
                </a:r>
                <a:r>
                  <a:rPr lang="en-GB" sz="1400" dirty="0" smtClean="0"/>
                  <a:t>specified FOV </a:t>
                </a:r>
                <a:r>
                  <a:rPr lang="en-GB" sz="1400" dirty="0"/>
                  <a:t>angles are </a:t>
                </a:r>
                <a:r>
                  <a:rPr lang="en-GB" sz="1400" u="sng" dirty="0"/>
                  <a:t>maximum </a:t>
                </a:r>
                <a:r>
                  <a:rPr lang="en-GB" sz="1400" u="sng" dirty="0" smtClean="0"/>
                  <a:t>angles</a:t>
                </a:r>
                <a:r>
                  <a:rPr lang="en-GB" sz="1400" dirty="0" smtClean="0"/>
                  <a:t>! (FOV </a:t>
                </a:r>
                <a:r>
                  <a:rPr lang="en-GB" sz="1400" dirty="0"/>
                  <a:t>angles can be </a:t>
                </a:r>
                <a:r>
                  <a:rPr lang="en-GB" sz="1400" dirty="0" smtClean="0"/>
                  <a:t>adjusted </a:t>
                </a:r>
                <a:r>
                  <a:rPr lang="en-GB" sz="1400" dirty="0"/>
                  <a:t>by means of the ZOOM </a:t>
                </a:r>
                <a:r>
                  <a:rPr lang="en-GB" sz="1400" dirty="0" smtClean="0"/>
                  <a:t>lenses</a:t>
                </a:r>
                <a:r>
                  <a:rPr lang="en-GB" sz="1400" dirty="0"/>
                  <a:t> </a:t>
                </a:r>
                <a:r>
                  <a:rPr lang="en-GB" sz="1400" dirty="0" smtClean="0"/>
                  <a:t>later.) Therefore, calculate with slightly reduced FOV angles, e.g. 98 % of maximum. </a:t>
                </a:r>
                <a:br>
                  <a:rPr lang="en-GB" sz="1400" dirty="0" smtClean="0"/>
                </a:br>
                <a:endParaRPr lang="en-GB" sz="1400" dirty="0" smtClean="0"/>
              </a:p>
              <a:p>
                <a:r>
                  <a:rPr lang="de-DE" sz="1400" dirty="0" smtClean="0">
                    <a:latin typeface="Arial" charset="0"/>
                    <a:cs typeface="Arial" charset="0"/>
                  </a:rPr>
                  <a:t>PU </a:t>
                </a:r>
                <a:r>
                  <a:rPr lang="de-DE" sz="1400" dirty="0" err="1" smtClean="0">
                    <a:latin typeface="Arial" charset="0"/>
                    <a:cs typeface="Arial" charset="0"/>
                  </a:rPr>
                  <a:t>should</a:t>
                </a:r>
                <a:r>
                  <a:rPr lang="de-DE" sz="1400" dirty="0" smtClean="0">
                    <a:latin typeface="Arial" charset="0"/>
                    <a:cs typeface="Arial" charset="0"/>
                  </a:rPr>
                  <a:t> </a:t>
                </a:r>
                <a:r>
                  <a:rPr lang="de-DE" sz="1400" dirty="0" err="1" smtClean="0">
                    <a:latin typeface="Arial" charset="0"/>
                    <a:cs typeface="Arial" charset="0"/>
                  </a:rPr>
                  <a:t>be</a:t>
                </a:r>
                <a:r>
                  <a:rPr lang="de-DE" sz="1400" dirty="0" smtClean="0">
                    <a:latin typeface="Arial" charset="0"/>
                    <a:cs typeface="Arial" charset="0"/>
                  </a:rPr>
                  <a:t> </a:t>
                </a:r>
                <a:r>
                  <a:rPr lang="de-DE" sz="1400" dirty="0" err="1" smtClean="0">
                    <a:latin typeface="Arial" charset="0"/>
                    <a:cs typeface="Arial" charset="0"/>
                  </a:rPr>
                  <a:t>mounted</a:t>
                </a:r>
                <a:r>
                  <a:rPr lang="de-DE" sz="1400" dirty="0" smtClean="0">
                    <a:latin typeface="Arial" charset="0"/>
                    <a:cs typeface="Arial" charset="0"/>
                  </a:rPr>
                  <a:t> </a:t>
                </a:r>
                <a:r>
                  <a:rPr lang="de-DE" sz="1400" dirty="0" err="1" smtClean="0">
                    <a:latin typeface="Arial" charset="0"/>
                    <a:cs typeface="Arial" charset="0"/>
                  </a:rPr>
                  <a:t>at</a:t>
                </a:r>
                <a:r>
                  <a:rPr lang="de-DE" sz="1400" dirty="0" smtClean="0">
                    <a:latin typeface="Arial" charset="0"/>
                    <a:cs typeface="Arial" charset="0"/>
                  </a:rPr>
                  <a:t> </a:t>
                </a:r>
                <a:r>
                  <a:rPr lang="de-DE" sz="1400" dirty="0" err="1" smtClean="0">
                    <a:latin typeface="Arial" charset="0"/>
                    <a:cs typeface="Arial" charset="0"/>
                  </a:rPr>
                  <a:t>calculated</a:t>
                </a:r>
                <a:r>
                  <a:rPr lang="de-DE" sz="1400" dirty="0" smtClean="0">
                    <a:latin typeface="Arial" charset="0"/>
                    <a:cs typeface="Arial" charset="0"/>
                  </a:rPr>
                  <a:t> </a:t>
                </a:r>
                <a:r>
                  <a:rPr lang="de-DE" sz="1400" dirty="0" err="1" smtClean="0">
                    <a:latin typeface="Arial" charset="0"/>
                    <a:cs typeface="Arial" charset="0"/>
                  </a:rPr>
                  <a:t>height</a:t>
                </a:r>
                <a:r>
                  <a:rPr lang="de-DE" sz="1400" dirty="0" smtClean="0">
                    <a:latin typeface="Arial" charset="0"/>
                    <a:cs typeface="Arial" charset="0"/>
                  </a:rPr>
                  <a:t> such </a:t>
                </a:r>
                <a:r>
                  <a:rPr lang="de-DE" sz="1400" dirty="0" err="1" smtClean="0">
                    <a:latin typeface="Arial" charset="0"/>
                    <a:cs typeface="Arial" charset="0"/>
                  </a:rPr>
                  <a:t>that</a:t>
                </a:r>
                <a:r>
                  <a:rPr lang="de-DE" sz="1400" dirty="0" smtClean="0">
                    <a:latin typeface="Arial" charset="0"/>
                    <a:cs typeface="Arial" charset="0"/>
                  </a:rPr>
                  <a:t> </a:t>
                </a:r>
                <a:r>
                  <a:rPr lang="de-DE" sz="1400" dirty="0" err="1" smtClean="0">
                    <a:latin typeface="Arial" charset="0"/>
                    <a:cs typeface="Arial" charset="0"/>
                  </a:rPr>
                  <a:t>its</a:t>
                </a:r>
                <a:r>
                  <a:rPr lang="de-DE" sz="1400" dirty="0" smtClean="0">
                    <a:latin typeface="Arial" charset="0"/>
                    <a:cs typeface="Arial" charset="0"/>
                  </a:rPr>
                  <a:t> </a:t>
                </a:r>
                <a:r>
                  <a:rPr lang="de-DE" sz="1400" dirty="0" err="1" smtClean="0">
                    <a:latin typeface="Arial" charset="0"/>
                    <a:cs typeface="Arial" charset="0"/>
                  </a:rPr>
                  <a:t>optical</a:t>
                </a:r>
                <a:r>
                  <a:rPr lang="de-DE" sz="1400" dirty="0" smtClean="0">
                    <a:latin typeface="Arial" charset="0"/>
                    <a:cs typeface="Arial" charset="0"/>
                  </a:rPr>
                  <a:t> </a:t>
                </a:r>
                <a:r>
                  <a:rPr lang="de-DE" sz="1400" dirty="0" err="1" smtClean="0">
                    <a:latin typeface="Arial" charset="0"/>
                    <a:cs typeface="Arial" charset="0"/>
                  </a:rPr>
                  <a:t>axis</a:t>
                </a:r>
                <a:r>
                  <a:rPr lang="de-DE" sz="1400" dirty="0" smtClean="0">
                    <a:latin typeface="Arial" charset="0"/>
                    <a:cs typeface="Arial" charset="0"/>
                  </a:rPr>
                  <a:t> </a:t>
                </a:r>
                <a:r>
                  <a:rPr lang="de-DE" sz="1400" dirty="0" err="1" smtClean="0">
                    <a:latin typeface="Arial" charset="0"/>
                    <a:cs typeface="Arial" charset="0"/>
                  </a:rPr>
                  <a:t>is</a:t>
                </a:r>
                <a:r>
                  <a:rPr lang="de-DE" sz="1400" dirty="0" smtClean="0">
                    <a:latin typeface="Arial" charset="0"/>
                    <a:cs typeface="Arial" charset="0"/>
                  </a:rPr>
                  <a:t> </a:t>
                </a:r>
                <a:r>
                  <a:rPr lang="de-DE" sz="1400" dirty="0" err="1" smtClean="0">
                    <a:latin typeface="Arial" charset="0"/>
                    <a:cs typeface="Arial" charset="0"/>
                  </a:rPr>
                  <a:t>perpendicular</a:t>
                </a:r>
                <a:r>
                  <a:rPr lang="de-DE" sz="1400" dirty="0" smtClean="0">
                    <a:latin typeface="Arial" charset="0"/>
                    <a:cs typeface="Arial" charset="0"/>
                  </a:rPr>
                  <a:t> </a:t>
                </a:r>
                <a:r>
                  <a:rPr lang="de-DE" sz="1400" dirty="0" err="1" smtClean="0">
                    <a:latin typeface="Arial" charset="0"/>
                    <a:cs typeface="Arial" charset="0"/>
                  </a:rPr>
                  <a:t>to</a:t>
                </a:r>
                <a:r>
                  <a:rPr lang="de-DE" sz="1400" dirty="0" smtClean="0">
                    <a:latin typeface="Arial" charset="0"/>
                    <a:cs typeface="Arial" charset="0"/>
                  </a:rPr>
                  <a:t> </a:t>
                </a:r>
                <a:r>
                  <a:rPr lang="de-DE" sz="1400" dirty="0" err="1" smtClean="0">
                    <a:latin typeface="Arial" charset="0"/>
                    <a:cs typeface="Arial" charset="0"/>
                  </a:rPr>
                  <a:t>the</a:t>
                </a:r>
                <a:r>
                  <a:rPr lang="de-DE" sz="1400" dirty="0" smtClean="0">
                    <a:latin typeface="Arial" charset="0"/>
                    <a:cs typeface="Arial" charset="0"/>
                  </a:rPr>
                  <a:t> </a:t>
                </a:r>
                <a:r>
                  <a:rPr lang="de-DE" sz="1400" dirty="0" err="1" smtClean="0">
                    <a:latin typeface="Arial" charset="0"/>
                    <a:cs typeface="Arial" charset="0"/>
                  </a:rPr>
                  <a:t>upper</a:t>
                </a:r>
                <a:r>
                  <a:rPr lang="de-DE" sz="1400" dirty="0" smtClean="0">
                    <a:latin typeface="Arial" charset="0"/>
                    <a:cs typeface="Arial" charset="0"/>
                  </a:rPr>
                  <a:t> </a:t>
                </a:r>
                <a:r>
                  <a:rPr lang="de-DE" sz="1400" dirty="0" err="1" smtClean="0">
                    <a:latin typeface="Arial" charset="0"/>
                    <a:cs typeface="Arial" charset="0"/>
                  </a:rPr>
                  <a:t>opening</a:t>
                </a:r>
                <a:r>
                  <a:rPr lang="de-DE" sz="1400" dirty="0" smtClean="0">
                    <a:latin typeface="Arial" charset="0"/>
                    <a:cs typeface="Arial" charset="0"/>
                  </a:rPr>
                  <a:t>  plane </a:t>
                </a:r>
                <a:r>
                  <a:rPr lang="de-DE" sz="1400" dirty="0" err="1" smtClean="0">
                    <a:latin typeface="Arial" charset="0"/>
                    <a:cs typeface="Arial" charset="0"/>
                  </a:rPr>
                  <a:t>of</a:t>
                </a:r>
                <a:r>
                  <a:rPr lang="de-DE" sz="1400" dirty="0" smtClean="0">
                    <a:latin typeface="Arial" charset="0"/>
                    <a:cs typeface="Arial" charset="0"/>
                  </a:rPr>
                  <a:t> </a:t>
                </a:r>
                <a:r>
                  <a:rPr lang="de-DE" sz="1400" dirty="0" err="1" smtClean="0">
                    <a:latin typeface="Arial" charset="0"/>
                    <a:cs typeface="Arial" charset="0"/>
                  </a:rPr>
                  <a:t>the</a:t>
                </a:r>
                <a:r>
                  <a:rPr lang="de-DE" sz="1400" dirty="0" smtClean="0">
                    <a:latin typeface="Arial" charset="0"/>
                    <a:cs typeface="Arial" charset="0"/>
                  </a:rPr>
                  <a:t> </a:t>
                </a:r>
                <a:r>
                  <a:rPr lang="de-DE" sz="1400" dirty="0" err="1" smtClean="0">
                    <a:latin typeface="Arial" charset="0"/>
                    <a:cs typeface="Arial" charset="0"/>
                  </a:rPr>
                  <a:t>container</a:t>
                </a:r>
                <a:r>
                  <a:rPr lang="de-DE" sz="1400" dirty="0" smtClean="0">
                    <a:latin typeface="Arial" charset="0"/>
                    <a:cs typeface="Arial" charset="0"/>
                  </a:rPr>
                  <a:t> </a:t>
                </a:r>
                <a:r>
                  <a:rPr lang="de-DE" sz="1400" dirty="0" err="1" smtClean="0">
                    <a:latin typeface="Arial" charset="0"/>
                    <a:cs typeface="Arial" charset="0"/>
                  </a:rPr>
                  <a:t>pointing</a:t>
                </a:r>
                <a:r>
                  <a:rPr lang="de-DE" sz="1400" dirty="0" smtClean="0">
                    <a:latin typeface="Arial" charset="0"/>
                    <a:cs typeface="Arial" charset="0"/>
                  </a:rPr>
                  <a:t> </a:t>
                </a:r>
                <a:r>
                  <a:rPr lang="de-DE" sz="1400" dirty="0" err="1" smtClean="0">
                    <a:latin typeface="Arial" charset="0"/>
                    <a:cs typeface="Arial" charset="0"/>
                  </a:rPr>
                  <a:t>to</a:t>
                </a:r>
                <a:r>
                  <a:rPr lang="de-DE" sz="1400" dirty="0" smtClean="0">
                    <a:latin typeface="Arial" charset="0"/>
                    <a:cs typeface="Arial" charset="0"/>
                  </a:rPr>
                  <a:t> </a:t>
                </a:r>
                <a:r>
                  <a:rPr lang="de-DE" sz="1400" dirty="0" err="1" smtClean="0">
                    <a:latin typeface="Arial" charset="0"/>
                    <a:cs typeface="Arial" charset="0"/>
                  </a:rPr>
                  <a:t>the</a:t>
                </a:r>
                <a:r>
                  <a:rPr lang="de-DE" sz="1400" dirty="0" smtClean="0">
                    <a:latin typeface="Arial" charset="0"/>
                    <a:cs typeface="Arial" charset="0"/>
                  </a:rPr>
                  <a:t> </a:t>
                </a:r>
                <a:r>
                  <a:rPr lang="de-DE" sz="1400" dirty="0" err="1" smtClean="0">
                    <a:latin typeface="Arial" charset="0"/>
                    <a:cs typeface="Arial" charset="0"/>
                  </a:rPr>
                  <a:t>center</a:t>
                </a:r>
                <a:r>
                  <a:rPr lang="de-DE" sz="1400" dirty="0" smtClean="0">
                    <a:latin typeface="Arial" charset="0"/>
                    <a:cs typeface="Arial" charset="0"/>
                  </a:rPr>
                  <a:t> </a:t>
                </a:r>
                <a:r>
                  <a:rPr lang="de-DE" sz="1400" dirty="0" err="1" smtClean="0">
                    <a:latin typeface="Arial" charset="0"/>
                    <a:cs typeface="Arial" charset="0"/>
                  </a:rPr>
                  <a:t>of</a:t>
                </a:r>
                <a:r>
                  <a:rPr lang="de-DE" sz="1400" dirty="0" smtClean="0">
                    <a:latin typeface="Arial" charset="0"/>
                    <a:cs typeface="Arial" charset="0"/>
                  </a:rPr>
                  <a:t> </a:t>
                </a:r>
                <a:r>
                  <a:rPr lang="de-DE" sz="1400" dirty="0" err="1" smtClean="0">
                    <a:latin typeface="Arial" charset="0"/>
                    <a:cs typeface="Arial" charset="0"/>
                  </a:rPr>
                  <a:t>required</a:t>
                </a:r>
                <a:r>
                  <a:rPr lang="de-DE" sz="1400" dirty="0" smtClean="0">
                    <a:latin typeface="Arial" charset="0"/>
                    <a:cs typeface="Arial" charset="0"/>
                  </a:rPr>
                  <a:t> FOV.</a:t>
                </a:r>
              </a:p>
            </p:txBody>
          </p:sp>
        </mc:Choice>
        <mc:Fallback xmlns="">
          <p:sp>
            <p:nvSpPr>
              <p:cNvPr id="5123" name="Inhaltsplatzhalter 5"/>
              <p:cNvSpPr>
                <a:spLocks noGrp="1" noRot="1" noChangeAspect="1" noMove="1" noResize="1" noEditPoints="1" noAdjustHandles="1" noChangeArrowheads="1" noChangeShapeType="1" noTextEdit="1"/>
              </p:cNvSpPr>
              <p:nvPr>
                <p:ph idx="1"/>
              </p:nvPr>
            </p:nvSpPr>
            <p:spPr>
              <a:xfrm>
                <a:off x="1" y="836613"/>
                <a:ext cx="6033119" cy="5616575"/>
              </a:xfrm>
              <a:blipFill rotWithShape="1">
                <a:blip r:embed="rId2"/>
                <a:stretch>
                  <a:fillRect/>
                </a:stretch>
              </a:blipFill>
            </p:spPr>
            <p:txBody>
              <a:bodyPr/>
              <a:lstStyle/>
              <a:p>
                <a:r>
                  <a:rPr lang="en-GB">
                    <a:noFill/>
                  </a:rPr>
                  <a:t> </a:t>
                </a:r>
              </a:p>
            </p:txBody>
          </p:sp>
        </mc:Fallback>
      </mc:AlternateContent>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14</a:t>
            </a:fld>
            <a:endParaRPr lang="de-DE" sz="1000" smtClean="0">
              <a:solidFill>
                <a:schemeClr val="tx1"/>
              </a:solidFill>
              <a:latin typeface="DIN-Light" charset="0"/>
            </a:endParaRPr>
          </a:p>
        </p:txBody>
      </p:sp>
      <p:sp>
        <p:nvSpPr>
          <p:cNvPr id="9" name="Action Button: Home 8">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0" name="TextBox 9"/>
          <p:cNvSpPr txBox="1"/>
          <p:nvPr/>
        </p:nvSpPr>
        <p:spPr>
          <a:xfrm>
            <a:off x="8554378" y="3985319"/>
            <a:ext cx="1079142" cy="307777"/>
          </a:xfrm>
          <a:prstGeom prst="rect">
            <a:avLst/>
          </a:prstGeom>
          <a:noFill/>
        </p:spPr>
        <p:txBody>
          <a:bodyPr wrap="none" rtlCol="0">
            <a:spAutoFit/>
          </a:bodyPr>
          <a:lstStyle/>
          <a:p>
            <a:r>
              <a:rPr lang="en-US" sz="1400" i="1" dirty="0" smtClean="0">
                <a:solidFill>
                  <a:schemeClr val="tx1">
                    <a:lumMod val="65000"/>
                    <a:lumOff val="35000"/>
                  </a:schemeClr>
                </a:solidFill>
                <a:latin typeface="+mn-lt"/>
              </a:rPr>
              <a:t>Front view</a:t>
            </a:r>
            <a:endParaRPr lang="en-GB" sz="1400" i="1" dirty="0" smtClean="0">
              <a:solidFill>
                <a:schemeClr val="tx1">
                  <a:lumMod val="65000"/>
                  <a:lumOff val="35000"/>
                </a:schemeClr>
              </a:solidFill>
              <a:latin typeface="+mn-lt"/>
            </a:endParaRPr>
          </a:p>
        </p:txBody>
      </p:sp>
      <p:sp>
        <p:nvSpPr>
          <p:cNvPr id="11" name="TextBox 10"/>
          <p:cNvSpPr txBox="1"/>
          <p:nvPr/>
        </p:nvSpPr>
        <p:spPr>
          <a:xfrm>
            <a:off x="8622634" y="6031159"/>
            <a:ext cx="942630" cy="307777"/>
          </a:xfrm>
          <a:prstGeom prst="rect">
            <a:avLst/>
          </a:prstGeom>
          <a:noFill/>
        </p:spPr>
        <p:txBody>
          <a:bodyPr wrap="none" rtlCol="0">
            <a:spAutoFit/>
          </a:bodyPr>
          <a:lstStyle/>
          <a:p>
            <a:r>
              <a:rPr lang="en-US" sz="1400" i="1" dirty="0" smtClean="0">
                <a:solidFill>
                  <a:schemeClr val="tx1">
                    <a:lumMod val="65000"/>
                    <a:lumOff val="35000"/>
                  </a:schemeClr>
                </a:solidFill>
                <a:latin typeface="+mn-lt"/>
              </a:rPr>
              <a:t>Top view</a:t>
            </a:r>
            <a:endParaRPr lang="en-GB" sz="1400" i="1" dirty="0" smtClean="0">
              <a:solidFill>
                <a:schemeClr val="tx1">
                  <a:lumMod val="65000"/>
                  <a:lumOff val="35000"/>
                </a:schemeClr>
              </a:solidFill>
              <a:latin typeface="+mn-lt"/>
            </a:endParaRPr>
          </a:p>
        </p:txBody>
      </p:sp>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3161" y="1000970"/>
            <a:ext cx="3944888" cy="55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611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mc:AlternateContent xmlns:mc="http://schemas.openxmlformats.org/markup-compatibility/2006" xmlns:a14="http://schemas.microsoft.com/office/drawing/2010/main">
        <mc:Choice Requires="a14">
          <p:sp>
            <p:nvSpPr>
              <p:cNvPr id="5123" name="Inhaltsplatzhalter 5"/>
              <p:cNvSpPr>
                <a:spLocks noGrp="1"/>
              </p:cNvSpPr>
              <p:nvPr>
                <p:ph idx="1"/>
              </p:nvPr>
            </p:nvSpPr>
            <p:spPr>
              <a:xfrm>
                <a:off x="1" y="836613"/>
                <a:ext cx="6033119" cy="5616575"/>
              </a:xfrm>
            </p:spPr>
            <p:txBody>
              <a:bodyPr/>
              <a:lstStyle/>
              <a:p>
                <a:pPr marL="39687" lvl="1" indent="0">
                  <a:buNone/>
                </a:pPr>
                <a:r>
                  <a:rPr lang="en-US" dirty="0" smtClean="0">
                    <a:latin typeface="Arial" charset="0"/>
                    <a:cs typeface="Arial" charset="0"/>
                  </a:rPr>
                  <a:t>Calculate mounting position range for CUs:</a:t>
                </a:r>
              </a:p>
              <a:p>
                <a:pPr lvl="1"/>
                <a:r>
                  <a:rPr lang="en-US" sz="1400" dirty="0" smtClean="0">
                    <a:latin typeface="Arial" charset="0"/>
                    <a:cs typeface="Arial" charset="0"/>
                  </a:rPr>
                  <a:t>CUs are usually mounted on the same height as the PU. However, depending </a:t>
                </a:r>
                <a:r>
                  <a:rPr lang="en-US" sz="1400" dirty="0">
                    <a:latin typeface="Arial" charset="0"/>
                    <a:cs typeface="Arial" charset="0"/>
                  </a:rPr>
                  <a:t>on the required </a:t>
                </a:r>
                <a:r>
                  <a:rPr lang="en-US" sz="1400" dirty="0" smtClean="0">
                    <a:latin typeface="Arial" charset="0"/>
                    <a:cs typeface="Arial" charset="0"/>
                  </a:rPr>
                  <a:t>3DAS FOV, CUs can be positioned on a different height.</a:t>
                </a:r>
                <a:endParaRPr lang="en-US" sz="1400" dirty="0">
                  <a:latin typeface="Arial" charset="0"/>
                  <a:cs typeface="Arial" charset="0"/>
                </a:endParaRPr>
              </a:p>
              <a:p>
                <a:pPr lvl="1"/>
                <a:r>
                  <a:rPr lang="en-US" sz="1400" dirty="0" smtClean="0">
                    <a:latin typeface="Arial" charset="0"/>
                    <a:cs typeface="Arial" charset="0"/>
                  </a:rPr>
                  <a:t>Optical axes of both CUs and the PU should be all in one vertical plane, i.e. inline from the side view.</a:t>
                </a:r>
              </a:p>
              <a:p>
                <a:pPr lvl="1"/>
                <a:r>
                  <a:rPr lang="en-US" sz="1400" dirty="0" smtClean="0">
                    <a:latin typeface="Arial" charset="0"/>
                    <a:cs typeface="Arial" charset="0"/>
                  </a:rPr>
                  <a:t>Ideally, possible CU positions lie ca. 65 mm above the arc of a circle </a:t>
                </a:r>
                <a:r>
                  <a:rPr lang="en-US" sz="1400" dirty="0">
                    <a:latin typeface="Arial" charset="0"/>
                    <a:cs typeface="Arial" charset="0"/>
                  </a:rPr>
                  <a:t>with radius </a:t>
                </a:r>
                <a14:m>
                  <m:oMath xmlns:m="http://schemas.openxmlformats.org/officeDocument/2006/math">
                    <m:r>
                      <a:rPr lang="en-US" sz="1400" i="1">
                        <a:latin typeface="Cambria Math"/>
                        <a:ea typeface="Cambria Math"/>
                      </a:rPr>
                      <m:t>𝑹</m:t>
                    </m:r>
                    <m:r>
                      <a:rPr lang="en-US" sz="1400" i="1">
                        <a:latin typeface="Cambria Math"/>
                        <a:ea typeface="Cambria Math"/>
                      </a:rPr>
                      <m:t> </m:t>
                    </m:r>
                  </m:oMath>
                </a14:m>
                <a:r>
                  <a:rPr lang="en-US" sz="1400" dirty="0" smtClean="0">
                    <a:latin typeface="Arial" charset="0"/>
                    <a:cs typeface="Arial" charset="0"/>
                  </a:rPr>
                  <a:t>and center point </a:t>
                </a:r>
                <a14:m>
                  <m:oMath xmlns:m="http://schemas.openxmlformats.org/officeDocument/2006/math">
                    <m:sSub>
                      <m:sSubPr>
                        <m:ctrlPr>
                          <a:rPr lang="en-US" sz="1400" i="1">
                            <a:latin typeface="Cambria Math"/>
                            <a:ea typeface="Cambria Math"/>
                          </a:rPr>
                        </m:ctrlPr>
                      </m:sSubPr>
                      <m:e>
                        <m:r>
                          <a:rPr lang="en-US" sz="1400" b="1" i="1" smtClean="0">
                            <a:latin typeface="Cambria Math"/>
                            <a:ea typeface="Cambria Math"/>
                          </a:rPr>
                          <m:t>𝒉</m:t>
                        </m:r>
                      </m:e>
                      <m:sub>
                        <m:r>
                          <a:rPr lang="en-US" sz="1400" b="1" i="1" smtClean="0">
                            <a:latin typeface="Cambria Math"/>
                            <a:ea typeface="Cambria Math"/>
                          </a:rPr>
                          <m:t>𝑪𝑷</m:t>
                        </m:r>
                      </m:sub>
                    </m:sSub>
                  </m:oMath>
                </a14:m>
                <a:r>
                  <a:rPr lang="en-US" sz="1400" dirty="0" smtClean="0">
                    <a:latin typeface="Arial" charset="0"/>
                    <a:cs typeface="Arial" charset="0"/>
                  </a:rPr>
                  <a:t> above the center point of the required 3DAS FOV @ </a:t>
                </a:r>
                <a14:m>
                  <m:oMath xmlns:m="http://schemas.openxmlformats.org/officeDocument/2006/math">
                    <m:sSub>
                      <m:sSubPr>
                        <m:ctrlPr>
                          <a:rPr lang="en-US" sz="1400" i="1">
                            <a:latin typeface="Cambria Math"/>
                            <a:ea typeface="Cambria Math"/>
                          </a:rPr>
                        </m:ctrlPr>
                      </m:sSubPr>
                      <m:e>
                        <m:r>
                          <a:rPr lang="en-US" sz="1400" i="1">
                            <a:latin typeface="Cambria Math"/>
                            <a:ea typeface="Cambria Math"/>
                          </a:rPr>
                          <m:t>𝑯</m:t>
                        </m:r>
                      </m:e>
                      <m:sub>
                        <m:r>
                          <a:rPr lang="en-US" sz="1400" i="1">
                            <a:latin typeface="Cambria Math"/>
                            <a:ea typeface="Cambria Math"/>
                          </a:rPr>
                          <m:t>𝒃𝒊𝒏</m:t>
                        </m:r>
                      </m:sub>
                    </m:sSub>
                  </m:oMath>
                </a14:m>
                <a:r>
                  <a:rPr lang="en-US" sz="1400" dirty="0" smtClean="0">
                    <a:latin typeface="Arial" charset="0"/>
                    <a:cs typeface="Arial" charset="0"/>
                  </a:rPr>
                  <a:t>: </a:t>
                </a:r>
                <a14:m>
                  <m:oMath xmlns:m="http://schemas.openxmlformats.org/officeDocument/2006/math">
                    <m:r>
                      <a:rPr lang="en-US" sz="1400" i="1">
                        <a:latin typeface="Cambria Math"/>
                        <a:ea typeface="Cambria Math"/>
                      </a:rPr>
                      <m:t>𝑹</m:t>
                    </m:r>
                    <m:r>
                      <a:rPr lang="en-US" sz="1400" i="1">
                        <a:latin typeface="Cambria Math"/>
                        <a:ea typeface="Cambria Math"/>
                      </a:rPr>
                      <m:t>=</m:t>
                    </m:r>
                    <m:f>
                      <m:fPr>
                        <m:ctrlPr>
                          <a:rPr lang="en-US" sz="1400" i="1">
                            <a:latin typeface="Cambria Math"/>
                            <a:ea typeface="Cambria Math"/>
                          </a:rPr>
                        </m:ctrlPr>
                      </m:fPr>
                      <m:num>
                        <m:sSub>
                          <m:sSubPr>
                            <m:ctrlPr>
                              <a:rPr lang="en-US" sz="1400" i="1">
                                <a:latin typeface="Cambria Math"/>
                                <a:ea typeface="Cambria Math"/>
                              </a:rPr>
                            </m:ctrlPr>
                          </m:sSubPr>
                          <m:e>
                            <m:r>
                              <a:rPr lang="en-US" sz="1400" i="1">
                                <a:latin typeface="Cambria Math"/>
                                <a:ea typeface="Cambria Math"/>
                              </a:rPr>
                              <m:t>𝑳</m:t>
                            </m:r>
                          </m:e>
                          <m:sub>
                            <m:r>
                              <a:rPr lang="en-US" sz="1400" i="1">
                                <a:latin typeface="Cambria Math"/>
                                <a:ea typeface="Cambria Math"/>
                              </a:rPr>
                              <m:t>𝑭𝑶𝑽</m:t>
                            </m:r>
                          </m:sub>
                        </m:sSub>
                      </m:num>
                      <m:den>
                        <m:r>
                          <a:rPr lang="en-US" sz="1400" i="1">
                            <a:latin typeface="Cambria Math"/>
                            <a:ea typeface="Cambria Math"/>
                          </a:rPr>
                          <m:t>𝟐</m:t>
                        </m:r>
                        <m:func>
                          <m:funcPr>
                            <m:ctrlPr>
                              <a:rPr lang="en-US" sz="1400" i="1">
                                <a:latin typeface="Cambria Math"/>
                                <a:ea typeface="Cambria Math"/>
                              </a:rPr>
                            </m:ctrlPr>
                          </m:funcPr>
                          <m:fName>
                            <m:r>
                              <m:rPr>
                                <m:sty m:val="p"/>
                              </m:rPr>
                              <a:rPr lang="en-US" sz="1400" b="0">
                                <a:latin typeface="Cambria Math"/>
                                <a:ea typeface="Cambria Math"/>
                              </a:rPr>
                              <m:t>sin</m:t>
                            </m:r>
                          </m:fName>
                          <m:e>
                            <m:d>
                              <m:dPr>
                                <m:ctrlPr>
                                  <a:rPr lang="en-US" sz="1400" b="0" i="1">
                                    <a:latin typeface="Cambria Math"/>
                                    <a:ea typeface="Cambria Math"/>
                                  </a:rPr>
                                </m:ctrlPr>
                              </m:dPr>
                              <m:e>
                                <m:sSub>
                                  <m:sSubPr>
                                    <m:ctrlPr>
                                      <a:rPr lang="en-US" sz="1400" b="0" i="1">
                                        <a:latin typeface="Cambria Math"/>
                                        <a:ea typeface="Cambria Math"/>
                                      </a:rPr>
                                    </m:ctrlPr>
                                  </m:sSubPr>
                                  <m:e>
                                    <m:r>
                                      <a:rPr lang="en-US" sz="1400" b="0" i="1">
                                        <a:latin typeface="Cambria Math"/>
                                        <a:ea typeface="Cambria Math"/>
                                      </a:rPr>
                                      <m:t>𝐴</m:t>
                                    </m:r>
                                  </m:e>
                                  <m:sub>
                                    <m:r>
                                      <a:rPr lang="en-US" sz="1400" b="0" i="1">
                                        <a:latin typeface="Cambria Math"/>
                                        <a:ea typeface="Cambria Math"/>
                                      </a:rPr>
                                      <m:t>2</m:t>
                                    </m:r>
                                  </m:sub>
                                </m:sSub>
                              </m:e>
                            </m:d>
                          </m:e>
                        </m:func>
                      </m:den>
                    </m:f>
                    <m:r>
                      <a:rPr lang="en-US" sz="1400" b="1" i="0" smtClean="0">
                        <a:latin typeface="Cambria Math"/>
                        <a:ea typeface="Cambria Math"/>
                      </a:rPr>
                      <m:t>,  </m:t>
                    </m:r>
                    <m:sSub>
                      <m:sSubPr>
                        <m:ctrlPr>
                          <a:rPr lang="en-US" sz="1400" i="1">
                            <a:latin typeface="Cambria Math"/>
                            <a:ea typeface="Cambria Math"/>
                          </a:rPr>
                        </m:ctrlPr>
                      </m:sSubPr>
                      <m:e>
                        <m:r>
                          <a:rPr lang="en-US" sz="1400" b="1" i="1" smtClean="0">
                            <a:latin typeface="Cambria Math"/>
                            <a:ea typeface="Cambria Math"/>
                          </a:rPr>
                          <m:t>𝒉</m:t>
                        </m:r>
                      </m:e>
                      <m:sub>
                        <m:r>
                          <a:rPr lang="en-US" sz="1400" b="1" i="1" smtClean="0">
                            <a:latin typeface="Cambria Math"/>
                            <a:ea typeface="Cambria Math"/>
                          </a:rPr>
                          <m:t>𝑪𝑷</m:t>
                        </m:r>
                      </m:sub>
                    </m:sSub>
                    <m:r>
                      <a:rPr lang="en-US" sz="1400" b="1" i="1" smtClean="0">
                        <a:latin typeface="Cambria Math"/>
                        <a:ea typeface="Cambria Math"/>
                      </a:rPr>
                      <m:t>=</m:t>
                    </m:r>
                    <m:f>
                      <m:fPr>
                        <m:ctrlPr>
                          <a:rPr lang="en-US" sz="1400" b="1" i="1" smtClean="0">
                            <a:latin typeface="Cambria Math"/>
                            <a:ea typeface="Cambria Math"/>
                          </a:rPr>
                        </m:ctrlPr>
                      </m:fPr>
                      <m:num>
                        <m:sSub>
                          <m:sSubPr>
                            <m:ctrlPr>
                              <a:rPr lang="en-US" sz="1400" b="1" i="1" smtClean="0">
                                <a:latin typeface="Cambria Math"/>
                                <a:ea typeface="Cambria Math"/>
                              </a:rPr>
                            </m:ctrlPr>
                          </m:sSubPr>
                          <m:e>
                            <m:r>
                              <a:rPr lang="en-US" sz="1400" b="1" i="1" smtClean="0">
                                <a:latin typeface="Cambria Math"/>
                                <a:ea typeface="Cambria Math"/>
                              </a:rPr>
                              <m:t>𝑳</m:t>
                            </m:r>
                          </m:e>
                          <m:sub>
                            <m:r>
                              <a:rPr lang="en-US" sz="1400" b="1" i="1" smtClean="0">
                                <a:latin typeface="Cambria Math"/>
                                <a:ea typeface="Cambria Math"/>
                              </a:rPr>
                              <m:t>𝑭𝑶𝑽</m:t>
                            </m:r>
                          </m:sub>
                        </m:sSub>
                      </m:num>
                      <m:den>
                        <m:r>
                          <a:rPr lang="en-US" sz="1400" b="1" i="1" smtClean="0">
                            <a:latin typeface="Cambria Math"/>
                            <a:ea typeface="Cambria Math"/>
                          </a:rPr>
                          <m:t>𝟐</m:t>
                        </m:r>
                        <m:func>
                          <m:funcPr>
                            <m:ctrlPr>
                              <a:rPr lang="en-US" sz="1400" b="1" i="1" smtClean="0">
                                <a:latin typeface="Cambria Math"/>
                                <a:ea typeface="Cambria Math"/>
                              </a:rPr>
                            </m:ctrlPr>
                          </m:funcPr>
                          <m:fName>
                            <m:r>
                              <m:rPr>
                                <m:sty m:val="p"/>
                              </m:rPr>
                              <a:rPr lang="en-US" sz="1400" b="0" i="0" smtClean="0">
                                <a:latin typeface="Cambria Math"/>
                                <a:ea typeface="Cambria Math"/>
                              </a:rPr>
                              <m:t>tan</m:t>
                            </m:r>
                          </m:fName>
                          <m:e>
                            <m:d>
                              <m:dPr>
                                <m:ctrlPr>
                                  <a:rPr lang="en-US" sz="1400" b="0" i="1" smtClean="0">
                                    <a:latin typeface="Cambria Math"/>
                                    <a:ea typeface="Cambria Math"/>
                                  </a:rPr>
                                </m:ctrlPr>
                              </m:dPr>
                              <m:e>
                                <m:sSub>
                                  <m:sSubPr>
                                    <m:ctrlPr>
                                      <a:rPr lang="en-US" sz="1400" b="0" i="1" smtClean="0">
                                        <a:latin typeface="Cambria Math"/>
                                        <a:ea typeface="Cambria Math"/>
                                      </a:rPr>
                                    </m:ctrlPr>
                                  </m:sSubPr>
                                  <m:e>
                                    <m:r>
                                      <a:rPr lang="en-US" sz="1400" b="0" i="1" smtClean="0">
                                        <a:latin typeface="Cambria Math"/>
                                        <a:ea typeface="Cambria Math"/>
                                      </a:rPr>
                                      <m:t>𝐴</m:t>
                                    </m:r>
                                  </m:e>
                                  <m:sub>
                                    <m:r>
                                      <a:rPr lang="en-US" sz="1400" b="0" i="1" smtClean="0">
                                        <a:latin typeface="Cambria Math"/>
                                        <a:ea typeface="Cambria Math"/>
                                      </a:rPr>
                                      <m:t>2</m:t>
                                    </m:r>
                                  </m:sub>
                                </m:sSub>
                              </m:e>
                            </m:d>
                          </m:e>
                        </m:func>
                      </m:den>
                    </m:f>
                  </m:oMath>
                </a14:m>
                <a:endParaRPr lang="en-US" sz="1400" dirty="0" smtClean="0">
                  <a:latin typeface="Arial" charset="0"/>
                  <a:cs typeface="Arial" charset="0"/>
                </a:endParaRPr>
              </a:p>
              <a:p>
                <a:pPr lvl="1"/>
                <a:r>
                  <a:rPr lang="en-US" sz="1400" dirty="0" smtClean="0">
                    <a:latin typeface="Arial" charset="0"/>
                    <a:cs typeface="Arial" charset="0"/>
                  </a:rPr>
                  <a:t>CU </a:t>
                </a:r>
                <a:r>
                  <a:rPr lang="en-US" sz="1400" dirty="0">
                    <a:latin typeface="Arial" charset="0"/>
                    <a:cs typeface="Arial" charset="0"/>
                  </a:rPr>
                  <a:t>mounting </a:t>
                </a:r>
                <a:r>
                  <a:rPr lang="en-US" sz="1400" dirty="0" smtClean="0">
                    <a:latin typeface="Arial" charset="0"/>
                    <a:cs typeface="Arial" charset="0"/>
                  </a:rPr>
                  <a:t>position must be </a:t>
                </a:r>
                <a:r>
                  <a:rPr lang="en-US" sz="1400" dirty="0">
                    <a:latin typeface="Arial" charset="0"/>
                    <a:cs typeface="Arial" charset="0"/>
                  </a:rPr>
                  <a:t>above the </a:t>
                </a:r>
                <a:r>
                  <a:rPr lang="en-US" sz="1400" dirty="0" smtClean="0">
                    <a:latin typeface="Arial" charset="0"/>
                    <a:cs typeface="Arial" charset="0"/>
                  </a:rPr>
                  <a:t>core FOV area</a:t>
                </a:r>
                <a:r>
                  <a:rPr lang="en-US" sz="1400" dirty="0">
                    <a:latin typeface="Arial" charset="0"/>
                    <a:cs typeface="Arial" charset="0"/>
                  </a:rPr>
                  <a:t>, </a:t>
                </a:r>
                <a:r>
                  <a:rPr lang="en-US" sz="1400" dirty="0" smtClean="0">
                    <a:latin typeface="Arial" charset="0"/>
                    <a:cs typeface="Arial" charset="0"/>
                  </a:rPr>
                  <a:t>so that </a:t>
                </a:r>
                <a:r>
                  <a:rPr lang="en-US" sz="1400" dirty="0">
                    <a:latin typeface="Arial" charset="0"/>
                    <a:cs typeface="Arial" charset="0"/>
                  </a:rPr>
                  <a:t>both CUs can see all inner </a:t>
                </a:r>
                <a:r>
                  <a:rPr lang="en-US" sz="1400" dirty="0" smtClean="0">
                    <a:latin typeface="Arial" charset="0"/>
                    <a:cs typeface="Arial" charset="0"/>
                  </a:rPr>
                  <a:t>container walls even </a:t>
                </a:r>
                <a:r>
                  <a:rPr lang="en-US" sz="1400" dirty="0">
                    <a:latin typeface="Arial" charset="0"/>
                    <a:cs typeface="Arial" charset="0"/>
                  </a:rPr>
                  <a:t>in the worst case of maximum </a:t>
                </a:r>
                <a:r>
                  <a:rPr lang="en-US" sz="1400" dirty="0" smtClean="0">
                    <a:latin typeface="Arial" charset="0"/>
                    <a:cs typeface="Arial" charset="0"/>
                  </a:rPr>
                  <a:t>displacement.</a:t>
                </a:r>
              </a:p>
              <a:p>
                <a:pPr lvl="1"/>
                <a:r>
                  <a:rPr lang="en-US" sz="1400" dirty="0" smtClean="0">
                    <a:latin typeface="Arial" charset="0"/>
                    <a:cs typeface="Arial" charset="0"/>
                  </a:rPr>
                  <a:t>Longer distance between CUs </a:t>
                </a:r>
                <a:r>
                  <a:rPr lang="en-US" sz="1400" dirty="0" smtClean="0">
                    <a:latin typeface="Arial" charset="0"/>
                    <a:cs typeface="Arial" charset="0"/>
                    <a:sym typeface="Wingdings" pitchFamily="2" charset="2"/>
                  </a:rPr>
                  <a:t> Better Z accuracy, but more shaded (hidden) spots w/o 3D data!</a:t>
                </a:r>
              </a:p>
            </p:txBody>
          </p:sp>
        </mc:Choice>
        <mc:Fallback xmlns="">
          <p:sp>
            <p:nvSpPr>
              <p:cNvPr id="5123" name="Inhaltsplatzhalter 5"/>
              <p:cNvSpPr>
                <a:spLocks noGrp="1" noRot="1" noChangeAspect="1" noMove="1" noResize="1" noEditPoints="1" noAdjustHandles="1" noChangeArrowheads="1" noChangeShapeType="1" noTextEdit="1"/>
              </p:cNvSpPr>
              <p:nvPr>
                <p:ph idx="1"/>
              </p:nvPr>
            </p:nvSpPr>
            <p:spPr>
              <a:xfrm>
                <a:off x="1" y="836613"/>
                <a:ext cx="6033119" cy="5616575"/>
              </a:xfrm>
              <a:blipFill rotWithShape="1">
                <a:blip r:embed="rId3"/>
                <a:stretch>
                  <a:fillRect/>
                </a:stretch>
              </a:blipFill>
            </p:spPr>
            <p:txBody>
              <a:bodyPr/>
              <a:lstStyle/>
              <a:p>
                <a:r>
                  <a:rPr lang="en-GB">
                    <a:noFill/>
                  </a:rPr>
                  <a:t> </a:t>
                </a:r>
              </a:p>
            </p:txBody>
          </p:sp>
        </mc:Fallback>
      </mc:AlternateContent>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15</a:t>
            </a:fld>
            <a:endParaRPr lang="de-DE" sz="1000" smtClean="0">
              <a:solidFill>
                <a:schemeClr val="tx1"/>
              </a:solidFill>
              <a:latin typeface="DIN-Light" charset="0"/>
            </a:endParaRPr>
          </a:p>
        </p:txBody>
      </p:sp>
      <p:sp>
        <p:nvSpPr>
          <p:cNvPr id="9" name="Action Button: Home 8">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4" name="TextBox 13"/>
          <p:cNvSpPr txBox="1"/>
          <p:nvPr/>
        </p:nvSpPr>
        <p:spPr>
          <a:xfrm>
            <a:off x="8554378" y="3985319"/>
            <a:ext cx="1079142" cy="307777"/>
          </a:xfrm>
          <a:prstGeom prst="rect">
            <a:avLst/>
          </a:prstGeom>
          <a:noFill/>
        </p:spPr>
        <p:txBody>
          <a:bodyPr wrap="none" rtlCol="0">
            <a:spAutoFit/>
          </a:bodyPr>
          <a:lstStyle/>
          <a:p>
            <a:r>
              <a:rPr lang="en-US" sz="1400" i="1" dirty="0" smtClean="0">
                <a:solidFill>
                  <a:schemeClr val="tx1">
                    <a:lumMod val="65000"/>
                    <a:lumOff val="35000"/>
                  </a:schemeClr>
                </a:solidFill>
                <a:latin typeface="+mn-lt"/>
              </a:rPr>
              <a:t>Front view</a:t>
            </a:r>
            <a:endParaRPr lang="en-GB" sz="1400" i="1" dirty="0" smtClean="0">
              <a:solidFill>
                <a:schemeClr val="tx1">
                  <a:lumMod val="65000"/>
                  <a:lumOff val="35000"/>
                </a:schemeClr>
              </a:solidFill>
              <a:latin typeface="+mn-lt"/>
            </a:endParaRPr>
          </a:p>
        </p:txBody>
      </p:sp>
      <p:sp>
        <p:nvSpPr>
          <p:cNvPr id="15" name="TextBox 14"/>
          <p:cNvSpPr txBox="1"/>
          <p:nvPr/>
        </p:nvSpPr>
        <p:spPr>
          <a:xfrm>
            <a:off x="8622634" y="6031159"/>
            <a:ext cx="942630" cy="307777"/>
          </a:xfrm>
          <a:prstGeom prst="rect">
            <a:avLst/>
          </a:prstGeom>
          <a:noFill/>
        </p:spPr>
        <p:txBody>
          <a:bodyPr wrap="none" rtlCol="0">
            <a:spAutoFit/>
          </a:bodyPr>
          <a:lstStyle/>
          <a:p>
            <a:r>
              <a:rPr lang="en-US" sz="1400" i="1" dirty="0" smtClean="0">
                <a:solidFill>
                  <a:schemeClr val="tx1">
                    <a:lumMod val="65000"/>
                    <a:lumOff val="35000"/>
                  </a:schemeClr>
                </a:solidFill>
                <a:latin typeface="+mn-lt"/>
              </a:rPr>
              <a:t>Top view</a:t>
            </a:r>
            <a:endParaRPr lang="en-GB" sz="1400" i="1" dirty="0" smtClean="0">
              <a:solidFill>
                <a:schemeClr val="tx1">
                  <a:lumMod val="65000"/>
                  <a:lumOff val="35000"/>
                </a:schemeClr>
              </a:solidFill>
              <a:latin typeface="+mn-lt"/>
            </a:endParaRPr>
          </a:p>
        </p:txBody>
      </p:sp>
      <p:pic>
        <p:nvPicPr>
          <p:cNvPr id="143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9749" y="980061"/>
            <a:ext cx="4296251" cy="56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308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p:sp>
        <p:nvSpPr>
          <p:cNvPr id="5123" name="Inhaltsplatzhalter 5"/>
          <p:cNvSpPr>
            <a:spLocks noGrp="1"/>
          </p:cNvSpPr>
          <p:nvPr>
            <p:ph idx="1"/>
          </p:nvPr>
        </p:nvSpPr>
        <p:spPr>
          <a:xfrm>
            <a:off x="1" y="836613"/>
            <a:ext cx="6753199" cy="5616575"/>
          </a:xfrm>
        </p:spPr>
        <p:txBody>
          <a:bodyPr/>
          <a:lstStyle/>
          <a:p>
            <a:pPr marL="39687" lvl="1" indent="0">
              <a:buNone/>
            </a:pPr>
            <a:r>
              <a:rPr lang="en-US" dirty="0" smtClean="0">
                <a:latin typeface="Arial" charset="0"/>
                <a:cs typeface="Arial" charset="0"/>
              </a:rPr>
              <a:t>Two bins per one 3DAS also possible!</a:t>
            </a:r>
          </a:p>
          <a:p>
            <a:pPr marL="39687" lvl="1" indent="0">
              <a:buNone/>
            </a:pPr>
            <a:r>
              <a:rPr lang="en-US" sz="1400" dirty="0" smtClean="0">
                <a:latin typeface="Arial" charset="0"/>
                <a:cs typeface="Arial" charset="0"/>
              </a:rPr>
              <a:t>Recommendations:</a:t>
            </a:r>
          </a:p>
          <a:p>
            <a:pPr lvl="1"/>
            <a:r>
              <a:rPr lang="en-US" sz="1400" dirty="0" smtClean="0">
                <a:latin typeface="Arial" charset="0"/>
                <a:cs typeface="Arial" charset="0"/>
                <a:sym typeface="Wingdings" pitchFamily="2" charset="2"/>
              </a:rPr>
              <a:t>Bins must be rotated by </a:t>
            </a:r>
            <a:r>
              <a:rPr lang="en-US" sz="1400" dirty="0">
                <a:latin typeface="Arial" charset="0"/>
                <a:cs typeface="Arial" charset="0"/>
                <a:sym typeface="Wingdings" pitchFamily="2" charset="2"/>
              </a:rPr>
              <a:t>~6.2 </a:t>
            </a:r>
            <a:r>
              <a:rPr lang="en-US" sz="1400" dirty="0" err="1">
                <a:latin typeface="Arial" charset="0"/>
                <a:cs typeface="Arial" charset="0"/>
                <a:sym typeface="Wingdings" pitchFamily="2" charset="2"/>
              </a:rPr>
              <a:t>deg</a:t>
            </a:r>
            <a:r>
              <a:rPr lang="en-US" sz="1400" dirty="0">
                <a:latin typeface="Arial" charset="0"/>
                <a:cs typeface="Arial" charset="0"/>
                <a:sym typeface="Wingdings" pitchFamily="2" charset="2"/>
              </a:rPr>
              <a:t> </a:t>
            </a:r>
            <a:r>
              <a:rPr lang="en-US" sz="1400" dirty="0" smtClean="0">
                <a:latin typeface="Arial" charset="0"/>
                <a:cs typeface="Arial" charset="0"/>
                <a:sym typeface="Wingdings" pitchFamily="2" charset="2"/>
              </a:rPr>
              <a:t>around longer upper wall rim towards </a:t>
            </a:r>
            <a:r>
              <a:rPr lang="en-US" sz="1400" dirty="0">
                <a:latin typeface="Arial" charset="0"/>
                <a:cs typeface="Arial" charset="0"/>
                <a:sym typeface="Wingdings" pitchFamily="2" charset="2"/>
              </a:rPr>
              <a:t>the cameras to avoid shaded areas at the connecting walls inside the </a:t>
            </a:r>
            <a:r>
              <a:rPr lang="en-US" sz="1400" dirty="0" smtClean="0">
                <a:latin typeface="Arial" charset="0"/>
                <a:cs typeface="Arial" charset="0"/>
                <a:sym typeface="Wingdings" pitchFamily="2" charset="2"/>
              </a:rPr>
              <a:t>boxes!</a:t>
            </a:r>
          </a:p>
          <a:p>
            <a:pPr lvl="1"/>
            <a:r>
              <a:rPr lang="en-US" sz="1400" dirty="0" smtClean="0">
                <a:latin typeface="Arial" charset="0"/>
                <a:cs typeface="Arial" charset="0"/>
                <a:sym typeface="Wingdings" pitchFamily="2" charset="2"/>
              </a:rPr>
              <a:t>The connecting wall rims should tightly touch each other.</a:t>
            </a:r>
          </a:p>
          <a:p>
            <a:pPr lvl="1"/>
            <a:r>
              <a:rPr lang="en-US" sz="1400" dirty="0" smtClean="0">
                <a:latin typeface="Arial" charset="0"/>
                <a:cs typeface="Arial" charset="0"/>
                <a:sym typeface="Wingdings" pitchFamily="2" charset="2"/>
              </a:rPr>
              <a:t>Position of the bins should be fixed and constant.</a:t>
            </a:r>
          </a:p>
          <a:p>
            <a:pPr lvl="1"/>
            <a:r>
              <a:rPr lang="en-US" sz="1400" dirty="0" smtClean="0">
                <a:latin typeface="Arial" charset="0"/>
                <a:cs typeface="Arial" charset="0"/>
                <a:sym typeface="Wingdings" pitchFamily="2" charset="2"/>
              </a:rPr>
              <a:t>Bins should be of the same type and size.</a:t>
            </a:r>
          </a:p>
          <a:p>
            <a:pPr lvl="1"/>
            <a:r>
              <a:rPr lang="en-US" sz="1400" dirty="0" smtClean="0">
                <a:latin typeface="Arial" charset="0"/>
                <a:cs typeface="Arial" charset="0"/>
                <a:sym typeface="Wingdings" pitchFamily="2" charset="2"/>
              </a:rPr>
              <a:t>Bins should not be square.</a:t>
            </a:r>
          </a:p>
          <a:p>
            <a:pPr lvl="1"/>
            <a:r>
              <a:rPr lang="en-US" sz="1400" dirty="0" smtClean="0">
                <a:latin typeface="Arial" charset="0"/>
                <a:cs typeface="Arial" charset="0"/>
                <a:sym typeface="Wingdings" pitchFamily="2" charset="2"/>
              </a:rPr>
              <a:t>Bins should not be large. Recommended maximum: ca. 800 mm x 600 mm. Otherwise, only feasible with big, well imaging parts and if robot cell is shaded from outside lights.</a:t>
            </a:r>
          </a:p>
        </p:txBody>
      </p:sp>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16</a:t>
            </a:fld>
            <a:endParaRPr lang="de-DE" sz="1000" smtClean="0">
              <a:solidFill>
                <a:schemeClr val="tx1"/>
              </a:solidFill>
              <a:latin typeface="DIN-Light" charset="0"/>
            </a:endParaRPr>
          </a:p>
        </p:txBody>
      </p:sp>
      <p:sp>
        <p:nvSpPr>
          <p:cNvPr id="9" name="Action Button: Home 8">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3" name="Group 2"/>
          <p:cNvGrpSpPr/>
          <p:nvPr/>
        </p:nvGrpSpPr>
        <p:grpSpPr>
          <a:xfrm>
            <a:off x="6465168" y="1115236"/>
            <a:ext cx="3166047" cy="5194084"/>
            <a:chOff x="6465168" y="1115236"/>
            <a:chExt cx="3166047" cy="5194084"/>
          </a:xfrm>
        </p:grpSpPr>
        <p:grpSp>
          <p:nvGrpSpPr>
            <p:cNvPr id="10" name="Group 9"/>
            <p:cNvGrpSpPr/>
            <p:nvPr/>
          </p:nvGrpSpPr>
          <p:grpSpPr>
            <a:xfrm>
              <a:off x="6465168" y="1115236"/>
              <a:ext cx="2090738" cy="5194084"/>
              <a:chOff x="6458902" y="1206716"/>
              <a:chExt cx="2090738" cy="5194084"/>
            </a:xfrm>
          </p:grpSpPr>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902" y="1206716"/>
                <a:ext cx="2090738" cy="5194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auto">
              <a:xfrm rot="362541">
                <a:off x="6812279" y="4701540"/>
                <a:ext cx="640080" cy="51816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a typeface="ＭＳ Ｐゴシック" pitchFamily="34" charset="-128"/>
                </a:endParaRPr>
              </a:p>
            </p:txBody>
          </p:sp>
          <p:sp>
            <p:nvSpPr>
              <p:cNvPr id="13" name="Rectangle 12"/>
              <p:cNvSpPr/>
              <p:nvPr/>
            </p:nvSpPr>
            <p:spPr bwMode="auto">
              <a:xfrm rot="21230298">
                <a:off x="7518587" y="4701540"/>
                <a:ext cx="640080" cy="51816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a typeface="ＭＳ Ｐゴシック" pitchFamily="34" charset="-128"/>
                </a:endParaRPr>
              </a:p>
            </p:txBody>
          </p:sp>
          <p:cxnSp>
            <p:nvCxnSpPr>
              <p:cNvPr id="16" name="Straight Connector 15"/>
              <p:cNvCxnSpPr/>
              <p:nvPr/>
            </p:nvCxnSpPr>
            <p:spPr bwMode="auto">
              <a:xfrm>
                <a:off x="7493093" y="1752600"/>
                <a:ext cx="416467" cy="3855720"/>
              </a:xfrm>
              <a:prstGeom prst="line">
                <a:avLst/>
              </a:prstGeom>
              <a:solidFill>
                <a:schemeClr val="accent1"/>
              </a:solidFill>
              <a:ln w="952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7498080" y="4572000"/>
                <a:ext cx="300552" cy="27432"/>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p:cNvSpPr txBox="1"/>
              <p:nvPr/>
            </p:nvSpPr>
            <p:spPr>
              <a:xfrm rot="21261558">
                <a:off x="7451368" y="4343685"/>
                <a:ext cx="489236" cy="246221"/>
              </a:xfrm>
              <a:prstGeom prst="rect">
                <a:avLst/>
              </a:prstGeom>
              <a:noFill/>
            </p:spPr>
            <p:txBody>
              <a:bodyPr wrap="none" rtlCol="0">
                <a:spAutoFit/>
              </a:bodyPr>
              <a:lstStyle/>
              <a:p>
                <a:pPr algn="ctr"/>
                <a:r>
                  <a:rPr lang="en-US" sz="1000" b="1" dirty="0" smtClean="0">
                    <a:solidFill>
                      <a:schemeClr val="tx1"/>
                    </a:solidFill>
                    <a:latin typeface="+mn-lt"/>
                  </a:rPr>
                  <a:t>6.2</a:t>
                </a:r>
                <a:r>
                  <a:rPr lang="de-DE" sz="1000" b="1" dirty="0">
                    <a:solidFill>
                      <a:schemeClr val="tx1"/>
                    </a:solidFill>
                    <a:latin typeface="+mn-lt"/>
                  </a:rPr>
                  <a:t>°</a:t>
                </a:r>
                <a:endParaRPr lang="en-GB" sz="1000" b="1" dirty="0">
                  <a:solidFill>
                    <a:schemeClr val="tx1"/>
                  </a:solidFill>
                  <a:latin typeface="+mn-lt"/>
                </a:endParaRPr>
              </a:p>
            </p:txBody>
          </p:sp>
        </p:grpSp>
        <p:sp>
          <p:nvSpPr>
            <p:cNvPr id="19" name="TextBox 18"/>
            <p:cNvSpPr txBox="1"/>
            <p:nvPr/>
          </p:nvSpPr>
          <p:spPr>
            <a:xfrm>
              <a:off x="7957787" y="2955322"/>
              <a:ext cx="1365847" cy="307777"/>
            </a:xfrm>
            <a:prstGeom prst="rect">
              <a:avLst/>
            </a:prstGeom>
            <a:noFill/>
          </p:spPr>
          <p:txBody>
            <a:bodyPr wrap="square" rtlCol="0" anchor="ctr">
              <a:spAutoFit/>
            </a:bodyPr>
            <a:lstStyle/>
            <a:p>
              <a:pPr algn="ctr"/>
              <a:r>
                <a:rPr lang="en-US" sz="1400" dirty="0" smtClean="0">
                  <a:solidFill>
                    <a:srgbClr val="4A4D4A"/>
                  </a:solidFill>
                  <a:latin typeface="+mn-lt"/>
                </a:rPr>
                <a:t>Lateral FOV</a:t>
              </a:r>
              <a:endParaRPr lang="en-US" sz="1400" b="1" dirty="0">
                <a:solidFill>
                  <a:srgbClr val="FF0000"/>
                </a:solidFill>
                <a:latin typeface="+mn-lt"/>
              </a:endParaRPr>
            </a:p>
          </p:txBody>
        </p:sp>
        <p:sp>
          <p:nvSpPr>
            <p:cNvPr id="20" name="TextBox 19"/>
            <p:cNvSpPr txBox="1"/>
            <p:nvPr/>
          </p:nvSpPr>
          <p:spPr>
            <a:xfrm>
              <a:off x="7592602" y="1386816"/>
              <a:ext cx="1643928" cy="307777"/>
            </a:xfrm>
            <a:prstGeom prst="rect">
              <a:avLst/>
            </a:prstGeom>
            <a:noFill/>
          </p:spPr>
          <p:txBody>
            <a:bodyPr wrap="square" rtlCol="0" anchor="ctr">
              <a:spAutoFit/>
            </a:bodyPr>
            <a:lstStyle/>
            <a:p>
              <a:pPr algn="ctr"/>
              <a:r>
                <a:rPr lang="en-US" sz="1400" dirty="0" smtClean="0">
                  <a:solidFill>
                    <a:srgbClr val="4A4D4A"/>
                  </a:solidFill>
                  <a:latin typeface="+mn-lt"/>
                </a:rPr>
                <a:t>3D Area Sensor</a:t>
              </a:r>
              <a:endParaRPr lang="en-US" sz="1400" b="1" dirty="0">
                <a:solidFill>
                  <a:srgbClr val="FF0000"/>
                </a:solidFill>
                <a:latin typeface="+mn-lt"/>
              </a:endParaRPr>
            </a:p>
          </p:txBody>
        </p:sp>
        <p:sp>
          <p:nvSpPr>
            <p:cNvPr id="21" name="TextBox 20"/>
            <p:cNvSpPr txBox="1"/>
            <p:nvPr/>
          </p:nvSpPr>
          <p:spPr>
            <a:xfrm>
              <a:off x="8265368" y="4715251"/>
              <a:ext cx="1365847" cy="307777"/>
            </a:xfrm>
            <a:prstGeom prst="rect">
              <a:avLst/>
            </a:prstGeom>
            <a:noFill/>
          </p:spPr>
          <p:txBody>
            <a:bodyPr wrap="square" rtlCol="0" anchor="ctr">
              <a:spAutoFit/>
            </a:bodyPr>
            <a:lstStyle/>
            <a:p>
              <a:pPr algn="ctr"/>
              <a:r>
                <a:rPr lang="en-US" sz="1400" dirty="0" smtClean="0">
                  <a:solidFill>
                    <a:srgbClr val="4A4D4A"/>
                  </a:solidFill>
                  <a:latin typeface="+mn-lt"/>
                </a:rPr>
                <a:t>2 tilted bins</a:t>
              </a:r>
              <a:endParaRPr lang="en-US" sz="1400" b="1" dirty="0">
                <a:solidFill>
                  <a:srgbClr val="FF0000"/>
                </a:solidFill>
                <a:latin typeface="+mn-lt"/>
              </a:endParaRPr>
            </a:p>
          </p:txBody>
        </p:sp>
      </p:grpSp>
    </p:spTree>
    <p:extLst>
      <p:ext uri="{BB962C8B-B14F-4D97-AF65-F5344CB8AC3E}">
        <p14:creationId xmlns:p14="http://schemas.microsoft.com/office/powerpoint/2010/main" val="4280382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smtClean="0">
                <a:latin typeface="Arial" charset="0"/>
                <a:cs typeface="Arial" charset="0"/>
              </a:rPr>
              <a:t>Design of the Installation Layout</a:t>
            </a:r>
          </a:p>
        </p:txBody>
      </p:sp>
      <p:sp>
        <p:nvSpPr>
          <p:cNvPr id="5123" name="Inhaltsplatzhalter 5"/>
          <p:cNvSpPr>
            <a:spLocks noGrp="1"/>
          </p:cNvSpPr>
          <p:nvPr>
            <p:ph idx="1"/>
          </p:nvPr>
        </p:nvSpPr>
        <p:spPr>
          <a:xfrm>
            <a:off x="1" y="836613"/>
            <a:ext cx="9905999" cy="1728291"/>
          </a:xfrm>
        </p:spPr>
        <p:txBody>
          <a:bodyPr/>
          <a:lstStyle/>
          <a:p>
            <a:pPr marL="39687" lvl="1" indent="0">
              <a:buNone/>
            </a:pPr>
            <a:r>
              <a:rPr lang="en-US" dirty="0" smtClean="0">
                <a:latin typeface="Arial" charset="0"/>
                <a:cs typeface="Arial" charset="0"/>
              </a:rPr>
              <a:t>Other considerations to be taken into account:</a:t>
            </a:r>
          </a:p>
          <a:p>
            <a:pPr lvl="1">
              <a:buClr>
                <a:srgbClr val="808080"/>
              </a:buClr>
            </a:pPr>
            <a:r>
              <a:rPr lang="en-US" sz="1400" dirty="0">
                <a:latin typeface="Arial" charset="0"/>
                <a:cs typeface="Arial" charset="0"/>
              </a:rPr>
              <a:t>Find suitable positions of the bin and robot to ensure good approachability </a:t>
            </a:r>
            <a:r>
              <a:rPr lang="en-US" sz="1400" dirty="0" smtClean="0">
                <a:latin typeface="Arial" charset="0"/>
                <a:cs typeface="Arial" charset="0"/>
              </a:rPr>
              <a:t>and reachability of </a:t>
            </a:r>
            <a:r>
              <a:rPr lang="en-US" sz="1400" dirty="0">
                <a:latin typeface="Arial" charset="0"/>
                <a:cs typeface="Arial" charset="0"/>
              </a:rPr>
              <a:t>workpieces and to prevent singularities </a:t>
            </a:r>
            <a:r>
              <a:rPr lang="en-US" sz="1400" dirty="0" smtClean="0">
                <a:latin typeface="Arial" charset="0"/>
                <a:cs typeface="Arial" charset="0"/>
              </a:rPr>
              <a:t>inside the working </a:t>
            </a:r>
            <a:r>
              <a:rPr lang="en-US" sz="1400" dirty="0">
                <a:latin typeface="Arial" charset="0"/>
                <a:cs typeface="Arial" charset="0"/>
              </a:rPr>
              <a:t>area, e.g. wrist singularity (J5 = 0</a:t>
            </a:r>
            <a:r>
              <a:rPr lang="en-US" sz="1400" dirty="0" smtClean="0">
                <a:latin typeface="Arial" charset="0"/>
                <a:cs typeface="Arial" charset="0"/>
              </a:rPr>
              <a:t>).</a:t>
            </a:r>
          </a:p>
          <a:p>
            <a:pPr lvl="1">
              <a:buClr>
                <a:srgbClr val="808080"/>
              </a:buClr>
            </a:pPr>
            <a:r>
              <a:rPr lang="en-US" sz="1400" dirty="0" smtClean="0">
                <a:latin typeface="Arial" charset="0"/>
                <a:cs typeface="Arial" charset="0"/>
              </a:rPr>
              <a:t>Consider general </a:t>
            </a:r>
            <a:r>
              <a:rPr lang="en-US" sz="1400" dirty="0">
                <a:latin typeface="Arial" charset="0"/>
                <a:cs typeface="Arial" charset="0"/>
              </a:rPr>
              <a:t>relationship between bin height, sensor stand </a:t>
            </a:r>
            <a:r>
              <a:rPr lang="en-US" sz="1400" dirty="0" smtClean="0">
                <a:latin typeface="Arial" charset="0"/>
                <a:cs typeface="Arial" charset="0"/>
              </a:rPr>
              <a:t>off, robot type and workpiece size: </a:t>
            </a:r>
          </a:p>
        </p:txBody>
      </p:sp>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17</a:t>
            </a:fld>
            <a:endParaRPr lang="de-DE" sz="1000" smtClean="0">
              <a:solidFill>
                <a:schemeClr val="tx1"/>
              </a:solidFill>
              <a:latin typeface="DIN-Light" charset="0"/>
            </a:endParaRPr>
          </a:p>
        </p:txBody>
      </p:sp>
      <p:sp>
        <p:nvSpPr>
          <p:cNvPr id="9" name="Action Button: Home 8">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322" y="2529805"/>
            <a:ext cx="7677150"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 Box 22"/>
          <p:cNvSpPr txBox="1">
            <a:spLocks noChangeArrowheads="1"/>
          </p:cNvSpPr>
          <p:nvPr/>
        </p:nvSpPr>
        <p:spPr bwMode="auto">
          <a:xfrm>
            <a:off x="1282577" y="6093296"/>
            <a:ext cx="2826928" cy="17697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288" tIns="2286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GB" sz="1000" b="1" i="0" u="none" strike="noStrike" baseline="0" dirty="0">
                <a:solidFill>
                  <a:srgbClr val="000000"/>
                </a:solidFill>
                <a:latin typeface="Arial"/>
                <a:cs typeface="Arial"/>
              </a:rPr>
              <a:t>Generally, gripper length "b" &gt;= bin </a:t>
            </a:r>
            <a:r>
              <a:rPr lang="en-GB" sz="1000" b="1" i="0" u="none" strike="noStrike" baseline="0" dirty="0" smtClean="0">
                <a:solidFill>
                  <a:srgbClr val="000000"/>
                </a:solidFill>
                <a:latin typeface="Arial"/>
                <a:cs typeface="Arial"/>
              </a:rPr>
              <a:t>depth "a</a:t>
            </a:r>
            <a:r>
              <a:rPr lang="en-GB" sz="1000" b="1" i="0" u="none" strike="noStrike" baseline="0" dirty="0">
                <a:solidFill>
                  <a:srgbClr val="000000"/>
                </a:solidFill>
                <a:latin typeface="Arial"/>
                <a:cs typeface="Arial"/>
              </a:rPr>
              <a:t>" </a:t>
            </a:r>
          </a:p>
        </p:txBody>
      </p:sp>
      <p:sp>
        <p:nvSpPr>
          <p:cNvPr id="17" name="Text Box 37"/>
          <p:cNvSpPr txBox="1">
            <a:spLocks noChangeArrowheads="1"/>
          </p:cNvSpPr>
          <p:nvPr/>
        </p:nvSpPr>
        <p:spPr bwMode="auto">
          <a:xfrm>
            <a:off x="5385048" y="6093296"/>
            <a:ext cx="2392514" cy="176972"/>
          </a:xfrm>
          <a:prstGeom prst="rect">
            <a:avLst/>
          </a:prstGeom>
          <a:noFill/>
          <a:ln>
            <a:noFill/>
          </a:ln>
          <a:effectLst/>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288" tIns="2286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GB" sz="1000" b="1" i="0" u="none" strike="noStrike" baseline="0" dirty="0">
                <a:solidFill>
                  <a:srgbClr val="000000"/>
                </a:solidFill>
                <a:latin typeface="Arial"/>
                <a:cs typeface="Arial"/>
              </a:rPr>
              <a:t>Sensor stand off "e" </a:t>
            </a:r>
            <a:r>
              <a:rPr lang="en-GB" sz="1000" b="1" i="0" u="none" strike="noStrike" baseline="0" dirty="0" smtClean="0">
                <a:solidFill>
                  <a:srgbClr val="000000"/>
                </a:solidFill>
                <a:latin typeface="Arial"/>
                <a:cs typeface="Arial"/>
              </a:rPr>
              <a:t>&gt; "</a:t>
            </a:r>
            <a:r>
              <a:rPr lang="en-GB" sz="1000" b="1" i="0" u="none" strike="noStrike" baseline="0" dirty="0">
                <a:solidFill>
                  <a:srgbClr val="000000"/>
                </a:solidFill>
                <a:latin typeface="Arial"/>
                <a:cs typeface="Arial"/>
              </a:rPr>
              <a:t>b" + "c" + "d". </a:t>
            </a:r>
          </a:p>
        </p:txBody>
      </p:sp>
      <p:cxnSp>
        <p:nvCxnSpPr>
          <p:cNvPr id="18" name="Straight Arrow Connector 17"/>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374190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Software Installation</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18</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148310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Software Installation</a:t>
            </a:r>
            <a:endParaRPr lang="de-DE" dirty="0" smtClean="0">
              <a:latin typeface="Arial" charset="0"/>
              <a:cs typeface="Arial" charset="0"/>
            </a:endParaRPr>
          </a:p>
        </p:txBody>
      </p:sp>
      <p:sp>
        <p:nvSpPr>
          <p:cNvPr id="6147" name="Inhaltsplatzhalter 2"/>
          <p:cNvSpPr>
            <a:spLocks noGrp="1"/>
          </p:cNvSpPr>
          <p:nvPr>
            <p:ph idx="1"/>
          </p:nvPr>
        </p:nvSpPr>
        <p:spPr/>
        <p:txBody>
          <a:bodyPr/>
          <a:lstStyle/>
          <a:p>
            <a:pPr marL="39687" lvl="1" indent="0">
              <a:buNone/>
            </a:pPr>
            <a:r>
              <a:rPr lang="en-US" dirty="0" smtClean="0">
                <a:latin typeface="Arial" charset="0"/>
                <a:cs typeface="Arial" charset="0"/>
              </a:rPr>
              <a:t>Mandatory SW options to be included in ORDERFIL.DAT:</a:t>
            </a:r>
          </a:p>
          <a:p>
            <a:pPr lvl="1"/>
            <a:r>
              <a:rPr lang="en-US" sz="1400" dirty="0" smtClean="0">
                <a:latin typeface="Arial" charset="0"/>
                <a:cs typeface="Arial" charset="0"/>
              </a:rPr>
              <a:t>J871 – </a:t>
            </a:r>
            <a:r>
              <a:rPr lang="en-US" sz="1400" i="1" dirty="0" smtClean="0">
                <a:latin typeface="Book Antiqua" pitchFamily="18" charset="0"/>
                <a:cs typeface="Arial" charset="0"/>
              </a:rPr>
              <a:t>i</a:t>
            </a:r>
            <a:r>
              <a:rPr lang="en-US" sz="1400" dirty="0" smtClean="0">
                <a:latin typeface="Arial" charset="0"/>
                <a:cs typeface="Arial" charset="0"/>
              </a:rPr>
              <a:t>RVision UIF Controls (Vision Controls)</a:t>
            </a:r>
          </a:p>
          <a:p>
            <a:pPr lvl="1"/>
            <a:r>
              <a:rPr lang="en-US" sz="1400" dirty="0" smtClean="0">
                <a:latin typeface="Arial" charset="0"/>
                <a:cs typeface="Arial" charset="0"/>
              </a:rPr>
              <a:t>J873 – Vision Support Tools</a:t>
            </a:r>
          </a:p>
          <a:p>
            <a:pPr lvl="1"/>
            <a:r>
              <a:rPr lang="en-US" sz="1400" dirty="0" smtClean="0">
                <a:latin typeface="Arial" charset="0"/>
                <a:cs typeface="Arial" charset="0"/>
              </a:rPr>
              <a:t>J901 – </a:t>
            </a:r>
            <a:r>
              <a:rPr lang="en-US" sz="1400" i="1" dirty="0">
                <a:latin typeface="Book Antiqua" pitchFamily="18" charset="0"/>
                <a:cs typeface="Arial" charset="0"/>
              </a:rPr>
              <a:t>i</a:t>
            </a:r>
            <a:r>
              <a:rPr lang="en-US" sz="1400" dirty="0">
                <a:latin typeface="Arial" charset="0"/>
                <a:cs typeface="Arial" charset="0"/>
              </a:rPr>
              <a:t>RVision 2DV</a:t>
            </a:r>
            <a:endParaRPr lang="en-US" sz="1400" dirty="0" smtClean="0">
              <a:latin typeface="Arial" charset="0"/>
              <a:cs typeface="Arial" charset="0"/>
            </a:endParaRPr>
          </a:p>
          <a:p>
            <a:pPr lvl="1"/>
            <a:r>
              <a:rPr lang="en-US" sz="1400" dirty="0" smtClean="0">
                <a:latin typeface="Arial" charset="0"/>
                <a:cs typeface="Arial" charset="0"/>
              </a:rPr>
              <a:t>J909 – </a:t>
            </a:r>
            <a:r>
              <a:rPr lang="en-US" sz="1400" i="1" dirty="0">
                <a:latin typeface="Book Antiqua" pitchFamily="18" charset="0"/>
                <a:cs typeface="Arial" charset="0"/>
              </a:rPr>
              <a:t>i</a:t>
            </a:r>
            <a:r>
              <a:rPr lang="en-US" sz="1400" dirty="0">
                <a:latin typeface="Arial" charset="0"/>
                <a:cs typeface="Arial" charset="0"/>
              </a:rPr>
              <a:t>RVision Bin </a:t>
            </a:r>
            <a:r>
              <a:rPr lang="en-US" sz="1400" dirty="0" smtClean="0">
                <a:latin typeface="Arial" charset="0"/>
                <a:cs typeface="Arial" charset="0"/>
              </a:rPr>
              <a:t>Picking</a:t>
            </a:r>
          </a:p>
          <a:p>
            <a:pPr lvl="1"/>
            <a:r>
              <a:rPr lang="en-US" sz="1400" dirty="0" smtClean="0">
                <a:latin typeface="Arial" charset="0"/>
                <a:cs typeface="Arial" charset="0"/>
              </a:rPr>
              <a:t>J913 – </a:t>
            </a:r>
            <a:r>
              <a:rPr lang="en-US" sz="1400" i="1" dirty="0">
                <a:latin typeface="Book Antiqua" pitchFamily="18" charset="0"/>
                <a:cs typeface="Arial" charset="0"/>
              </a:rPr>
              <a:t>i</a:t>
            </a:r>
            <a:r>
              <a:rPr lang="en-US" sz="1400" dirty="0">
                <a:latin typeface="Arial" charset="0"/>
                <a:cs typeface="Arial" charset="0"/>
              </a:rPr>
              <a:t>RVision 3D </a:t>
            </a:r>
            <a:r>
              <a:rPr lang="en-US" sz="1400" dirty="0" smtClean="0">
                <a:latin typeface="Arial" charset="0"/>
                <a:cs typeface="Arial" charset="0"/>
              </a:rPr>
              <a:t>Area Sensor</a:t>
            </a:r>
          </a:p>
          <a:p>
            <a:pPr marL="39687" lvl="1" indent="0">
              <a:buNone/>
            </a:pPr>
            <a:endParaRPr lang="en-US" dirty="0" smtClean="0">
              <a:latin typeface="Arial" charset="0"/>
              <a:cs typeface="Arial" charset="0"/>
            </a:endParaRPr>
          </a:p>
          <a:p>
            <a:pPr marL="39687" lvl="1" indent="0">
              <a:buNone/>
            </a:pPr>
            <a:r>
              <a:rPr lang="en-US" dirty="0" smtClean="0">
                <a:latin typeface="Arial" charset="0"/>
                <a:cs typeface="Arial" charset="0"/>
              </a:rPr>
              <a:t>Optional SW:</a:t>
            </a:r>
          </a:p>
          <a:p>
            <a:pPr lvl="1"/>
            <a:r>
              <a:rPr lang="en-US" sz="1400" dirty="0" smtClean="0">
                <a:latin typeface="Arial" charset="0"/>
                <a:cs typeface="Arial" charset="0"/>
              </a:rPr>
              <a:t>R792 – </a:t>
            </a:r>
            <a:r>
              <a:rPr lang="en-US" sz="1400" dirty="0">
                <a:latin typeface="Arial" charset="0"/>
                <a:cs typeface="Arial" charset="0"/>
              </a:rPr>
              <a:t>Singularity Avoidance</a:t>
            </a:r>
          </a:p>
          <a:p>
            <a:pPr lvl="1"/>
            <a:r>
              <a:rPr lang="en-US" sz="1400" dirty="0" smtClean="0">
                <a:latin typeface="Arial" charset="0"/>
                <a:cs typeface="Arial" charset="0"/>
              </a:rPr>
              <a:t>J921 – Touch Skip</a:t>
            </a:r>
          </a:p>
          <a:p>
            <a:pPr lvl="1"/>
            <a:r>
              <a:rPr lang="en-US" sz="1400" dirty="0" smtClean="0">
                <a:latin typeface="Arial" charset="0"/>
                <a:cs typeface="Arial" charset="0"/>
              </a:rPr>
              <a:t>R764 </a:t>
            </a:r>
            <a:r>
              <a:rPr lang="en-US" sz="1400" dirty="0">
                <a:latin typeface="Arial" charset="0"/>
                <a:cs typeface="Arial" charset="0"/>
              </a:rPr>
              <a:t>– </a:t>
            </a:r>
            <a:r>
              <a:rPr lang="en-US" sz="1400" dirty="0" smtClean="0">
                <a:latin typeface="Arial" charset="0"/>
                <a:cs typeface="Arial" charset="0"/>
              </a:rPr>
              <a:t>4D Graphics</a:t>
            </a:r>
            <a:endParaRPr lang="en-US" sz="1400" dirty="0">
              <a:latin typeface="Arial" charset="0"/>
              <a:cs typeface="Arial" charset="0"/>
            </a:endParaRPr>
          </a:p>
          <a:p>
            <a:pPr marL="39687" lvl="1" indent="0">
              <a:buNone/>
            </a:pPr>
            <a:endParaRPr lang="en-US"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19</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549" y="3140968"/>
            <a:ext cx="3140036" cy="3104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184257" y="5784255"/>
            <a:ext cx="2459328" cy="461665"/>
          </a:xfrm>
          <a:prstGeom prst="rect">
            <a:avLst/>
          </a:prstGeom>
        </p:spPr>
        <p:txBody>
          <a:bodyPr wrap="none">
            <a:spAutoFit/>
          </a:bodyPr>
          <a:lstStyle/>
          <a:p>
            <a:pPr lvl="1"/>
            <a:r>
              <a:rPr lang="en-US" sz="2400" dirty="0">
                <a:solidFill>
                  <a:schemeClr val="tx1"/>
                </a:solidFill>
                <a:latin typeface="Arial" charset="0"/>
                <a:cs typeface="Arial" charset="0"/>
              </a:rPr>
              <a:t>4D Graphics</a:t>
            </a:r>
          </a:p>
        </p:txBody>
      </p:sp>
      <p:cxnSp>
        <p:nvCxnSpPr>
          <p:cNvPr id="9" name="Straight Arrow Connector 8"/>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
        <p:nvSpPr>
          <p:cNvPr id="3" name="Rectangle 2"/>
          <p:cNvSpPr/>
          <p:nvPr/>
        </p:nvSpPr>
        <p:spPr bwMode="auto">
          <a:xfrm>
            <a:off x="632520" y="2681732"/>
            <a:ext cx="5616624" cy="443081"/>
          </a:xfrm>
          <a:prstGeom prst="rect">
            <a:avLst/>
          </a:prstGeom>
          <a:noFill/>
          <a:ln w="1905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1" name="Rectangle 10"/>
          <p:cNvSpPr/>
          <p:nvPr/>
        </p:nvSpPr>
        <p:spPr>
          <a:xfrm>
            <a:off x="3368824" y="2879467"/>
            <a:ext cx="3024336" cy="276999"/>
          </a:xfrm>
          <a:prstGeom prst="rect">
            <a:avLst/>
          </a:prstGeom>
        </p:spPr>
        <p:txBody>
          <a:bodyPr wrap="square">
            <a:spAutoFit/>
          </a:bodyPr>
          <a:lstStyle/>
          <a:p>
            <a:pPr marL="39687" lvl="1" indent="0">
              <a:buNone/>
            </a:pPr>
            <a:r>
              <a:rPr lang="en-US" sz="1200" b="0" kern="0" dirty="0" smtClean="0">
                <a:solidFill>
                  <a:srgbClr val="FF0000"/>
                </a:solidFill>
                <a:latin typeface="Arial" charset="0"/>
                <a:cs typeface="Arial" charset="0"/>
              </a:rPr>
              <a:t>Not needed for depalletizing application! </a:t>
            </a:r>
          </a:p>
        </p:txBody>
      </p:sp>
    </p:spTree>
    <p:extLst>
      <p:ext uri="{BB962C8B-B14F-4D97-AF65-F5344CB8AC3E}">
        <p14:creationId xmlns:p14="http://schemas.microsoft.com/office/powerpoint/2010/main" val="3332132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dirty="0" smtClean="0">
                <a:latin typeface="Arial" charset="0"/>
                <a:cs typeface="Arial" charset="0"/>
              </a:rPr>
              <a:t>Contents</a:t>
            </a:r>
          </a:p>
        </p:txBody>
      </p:sp>
      <p:sp>
        <p:nvSpPr>
          <p:cNvPr id="4099" name="Rectangle 3"/>
          <p:cNvSpPr>
            <a:spLocks noGrp="1" noChangeArrowheads="1"/>
          </p:cNvSpPr>
          <p:nvPr>
            <p:ph idx="1"/>
          </p:nvPr>
        </p:nvSpPr>
        <p:spPr>
          <a:xfrm>
            <a:off x="0" y="980728"/>
            <a:ext cx="9906000" cy="5472460"/>
          </a:xfrm>
        </p:spPr>
        <p:txBody>
          <a:bodyPr/>
          <a:lstStyle/>
          <a:p>
            <a:pPr lvl="1"/>
            <a:r>
              <a:rPr lang="en-US" dirty="0" smtClean="0">
                <a:latin typeface="Arial" charset="0"/>
                <a:cs typeface="Arial" charset="0"/>
                <a:hlinkClick r:id="rId2" action="ppaction://hlinkpres?slideindex=1&amp;slidetitle="/>
              </a:rPr>
              <a:t>General Introduction of 3D Area Sensor</a:t>
            </a:r>
            <a:r>
              <a:rPr lang="en-US" dirty="0" smtClean="0">
                <a:latin typeface="Arial" charset="0"/>
                <a:cs typeface="Arial" charset="0"/>
              </a:rPr>
              <a:t> And </a:t>
            </a:r>
            <a:r>
              <a:rPr lang="en-US" dirty="0" smtClean="0">
                <a:latin typeface="Arial" charset="0"/>
                <a:cs typeface="Arial" charset="0"/>
                <a:hlinkClick r:id="rId3" action="ppaction://hlinkpres?slideindex=1&amp;slidetitle="/>
              </a:rPr>
              <a:t>Technology</a:t>
            </a:r>
            <a:endParaRPr lang="en-US" dirty="0">
              <a:latin typeface="Arial" charset="0"/>
              <a:cs typeface="Arial" charset="0"/>
            </a:endParaRPr>
          </a:p>
          <a:p>
            <a:pPr lvl="1"/>
            <a:r>
              <a:rPr lang="en-US" dirty="0" smtClean="0">
                <a:latin typeface="Arial" charset="0"/>
                <a:cs typeface="Arial" charset="0"/>
                <a:hlinkClick r:id="rId4" action="ppaction://hlinksldjump"/>
              </a:rPr>
              <a:t>3D Area Sensor Specification And Order Information</a:t>
            </a:r>
            <a:endParaRPr lang="en-US" dirty="0">
              <a:latin typeface="Arial" charset="0"/>
              <a:cs typeface="Arial" charset="0"/>
            </a:endParaRPr>
          </a:p>
          <a:p>
            <a:pPr lvl="1"/>
            <a:r>
              <a:rPr lang="en-US" dirty="0" smtClean="0">
                <a:latin typeface="Arial" charset="0"/>
                <a:cs typeface="Arial" charset="0"/>
                <a:hlinkClick r:id="rId5" action="ppaction://hlinksldjump"/>
              </a:rPr>
              <a:t>Design </a:t>
            </a:r>
            <a:r>
              <a:rPr lang="en-US" dirty="0">
                <a:latin typeface="Arial" charset="0"/>
                <a:cs typeface="Arial" charset="0"/>
                <a:hlinkClick r:id="rId5" action="ppaction://hlinksldjump"/>
              </a:rPr>
              <a:t>o</a:t>
            </a:r>
            <a:r>
              <a:rPr lang="en-US" dirty="0" smtClean="0">
                <a:latin typeface="Arial" charset="0"/>
                <a:cs typeface="Arial" charset="0"/>
                <a:hlinkClick r:id="rId5" action="ppaction://hlinksldjump"/>
              </a:rPr>
              <a:t>f </a:t>
            </a:r>
            <a:r>
              <a:rPr lang="en-US" dirty="0">
                <a:latin typeface="Arial" charset="0"/>
                <a:cs typeface="Arial" charset="0"/>
                <a:hlinkClick r:id="rId5" action="ppaction://hlinksldjump"/>
              </a:rPr>
              <a:t>the </a:t>
            </a:r>
            <a:r>
              <a:rPr lang="en-US" dirty="0" smtClean="0">
                <a:latin typeface="Arial" charset="0"/>
                <a:cs typeface="Arial" charset="0"/>
                <a:hlinkClick r:id="rId5" action="ppaction://hlinksldjump"/>
              </a:rPr>
              <a:t>Installation Layout</a:t>
            </a:r>
            <a:endParaRPr lang="en-US" dirty="0">
              <a:latin typeface="Arial" charset="0"/>
              <a:cs typeface="Arial" charset="0"/>
            </a:endParaRPr>
          </a:p>
          <a:p>
            <a:pPr lvl="1"/>
            <a:r>
              <a:rPr lang="en-US" dirty="0" smtClean="0">
                <a:latin typeface="Arial" charset="0"/>
                <a:cs typeface="Arial" charset="0"/>
                <a:hlinkClick r:id="rId6" action="ppaction://hlinksldjump"/>
              </a:rPr>
              <a:t>Software Installation</a:t>
            </a:r>
            <a:r>
              <a:rPr lang="en-US" dirty="0" smtClean="0">
                <a:latin typeface="Arial" charset="0"/>
                <a:cs typeface="Arial" charset="0"/>
              </a:rPr>
              <a:t> And </a:t>
            </a:r>
            <a:r>
              <a:rPr lang="en-US" sz="2800" i="1" dirty="0" smtClean="0">
                <a:latin typeface="Book Antiqua" pitchFamily="18" charset="0"/>
                <a:cs typeface="Arial" charset="0"/>
                <a:hlinkClick r:id="rId7" action="ppaction://hlinksldjump"/>
              </a:rPr>
              <a:t>i</a:t>
            </a:r>
            <a:r>
              <a:rPr lang="en-US" dirty="0" smtClean="0">
                <a:latin typeface="Arial" charset="0"/>
                <a:cs typeface="Arial" charset="0"/>
                <a:hlinkClick r:id="rId7" action="ppaction://hlinksldjump"/>
              </a:rPr>
              <a:t>RVision Menus Overview</a:t>
            </a:r>
            <a:endParaRPr lang="en-US" dirty="0" smtClean="0">
              <a:latin typeface="Arial" charset="0"/>
              <a:cs typeface="Arial" charset="0"/>
              <a:hlinkClick r:id="rId8" action="ppaction://hlinksldjump"/>
            </a:endParaRPr>
          </a:p>
          <a:p>
            <a:pPr lvl="1"/>
            <a:r>
              <a:rPr lang="en-US" dirty="0" smtClean="0">
                <a:latin typeface="Arial" charset="0"/>
                <a:cs typeface="Arial" charset="0"/>
                <a:hlinkClick r:id="rId8" action="ppaction://hlinksldjump"/>
              </a:rPr>
              <a:t>3D Area Sensor Setup And Calibration</a:t>
            </a:r>
            <a:endParaRPr lang="en-US" dirty="0" smtClean="0">
              <a:latin typeface="Arial" charset="0"/>
              <a:cs typeface="Arial" charset="0"/>
            </a:endParaRPr>
          </a:p>
          <a:p>
            <a:pPr lvl="1"/>
            <a:r>
              <a:rPr lang="en-US" dirty="0">
                <a:latin typeface="Arial" charset="0"/>
                <a:cs typeface="Arial" charset="0"/>
                <a:hlinkClick r:id="rId9" action="ppaction://hlinksldjump"/>
              </a:rPr>
              <a:t>Tool Frame And User Frame Setup</a:t>
            </a:r>
            <a:endParaRPr lang="en-US" dirty="0">
              <a:latin typeface="Arial" charset="0"/>
              <a:cs typeface="Arial" charset="0"/>
            </a:endParaRPr>
          </a:p>
          <a:p>
            <a:pPr lvl="1"/>
            <a:r>
              <a:rPr lang="en-US" dirty="0" smtClean="0">
                <a:latin typeface="Arial" charset="0"/>
                <a:cs typeface="Arial" charset="0"/>
                <a:hlinkClick r:id="rId10" action="ppaction://hlinksldjump"/>
              </a:rPr>
              <a:t>Vision Process And Bin Picking Setup</a:t>
            </a:r>
            <a:endParaRPr lang="en-US" dirty="0">
              <a:latin typeface="Arial" charset="0"/>
              <a:cs typeface="Arial" charset="0"/>
            </a:endParaRPr>
          </a:p>
          <a:p>
            <a:pPr lvl="1"/>
            <a:r>
              <a:rPr lang="en-US" dirty="0" smtClean="0">
                <a:latin typeface="Arial" charset="0"/>
                <a:cs typeface="Arial" charset="0"/>
                <a:hlinkClick r:id="rId11" action="ppaction://hlinkpres?slideindex=1&amp;slidetitle="/>
              </a:rPr>
              <a:t>Programming</a:t>
            </a:r>
            <a:endParaRPr lang="en-US" dirty="0">
              <a:latin typeface="Arial" charset="0"/>
              <a:cs typeface="Arial" charset="0"/>
            </a:endParaRPr>
          </a:p>
          <a:p>
            <a:pPr lvl="1"/>
            <a:r>
              <a:rPr lang="en-US" dirty="0" smtClean="0">
                <a:latin typeface="Arial" charset="0"/>
                <a:cs typeface="Arial" charset="0"/>
                <a:hlinkClick r:id="rId12" action="ppaction://hlinksldjump"/>
              </a:rPr>
              <a:t>Appendix</a:t>
            </a:r>
            <a:endParaRPr lang="en-US" dirty="0">
              <a:latin typeface="Arial" charset="0"/>
              <a:cs typeface="Arial" charset="0"/>
            </a:endParaRPr>
          </a:p>
          <a:p>
            <a:pPr lvl="1"/>
            <a:endParaRPr lang="en-US" dirty="0" smtClean="0">
              <a:latin typeface="Arial" charset="0"/>
              <a:cs typeface="Arial" charset="0"/>
            </a:endParaRPr>
          </a:p>
        </p:txBody>
      </p:sp>
      <p:sp>
        <p:nvSpPr>
          <p:cNvPr id="4100"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800" b="1">
                <a:solidFill>
                  <a:schemeClr val="bg2"/>
                </a:solidFill>
                <a:latin typeface="DINPro-Bold" pitchFamily="50" charset="0"/>
              </a:defRPr>
            </a:lvl1pPr>
            <a:lvl2pPr marL="742950" indent="-285750" defTabSz="957263" eaLnBrk="0" hangingPunct="0">
              <a:defRPr sz="2800" b="1">
                <a:solidFill>
                  <a:schemeClr val="bg2"/>
                </a:solidFill>
                <a:latin typeface="DINPro-Bold" pitchFamily="50" charset="0"/>
              </a:defRPr>
            </a:lvl2pPr>
            <a:lvl3pPr marL="1143000" indent="-228600" defTabSz="957263" eaLnBrk="0" hangingPunct="0">
              <a:defRPr sz="2800" b="1">
                <a:solidFill>
                  <a:schemeClr val="bg2"/>
                </a:solidFill>
                <a:latin typeface="DINPro-Bold" pitchFamily="50" charset="0"/>
              </a:defRPr>
            </a:lvl3pPr>
            <a:lvl4pPr marL="1600200" indent="-228600" defTabSz="957263" eaLnBrk="0" hangingPunct="0">
              <a:defRPr sz="2800" b="1">
                <a:solidFill>
                  <a:schemeClr val="bg2"/>
                </a:solidFill>
                <a:latin typeface="DINPro-Bold" pitchFamily="50" charset="0"/>
              </a:defRPr>
            </a:lvl4pPr>
            <a:lvl5pPr marL="2057400" indent="-228600" defTabSz="957263" eaLnBrk="0" hangingPunct="0">
              <a:defRPr sz="2800" b="1">
                <a:solidFill>
                  <a:schemeClr val="bg2"/>
                </a:solidFill>
                <a:latin typeface="DINPro-Bold" pitchFamily="50" charset="0"/>
              </a:defRPr>
            </a:lvl5pPr>
            <a:lvl6pPr marL="2514600" indent="-228600" defTabSz="957263" eaLnBrk="0" fontAlgn="base" hangingPunct="0">
              <a:spcBef>
                <a:spcPct val="0"/>
              </a:spcBef>
              <a:spcAft>
                <a:spcPct val="0"/>
              </a:spcAft>
              <a:defRPr sz="2800" b="1">
                <a:solidFill>
                  <a:schemeClr val="bg2"/>
                </a:solidFill>
                <a:latin typeface="DINPro-Bold" pitchFamily="50" charset="0"/>
              </a:defRPr>
            </a:lvl6pPr>
            <a:lvl7pPr marL="2971800" indent="-228600" defTabSz="957263" eaLnBrk="0" fontAlgn="base" hangingPunct="0">
              <a:spcBef>
                <a:spcPct val="0"/>
              </a:spcBef>
              <a:spcAft>
                <a:spcPct val="0"/>
              </a:spcAft>
              <a:defRPr sz="2800" b="1">
                <a:solidFill>
                  <a:schemeClr val="bg2"/>
                </a:solidFill>
                <a:latin typeface="DINPro-Bold" pitchFamily="50" charset="0"/>
              </a:defRPr>
            </a:lvl7pPr>
            <a:lvl8pPr marL="3429000" indent="-228600" defTabSz="957263" eaLnBrk="0" fontAlgn="base" hangingPunct="0">
              <a:spcBef>
                <a:spcPct val="0"/>
              </a:spcBef>
              <a:spcAft>
                <a:spcPct val="0"/>
              </a:spcAft>
              <a:defRPr sz="2800" b="1">
                <a:solidFill>
                  <a:schemeClr val="bg2"/>
                </a:solidFill>
                <a:latin typeface="DINPro-Bold" pitchFamily="50" charset="0"/>
              </a:defRPr>
            </a:lvl8pPr>
            <a:lvl9pPr marL="3886200" indent="-228600" defTabSz="957263" eaLnBrk="0" fontAlgn="base" hangingPunct="0">
              <a:spcBef>
                <a:spcPct val="0"/>
              </a:spcBef>
              <a:spcAft>
                <a:spcPct val="0"/>
              </a:spcAft>
              <a:defRPr sz="2800" b="1">
                <a:solidFill>
                  <a:schemeClr val="bg2"/>
                </a:solidFill>
                <a:latin typeface="DINPro-Bold" pitchFamily="50" charset="0"/>
              </a:defRPr>
            </a:lvl9pPr>
          </a:lstStyle>
          <a:p>
            <a:fld id="{E92898F8-C721-4CE4-9CB9-6A9F87ABC4F7}"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4101"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2800" b="1">
                <a:solidFill>
                  <a:schemeClr val="bg2"/>
                </a:solidFill>
                <a:latin typeface="DINPro-Bold" pitchFamily="50" charset="0"/>
              </a:defRPr>
            </a:lvl1pPr>
            <a:lvl2pPr marL="742950" indent="-285750" defTabSz="957263" eaLnBrk="0" hangingPunct="0">
              <a:defRPr sz="2800" b="1">
                <a:solidFill>
                  <a:schemeClr val="bg2"/>
                </a:solidFill>
                <a:latin typeface="DINPro-Bold" pitchFamily="50" charset="0"/>
              </a:defRPr>
            </a:lvl2pPr>
            <a:lvl3pPr marL="1143000" indent="-228600" defTabSz="957263" eaLnBrk="0" hangingPunct="0">
              <a:defRPr sz="2800" b="1">
                <a:solidFill>
                  <a:schemeClr val="bg2"/>
                </a:solidFill>
                <a:latin typeface="DINPro-Bold" pitchFamily="50" charset="0"/>
              </a:defRPr>
            </a:lvl3pPr>
            <a:lvl4pPr marL="1600200" indent="-228600" defTabSz="957263" eaLnBrk="0" hangingPunct="0">
              <a:defRPr sz="2800" b="1">
                <a:solidFill>
                  <a:schemeClr val="bg2"/>
                </a:solidFill>
                <a:latin typeface="DINPro-Bold" pitchFamily="50" charset="0"/>
              </a:defRPr>
            </a:lvl4pPr>
            <a:lvl5pPr marL="2057400" indent="-228600" defTabSz="957263" eaLnBrk="0" hangingPunct="0">
              <a:defRPr sz="2800" b="1">
                <a:solidFill>
                  <a:schemeClr val="bg2"/>
                </a:solidFill>
                <a:latin typeface="DINPro-Bold" pitchFamily="50" charset="0"/>
              </a:defRPr>
            </a:lvl5pPr>
            <a:lvl6pPr marL="2514600" indent="-228600" defTabSz="957263" eaLnBrk="0" fontAlgn="base" hangingPunct="0">
              <a:spcBef>
                <a:spcPct val="0"/>
              </a:spcBef>
              <a:spcAft>
                <a:spcPct val="0"/>
              </a:spcAft>
              <a:defRPr sz="2800" b="1">
                <a:solidFill>
                  <a:schemeClr val="bg2"/>
                </a:solidFill>
                <a:latin typeface="DINPro-Bold" pitchFamily="50" charset="0"/>
              </a:defRPr>
            </a:lvl6pPr>
            <a:lvl7pPr marL="2971800" indent="-228600" defTabSz="957263" eaLnBrk="0" fontAlgn="base" hangingPunct="0">
              <a:spcBef>
                <a:spcPct val="0"/>
              </a:spcBef>
              <a:spcAft>
                <a:spcPct val="0"/>
              </a:spcAft>
              <a:defRPr sz="2800" b="1">
                <a:solidFill>
                  <a:schemeClr val="bg2"/>
                </a:solidFill>
                <a:latin typeface="DINPro-Bold" pitchFamily="50" charset="0"/>
              </a:defRPr>
            </a:lvl7pPr>
            <a:lvl8pPr marL="3429000" indent="-228600" defTabSz="957263" eaLnBrk="0" fontAlgn="base" hangingPunct="0">
              <a:spcBef>
                <a:spcPct val="0"/>
              </a:spcBef>
              <a:spcAft>
                <a:spcPct val="0"/>
              </a:spcAft>
              <a:defRPr sz="2800" b="1">
                <a:solidFill>
                  <a:schemeClr val="bg2"/>
                </a:solidFill>
                <a:latin typeface="DINPro-Bold" pitchFamily="50" charset="0"/>
              </a:defRPr>
            </a:lvl8pPr>
            <a:lvl9pPr marL="3886200" indent="-228600" defTabSz="957263" eaLnBrk="0" fontAlgn="base" hangingPunct="0">
              <a:spcBef>
                <a:spcPct val="0"/>
              </a:spcBef>
              <a:spcAft>
                <a:spcPct val="0"/>
              </a:spcAft>
              <a:defRPr sz="2800" b="1">
                <a:solidFill>
                  <a:schemeClr val="bg2"/>
                </a:solidFill>
                <a:latin typeface="DINPro-Bold" pitchFamily="50" charset="0"/>
              </a:defRPr>
            </a:lvl9pPr>
          </a:lstStyle>
          <a:p>
            <a:fld id="{01093E3F-A761-4121-9D15-0F29A7966248}" type="slidenum">
              <a:rPr lang="de-DE" sz="1000" smtClean="0">
                <a:solidFill>
                  <a:schemeClr val="tx1"/>
                </a:solidFill>
                <a:latin typeface="DIN-Light" charset="0"/>
              </a:rPr>
              <a:pPr/>
              <a:t>2</a:t>
            </a:fld>
            <a:endParaRPr lang="de-DE" sz="1000" smtClean="0">
              <a:solidFill>
                <a:schemeClr val="tx1"/>
              </a:solidFill>
              <a:latin typeface="DIN-Light"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sz="4400" i="1" dirty="0" smtClean="0">
                <a:latin typeface="Book Antiqua" pitchFamily="18" charset="0"/>
                <a:cs typeface="Arial" charset="0"/>
              </a:rPr>
              <a:t>i</a:t>
            </a:r>
            <a:r>
              <a:rPr lang="en-US" dirty="0" smtClean="0">
                <a:latin typeface="Arial" charset="0"/>
                <a:cs typeface="Arial" charset="0"/>
              </a:rPr>
              <a:t>RVision Menus Overview</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20</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9137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 y="2420888"/>
            <a:ext cx="375285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004" y="1916832"/>
            <a:ext cx="3498304" cy="2409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sz="3200" i="1" dirty="0">
                <a:latin typeface="Book Antiqua" pitchFamily="18" charset="0"/>
                <a:cs typeface="Arial" charset="0"/>
              </a:rPr>
              <a:t>i</a:t>
            </a:r>
            <a:r>
              <a:rPr lang="en-US" dirty="0">
                <a:latin typeface="Arial" charset="0"/>
                <a:cs typeface="Arial" charset="0"/>
              </a:rPr>
              <a:t>RVision </a:t>
            </a:r>
            <a:r>
              <a:rPr lang="en-US" dirty="0" smtClean="0">
                <a:latin typeface="Arial" charset="0"/>
                <a:cs typeface="Arial" charset="0"/>
              </a:rPr>
              <a:t>Menus </a:t>
            </a:r>
            <a:r>
              <a:rPr lang="en-US" dirty="0">
                <a:latin typeface="Arial" charset="0"/>
                <a:cs typeface="Arial" charset="0"/>
              </a:rPr>
              <a:t>Overview</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21</a:t>
            </a:fld>
            <a:endParaRPr lang="de-DE" sz="1000" smtClean="0">
              <a:solidFill>
                <a:schemeClr val="tx1"/>
              </a:solidFill>
              <a:latin typeface="DIN-Light" charset="0"/>
            </a:endParaRPr>
          </a:p>
        </p:txBody>
      </p:sp>
      <p:sp>
        <p:nvSpPr>
          <p:cNvPr id="6" name="Action Button: Home 5">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14" name="Straight Arrow Connector 13"/>
          <p:cNvCxnSpPr/>
          <p:nvPr/>
        </p:nvCxnSpPr>
        <p:spPr bwMode="auto">
          <a:xfrm>
            <a:off x="3656856" y="2794310"/>
            <a:ext cx="1371600" cy="0"/>
          </a:xfrm>
          <a:prstGeom prst="straightConnector1">
            <a:avLst/>
          </a:prstGeom>
          <a:noFill/>
          <a:ln w="38100" cap="flat" cmpd="sng" algn="ctr">
            <a:solidFill>
              <a:schemeClr val="tx1"/>
            </a:solidFill>
            <a:prstDash val="solid"/>
            <a:round/>
            <a:headEnd type="none" w="med" len="med"/>
            <a:tailEnd type="none"/>
          </a:ln>
          <a:effectLst/>
        </p:spPr>
      </p:cxnSp>
      <p:cxnSp>
        <p:nvCxnSpPr>
          <p:cNvPr id="18" name="Straight Arrow Connector 17"/>
          <p:cNvCxnSpPr/>
          <p:nvPr/>
        </p:nvCxnSpPr>
        <p:spPr bwMode="auto">
          <a:xfrm>
            <a:off x="3656856" y="3036287"/>
            <a:ext cx="1371600" cy="0"/>
          </a:xfrm>
          <a:prstGeom prst="straightConnector1">
            <a:avLst/>
          </a:prstGeom>
          <a:noFill/>
          <a:ln w="38100" cap="flat" cmpd="sng" algn="ctr">
            <a:solidFill>
              <a:schemeClr val="tx1"/>
            </a:solidFill>
            <a:prstDash val="solid"/>
            <a:round/>
            <a:headEnd type="none" w="med" len="med"/>
            <a:tailEnd type="none"/>
          </a:ln>
          <a:effectLst/>
        </p:spPr>
      </p:cxnSp>
      <p:cxnSp>
        <p:nvCxnSpPr>
          <p:cNvPr id="19" name="Straight Arrow Connector 18"/>
          <p:cNvCxnSpPr/>
          <p:nvPr/>
        </p:nvCxnSpPr>
        <p:spPr bwMode="auto">
          <a:xfrm>
            <a:off x="3656856" y="3293532"/>
            <a:ext cx="1371600" cy="0"/>
          </a:xfrm>
          <a:prstGeom prst="straightConnector1">
            <a:avLst/>
          </a:prstGeom>
          <a:noFill/>
          <a:ln w="38100" cap="flat" cmpd="sng" algn="ctr">
            <a:solidFill>
              <a:schemeClr val="tx1"/>
            </a:solidFill>
            <a:prstDash val="solid"/>
            <a:round/>
            <a:headEnd type="none" w="med" len="med"/>
            <a:tailEnd type="none"/>
          </a:ln>
          <a:effectLst/>
        </p:spPr>
      </p:cxnSp>
      <p:cxnSp>
        <p:nvCxnSpPr>
          <p:cNvPr id="26" name="Straight Arrow Connector 25"/>
          <p:cNvCxnSpPr/>
          <p:nvPr/>
        </p:nvCxnSpPr>
        <p:spPr bwMode="auto">
          <a:xfrm flipV="1">
            <a:off x="3656856" y="4149080"/>
            <a:ext cx="1368152" cy="148098"/>
          </a:xfrm>
          <a:prstGeom prst="straightConnector1">
            <a:avLst/>
          </a:prstGeom>
          <a:noFill/>
          <a:ln w="38100" cap="flat" cmpd="sng" algn="ctr">
            <a:solidFill>
              <a:schemeClr val="tx1"/>
            </a:solidFill>
            <a:prstDash val="solid"/>
            <a:round/>
            <a:headEnd type="none" w="med" len="med"/>
            <a:tailEnd type="none"/>
          </a:ln>
          <a:effectLst/>
        </p:spPr>
      </p:cxnSp>
      <p:sp>
        <p:nvSpPr>
          <p:cNvPr id="48" name="Inhaltsplatzhalter 2"/>
          <p:cNvSpPr>
            <a:spLocks noGrp="1"/>
          </p:cNvSpPr>
          <p:nvPr>
            <p:ph idx="1"/>
          </p:nvPr>
        </p:nvSpPr>
        <p:spPr>
          <a:xfrm>
            <a:off x="0" y="836613"/>
            <a:ext cx="9906000" cy="576163"/>
          </a:xfrm>
        </p:spPr>
        <p:txBody>
          <a:bodyPr/>
          <a:lstStyle/>
          <a:p>
            <a:pPr marL="39687" lvl="1" indent="0">
              <a:buNone/>
            </a:pPr>
            <a:r>
              <a:rPr lang="en-US" sz="2800" i="1" dirty="0" smtClean="0">
                <a:latin typeface="Book Antiqua" pitchFamily="18" charset="0"/>
                <a:cs typeface="Arial" charset="0"/>
              </a:rPr>
              <a:t>i</a:t>
            </a:r>
            <a:r>
              <a:rPr lang="en-US" dirty="0" smtClean="0">
                <a:latin typeface="Arial" charset="0"/>
                <a:cs typeface="Arial" charset="0"/>
              </a:rPr>
              <a:t>RVision Menus available on </a:t>
            </a:r>
            <a:r>
              <a:rPr lang="en-US" dirty="0" err="1" smtClean="0">
                <a:latin typeface="Arial" charset="0"/>
                <a:cs typeface="Arial" charset="0"/>
              </a:rPr>
              <a:t>iPendant</a:t>
            </a:r>
            <a:r>
              <a:rPr lang="en-US" dirty="0" smtClean="0">
                <a:latin typeface="Arial" charset="0"/>
                <a:cs typeface="Arial" charset="0"/>
              </a:rPr>
              <a:t> and from PC</a:t>
            </a:r>
            <a:endParaRPr lang="en-US" dirty="0">
              <a:latin typeface="Arial" charset="0"/>
              <a:cs typeface="Arial" charset="0"/>
            </a:endParaRPr>
          </a:p>
        </p:txBody>
      </p:sp>
      <p:cxnSp>
        <p:nvCxnSpPr>
          <p:cNvPr id="15" name="Straight Arrow Connector 14"/>
          <p:cNvCxnSpPr/>
          <p:nvPr/>
        </p:nvCxnSpPr>
        <p:spPr bwMode="auto">
          <a:xfrm flipV="1">
            <a:off x="3659856" y="3878300"/>
            <a:ext cx="1368152" cy="148098"/>
          </a:xfrm>
          <a:prstGeom prst="straightConnector1">
            <a:avLst/>
          </a:prstGeom>
          <a:noFill/>
          <a:ln w="38100" cap="flat" cmpd="sng" algn="ctr">
            <a:solidFill>
              <a:schemeClr val="tx1"/>
            </a:solidFill>
            <a:prstDash val="solid"/>
            <a:round/>
            <a:headEnd type="none" w="med" len="med"/>
            <a:tailEnd type="none"/>
          </a:ln>
          <a:effectLst/>
        </p:spPr>
      </p:cxnSp>
      <p:sp>
        <p:nvSpPr>
          <p:cNvPr id="16" name="Rectangle 15"/>
          <p:cNvSpPr/>
          <p:nvPr/>
        </p:nvSpPr>
        <p:spPr bwMode="auto">
          <a:xfrm>
            <a:off x="2144688" y="3878301"/>
            <a:ext cx="1728192" cy="846843"/>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7" name="Rectangle 16"/>
          <p:cNvSpPr/>
          <p:nvPr/>
        </p:nvSpPr>
        <p:spPr>
          <a:xfrm>
            <a:off x="2360712" y="4725144"/>
            <a:ext cx="2016224" cy="461665"/>
          </a:xfrm>
          <a:prstGeom prst="rect">
            <a:avLst/>
          </a:prstGeom>
        </p:spPr>
        <p:txBody>
          <a:bodyPr wrap="square">
            <a:spAutoFit/>
          </a:bodyPr>
          <a:lstStyle/>
          <a:p>
            <a:pPr marL="39687" lvl="1" indent="0">
              <a:buNone/>
            </a:pPr>
            <a:r>
              <a:rPr lang="en-US" sz="1200" b="0" kern="0" dirty="0" smtClean="0">
                <a:solidFill>
                  <a:srgbClr val="FF0000"/>
                </a:solidFill>
                <a:latin typeface="Arial" charset="0"/>
                <a:cs typeface="Arial" charset="0"/>
              </a:rPr>
              <a:t>Only if software option J909 was also installed!</a:t>
            </a:r>
          </a:p>
        </p:txBody>
      </p:sp>
    </p:spTree>
    <p:extLst>
      <p:ext uri="{BB962C8B-B14F-4D97-AF65-F5344CB8AC3E}">
        <p14:creationId xmlns:p14="http://schemas.microsoft.com/office/powerpoint/2010/main" val="2793893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9" y="2366367"/>
            <a:ext cx="38004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Vision Setup</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22</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097" y="1621078"/>
            <a:ext cx="5951455" cy="136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097" y="2773206"/>
            <a:ext cx="5951455" cy="1376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V="1">
            <a:off x="3512840" y="1844824"/>
            <a:ext cx="457257" cy="953199"/>
          </a:xfrm>
          <a:prstGeom prst="straightConnector1">
            <a:avLst/>
          </a:prstGeom>
          <a:noFill/>
          <a:ln w="381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a:off x="3512840" y="2788260"/>
            <a:ext cx="465421" cy="19526"/>
          </a:xfrm>
          <a:prstGeom prst="straightConnector1">
            <a:avLst/>
          </a:prstGeom>
          <a:noFill/>
          <a:ln w="38100" cap="flat" cmpd="sng" algn="ctr">
            <a:solidFill>
              <a:schemeClr val="tx1"/>
            </a:solidFill>
            <a:prstDash val="solid"/>
            <a:round/>
            <a:headEnd type="none" w="med" len="med"/>
            <a:tailEnd type="arrow"/>
          </a:ln>
          <a:effectLst/>
        </p:spPr>
      </p:cxnSp>
      <p:pic>
        <p:nvPicPr>
          <p:cNvPr id="1024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261" y="3915992"/>
            <a:ext cx="5935127" cy="137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7078" y="5077462"/>
            <a:ext cx="5928146" cy="1375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a:off x="3512840" y="2788260"/>
            <a:ext cx="465421" cy="1134838"/>
          </a:xfrm>
          <a:prstGeom prst="straightConnector1">
            <a:avLst/>
          </a:prstGeom>
          <a:noFill/>
          <a:ln w="381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512840" y="2788260"/>
            <a:ext cx="465421" cy="2289202"/>
          </a:xfrm>
          <a:prstGeom prst="straightConnector1">
            <a:avLst/>
          </a:prstGeom>
          <a:noFill/>
          <a:ln w="38100" cap="flat" cmpd="sng" algn="ctr">
            <a:solidFill>
              <a:schemeClr val="tx1"/>
            </a:solidFill>
            <a:prstDash val="solid"/>
            <a:round/>
            <a:headEnd type="none" w="med" len="med"/>
            <a:tailEnd type="arrow"/>
          </a:ln>
          <a:effectLst/>
        </p:spPr>
      </p:cxnSp>
      <p:sp>
        <p:nvSpPr>
          <p:cNvPr id="29"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Create</a:t>
            </a:r>
            <a:r>
              <a:rPr lang="en-US" dirty="0">
                <a:latin typeface="Arial" charset="0"/>
                <a:cs typeface="Arial" charset="0"/>
              </a:rPr>
              <a:t>, teach and test vision data</a:t>
            </a:r>
          </a:p>
        </p:txBody>
      </p:sp>
      <p:sp>
        <p:nvSpPr>
          <p:cNvPr id="17" name="Rectangle 16"/>
          <p:cNvSpPr/>
          <p:nvPr/>
        </p:nvSpPr>
        <p:spPr bwMode="auto">
          <a:xfrm>
            <a:off x="3944888" y="4365104"/>
            <a:ext cx="5960336" cy="504056"/>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Tree>
    <p:extLst>
      <p:ext uri="{BB962C8B-B14F-4D97-AF65-F5344CB8AC3E}">
        <p14:creationId xmlns:p14="http://schemas.microsoft.com/office/powerpoint/2010/main" val="224313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0" y="2366367"/>
            <a:ext cx="379095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Vision </a:t>
            </a:r>
            <a:r>
              <a:rPr lang="de-DE" dirty="0" err="1" smtClean="0">
                <a:latin typeface="Arial" charset="0"/>
                <a:cs typeface="Arial" charset="0"/>
              </a:rPr>
              <a:t>Runtime</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23</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10" name="Straight Arrow Connector 9"/>
          <p:cNvCxnSpPr/>
          <p:nvPr/>
        </p:nvCxnSpPr>
        <p:spPr bwMode="auto">
          <a:xfrm>
            <a:off x="3656856" y="3044572"/>
            <a:ext cx="432048" cy="0"/>
          </a:xfrm>
          <a:prstGeom prst="straightConnector1">
            <a:avLst/>
          </a:prstGeom>
          <a:noFill/>
          <a:ln w="38100" cap="flat" cmpd="sng" algn="ctr">
            <a:solidFill>
              <a:schemeClr val="tx1"/>
            </a:solidFill>
            <a:prstDash val="solid"/>
            <a:round/>
            <a:headEnd type="none" w="med" len="med"/>
            <a:tailEnd type="arrow"/>
          </a:ln>
          <a:effectLst/>
        </p:spPr>
      </p:cxnSp>
      <p:sp>
        <p:nvSpPr>
          <p:cNvPr id="13"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Monitor </a:t>
            </a:r>
            <a:r>
              <a:rPr lang="en-US" dirty="0">
                <a:latin typeface="Arial" charset="0"/>
                <a:cs typeface="Arial" charset="0"/>
              </a:rPr>
              <a:t>execution of vision processes during </a:t>
            </a:r>
            <a:r>
              <a:rPr lang="en-US" dirty="0" smtClean="0">
                <a:latin typeface="Arial" charset="0"/>
                <a:cs typeface="Arial" charset="0"/>
              </a:rPr>
              <a:t>production</a:t>
            </a:r>
            <a:endParaRPr lang="en-US" dirty="0">
              <a:latin typeface="Arial" charset="0"/>
              <a:cs typeface="Arial" charset="0"/>
            </a:endParaRPr>
          </a:p>
        </p:txBody>
      </p:sp>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904" y="1489588"/>
            <a:ext cx="5817096" cy="4338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29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 y="2374531"/>
            <a:ext cx="38004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Vision Log</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24</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506" y="1628801"/>
            <a:ext cx="5938494" cy="3626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bwMode="auto">
          <a:xfrm>
            <a:off x="3656856" y="3284984"/>
            <a:ext cx="432048" cy="0"/>
          </a:xfrm>
          <a:prstGeom prst="straightConnector1">
            <a:avLst/>
          </a:prstGeom>
          <a:noFill/>
          <a:ln w="38100" cap="flat" cmpd="sng" algn="ctr">
            <a:solidFill>
              <a:schemeClr val="tx1"/>
            </a:solidFill>
            <a:prstDash val="solid"/>
            <a:round/>
            <a:headEnd type="none" w="med" len="med"/>
            <a:tailEnd type="arrow"/>
          </a:ln>
          <a:effectLst/>
        </p:spPr>
      </p:cxnSp>
      <p:sp>
        <p:nvSpPr>
          <p:cNvPr id="9"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View </a:t>
            </a:r>
            <a:r>
              <a:rPr lang="en-US" dirty="0">
                <a:latin typeface="Arial" charset="0"/>
                <a:cs typeface="Arial" charset="0"/>
              </a:rPr>
              <a:t>recorded vision logs</a:t>
            </a:r>
          </a:p>
        </p:txBody>
      </p:sp>
      <p:sp>
        <p:nvSpPr>
          <p:cNvPr id="10" name="Rectangle 9"/>
          <p:cNvSpPr/>
          <p:nvPr/>
        </p:nvSpPr>
        <p:spPr bwMode="auto">
          <a:xfrm>
            <a:off x="8049344" y="4437112"/>
            <a:ext cx="1584176"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Tree>
    <p:extLst>
      <p:ext uri="{BB962C8B-B14F-4D97-AF65-F5344CB8AC3E}">
        <p14:creationId xmlns:p14="http://schemas.microsoft.com/office/powerpoint/2010/main" val="1569401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4" y="2373169"/>
            <a:ext cx="38004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Vision </a:t>
            </a:r>
            <a:r>
              <a:rPr lang="de-DE" dirty="0" err="1" smtClean="0">
                <a:latin typeface="Arial" charset="0"/>
                <a:cs typeface="Arial" charset="0"/>
              </a:rPr>
              <a:t>Configuration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25</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8" name="Straight Arrow Connector 7"/>
          <p:cNvCxnSpPr/>
          <p:nvPr/>
        </p:nvCxnSpPr>
        <p:spPr bwMode="auto">
          <a:xfrm flipV="1">
            <a:off x="3614961" y="2924944"/>
            <a:ext cx="761975" cy="619497"/>
          </a:xfrm>
          <a:prstGeom prst="straightConnector1">
            <a:avLst/>
          </a:prstGeom>
          <a:noFill/>
          <a:ln w="38100" cap="flat" cmpd="sng" algn="ctr">
            <a:solidFill>
              <a:schemeClr val="tx1"/>
            </a:solidFill>
            <a:prstDash val="solid"/>
            <a:round/>
            <a:headEnd type="none" w="med" len="med"/>
            <a:tailEnd type="arrow"/>
          </a:ln>
          <a:effectLst/>
        </p:spPr>
      </p:cxnSp>
      <p:sp>
        <p:nvSpPr>
          <p:cNvPr id="10"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Set system </a:t>
            </a:r>
            <a:r>
              <a:rPr lang="en-US" dirty="0">
                <a:latin typeface="Arial" charset="0"/>
                <a:cs typeface="Arial" charset="0"/>
              </a:rPr>
              <a:t>variables related to </a:t>
            </a:r>
            <a:r>
              <a:rPr lang="en-US" sz="2800" i="1" dirty="0" smtClean="0">
                <a:latin typeface="Book Antiqua" pitchFamily="18" charset="0"/>
                <a:cs typeface="Arial" charset="0"/>
              </a:rPr>
              <a:t>i</a:t>
            </a:r>
            <a:r>
              <a:rPr lang="en-US" dirty="0" smtClean="0">
                <a:latin typeface="Arial" charset="0"/>
                <a:cs typeface="Arial" charset="0"/>
              </a:rPr>
              <a:t>RVision</a:t>
            </a:r>
            <a:endParaRPr lang="en-US" dirty="0">
              <a:latin typeface="Arial" charset="0"/>
              <a:cs typeface="Arial"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113" y="2631926"/>
            <a:ext cx="49625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auto">
          <a:xfrm>
            <a:off x="4376936" y="4797151"/>
            <a:ext cx="5400600" cy="1567171"/>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2" name="Rectangle 11"/>
          <p:cNvSpPr/>
          <p:nvPr/>
        </p:nvSpPr>
        <p:spPr>
          <a:xfrm>
            <a:off x="4376936" y="5163994"/>
            <a:ext cx="5328592" cy="1200329"/>
          </a:xfrm>
          <a:prstGeom prst="rect">
            <a:avLst/>
          </a:prstGeom>
        </p:spPr>
        <p:txBody>
          <a:bodyPr wrap="square">
            <a:spAutoFit/>
          </a:bodyPr>
          <a:lstStyle/>
          <a:p>
            <a:pPr marL="39687" lvl="1" indent="0">
              <a:buNone/>
            </a:pPr>
            <a:r>
              <a:rPr lang="en-US" sz="1200" b="0" kern="0" dirty="0">
                <a:solidFill>
                  <a:schemeClr val="tx1"/>
                </a:solidFill>
                <a:latin typeface="Arial" charset="0"/>
                <a:cs typeface="Arial" charset="0"/>
              </a:rPr>
              <a:t>DRAM allocation for </a:t>
            </a:r>
            <a:r>
              <a:rPr lang="en-US" sz="1200" b="0" kern="0" dirty="0" smtClean="0">
                <a:solidFill>
                  <a:schemeClr val="tx1"/>
                </a:solidFill>
                <a:latin typeface="Arial" charset="0"/>
                <a:cs typeface="Arial" charset="0"/>
              </a:rPr>
              <a:t>(simultaneous) </a:t>
            </a:r>
            <a:r>
              <a:rPr lang="en-US" sz="1200" b="0" kern="0" dirty="0">
                <a:solidFill>
                  <a:schemeClr val="tx1"/>
                </a:solidFill>
                <a:latin typeface="Arial" charset="0"/>
                <a:cs typeface="Arial" charset="0"/>
              </a:rPr>
              <a:t>storage </a:t>
            </a:r>
            <a:r>
              <a:rPr lang="en-US" sz="1200" b="0" kern="0" dirty="0" smtClean="0">
                <a:solidFill>
                  <a:schemeClr val="tx1"/>
                </a:solidFill>
                <a:latin typeface="Arial" charset="0"/>
                <a:cs typeface="Arial" charset="0"/>
              </a:rPr>
              <a:t>of one or more 3D maps</a:t>
            </a:r>
          </a:p>
          <a:p>
            <a:pPr marL="325437" lvl="1" indent="-285750">
              <a:buFont typeface="Arial" panose="020B0604020202020204" pitchFamily="34" charset="0"/>
              <a:buChar char="•"/>
            </a:pPr>
            <a:r>
              <a:rPr lang="en-US" sz="1200" b="0" kern="0" dirty="0" smtClean="0">
                <a:solidFill>
                  <a:schemeClr val="tx1"/>
                </a:solidFill>
                <a:latin typeface="Arial" charset="0"/>
                <a:cs typeface="Arial" charset="0"/>
              </a:rPr>
              <a:t>Default: 1 (1 normal </a:t>
            </a:r>
            <a:r>
              <a:rPr lang="en-US" sz="1200" b="0" kern="0" dirty="0">
                <a:solidFill>
                  <a:schemeClr val="tx1"/>
                </a:solidFill>
                <a:latin typeface="Arial" charset="0"/>
                <a:cs typeface="Arial" charset="0"/>
              </a:rPr>
              <a:t>3D map</a:t>
            </a:r>
            <a:r>
              <a:rPr lang="en-US" sz="1200" b="0" kern="0" dirty="0" smtClean="0">
                <a:solidFill>
                  <a:schemeClr val="tx1"/>
                </a:solidFill>
                <a:latin typeface="Arial" charset="0"/>
                <a:cs typeface="Arial" charset="0"/>
              </a:rPr>
              <a:t> or 1 coarse-density 3D map)</a:t>
            </a:r>
          </a:p>
          <a:p>
            <a:pPr marL="325437" lvl="1" indent="-285750">
              <a:buFont typeface="Arial" panose="020B0604020202020204" pitchFamily="34" charset="0"/>
              <a:buChar char="•"/>
            </a:pPr>
            <a:r>
              <a:rPr lang="en-US" sz="1200" b="0" kern="0" dirty="0" smtClean="0">
                <a:solidFill>
                  <a:schemeClr val="tx1"/>
                </a:solidFill>
                <a:latin typeface="Arial" charset="0"/>
                <a:cs typeface="Arial" charset="0"/>
              </a:rPr>
              <a:t>Calculate and set a higher integer value, if necessary, e.g. “4” to store {1 fine-density 3D map} OR {4 normal or coarse 3D maps}. Reboot.</a:t>
            </a:r>
          </a:p>
          <a:p>
            <a:pPr marL="325437" lvl="1" indent="-285750">
              <a:buFont typeface="Arial" panose="020B0604020202020204" pitchFamily="34" charset="0"/>
              <a:buChar char="•"/>
            </a:pPr>
            <a:r>
              <a:rPr lang="en-US" sz="1200" b="0" kern="0" dirty="0" smtClean="0">
                <a:solidFill>
                  <a:schemeClr val="tx1"/>
                </a:solidFill>
                <a:latin typeface="Arial" charset="0"/>
                <a:cs typeface="Arial" charset="0"/>
              </a:rPr>
              <a:t>Note: Projector firmware version 1.5 or later and SW V8.20P/11 or later is required to support the fine-density and coarse-density modes.</a:t>
            </a:r>
            <a:endParaRPr lang="en-US" sz="1200" b="0" kern="0" dirty="0">
              <a:solidFill>
                <a:schemeClr val="tx1"/>
              </a:solidFill>
              <a:latin typeface="Arial" charset="0"/>
              <a:cs typeface="Arial" charset="0"/>
            </a:endParaRPr>
          </a:p>
        </p:txBody>
      </p:sp>
    </p:spTree>
    <p:extLst>
      <p:ext uri="{BB962C8B-B14F-4D97-AF65-F5344CB8AC3E}">
        <p14:creationId xmlns:p14="http://schemas.microsoft.com/office/powerpoint/2010/main" val="3889701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4" y="2371918"/>
            <a:ext cx="3771900"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Vision Utilities</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26</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9" name="Straight Arrow Connector 8"/>
          <p:cNvCxnSpPr/>
          <p:nvPr/>
        </p:nvCxnSpPr>
        <p:spPr bwMode="auto">
          <a:xfrm flipV="1">
            <a:off x="3767354" y="2924944"/>
            <a:ext cx="623299" cy="805806"/>
          </a:xfrm>
          <a:prstGeom prst="straightConnector1">
            <a:avLst/>
          </a:prstGeom>
          <a:noFill/>
          <a:ln w="38100" cap="flat" cmpd="sng" algn="ctr">
            <a:solidFill>
              <a:schemeClr val="tx1"/>
            </a:solidFill>
            <a:prstDash val="solid"/>
            <a:round/>
            <a:headEnd type="none" w="med" len="med"/>
            <a:tailEnd type="arrow"/>
          </a:ln>
          <a:effectLst/>
        </p:spPr>
      </p:cxn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653" y="2636900"/>
            <a:ext cx="5343525"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Use functions that help you operate </a:t>
            </a:r>
            <a:r>
              <a:rPr lang="en-US" sz="2800" i="1" dirty="0" smtClean="0">
                <a:latin typeface="Book Antiqua" pitchFamily="18" charset="0"/>
                <a:cs typeface="Arial" charset="0"/>
              </a:rPr>
              <a:t>i</a:t>
            </a:r>
            <a:r>
              <a:rPr lang="en-US" dirty="0" smtClean="0">
                <a:latin typeface="Arial" charset="0"/>
                <a:cs typeface="Arial" charset="0"/>
              </a:rPr>
              <a:t>RVision</a:t>
            </a:r>
            <a:endParaRPr lang="en-US" dirty="0">
              <a:latin typeface="Arial" charset="0"/>
              <a:cs typeface="Arial" charset="0"/>
            </a:endParaRPr>
          </a:p>
        </p:txBody>
      </p:sp>
    </p:spTree>
    <p:extLst>
      <p:ext uri="{BB962C8B-B14F-4D97-AF65-F5344CB8AC3E}">
        <p14:creationId xmlns:p14="http://schemas.microsoft.com/office/powerpoint/2010/main" val="2007566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0" y="2365208"/>
            <a:ext cx="37814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smtClean="0">
                <a:latin typeface="Arial" charset="0"/>
                <a:cs typeface="Arial" charset="0"/>
              </a:rPr>
              <a:t>Bin </a:t>
            </a:r>
            <a:r>
              <a:rPr lang="de-DE" dirty="0" err="1" smtClean="0">
                <a:latin typeface="Arial" charset="0"/>
                <a:cs typeface="Arial" charset="0"/>
              </a:rPr>
              <a:t>Picking</a:t>
            </a:r>
            <a:r>
              <a:rPr lang="de-DE" dirty="0" smtClean="0">
                <a:latin typeface="Arial" charset="0"/>
                <a:cs typeface="Arial" charset="0"/>
              </a:rPr>
              <a:t> – </a:t>
            </a:r>
            <a:r>
              <a:rPr lang="de-DE" dirty="0" err="1" smtClean="0">
                <a:latin typeface="Arial" charset="0"/>
                <a:cs typeface="Arial" charset="0"/>
              </a:rPr>
              <a:t>Interference</a:t>
            </a:r>
            <a:r>
              <a:rPr lang="de-DE" dirty="0" smtClean="0">
                <a:latin typeface="Arial" charset="0"/>
                <a:cs typeface="Arial" charset="0"/>
              </a:rPr>
              <a:t> </a:t>
            </a:r>
            <a:r>
              <a:rPr lang="de-DE" dirty="0" err="1" smtClean="0">
                <a:latin typeface="Arial" charset="0"/>
                <a:cs typeface="Arial" charset="0"/>
              </a:rPr>
              <a:t>Avoidance</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27</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575" y="990253"/>
            <a:ext cx="3816425" cy="151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575" y="2176499"/>
            <a:ext cx="3816426" cy="1531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575" y="3635917"/>
            <a:ext cx="3816425" cy="2817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bwMode="auto">
          <a:xfrm flipV="1">
            <a:off x="3767353" y="1196752"/>
            <a:ext cx="2322222" cy="2806064"/>
          </a:xfrm>
          <a:prstGeom prst="straightConnector1">
            <a:avLst/>
          </a:prstGeom>
          <a:noFill/>
          <a:ln w="381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3767353" y="2353072"/>
            <a:ext cx="2322222" cy="1649744"/>
          </a:xfrm>
          <a:prstGeom prst="straightConnector1">
            <a:avLst/>
          </a:prstGeom>
          <a:noFill/>
          <a:ln w="381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flipV="1">
            <a:off x="3750585" y="3743722"/>
            <a:ext cx="2338990" cy="259095"/>
          </a:xfrm>
          <a:prstGeom prst="straightConnector1">
            <a:avLst/>
          </a:prstGeom>
          <a:noFill/>
          <a:ln w="38100" cap="flat" cmpd="sng" algn="ctr">
            <a:solidFill>
              <a:schemeClr val="tx1"/>
            </a:solidFill>
            <a:prstDash val="solid"/>
            <a:round/>
            <a:headEnd type="none" w="med" len="med"/>
            <a:tailEnd type="arrow"/>
          </a:ln>
          <a:effectLst/>
        </p:spPr>
      </p:cxnSp>
      <p:sp>
        <p:nvSpPr>
          <p:cNvPr id="20"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Set up IA function for Bin Picking</a:t>
            </a:r>
            <a:endParaRPr lang="en-US" dirty="0">
              <a:latin typeface="Arial" charset="0"/>
              <a:cs typeface="Arial" charset="0"/>
            </a:endParaRPr>
          </a:p>
        </p:txBody>
      </p:sp>
      <p:sp>
        <p:nvSpPr>
          <p:cNvPr id="8" name="Rectangle 7"/>
          <p:cNvSpPr/>
          <p:nvPr/>
        </p:nvSpPr>
        <p:spPr>
          <a:xfrm>
            <a:off x="4932493" y="1916832"/>
            <a:ext cx="740587" cy="307777"/>
          </a:xfrm>
          <a:prstGeom prst="rect">
            <a:avLst/>
          </a:prstGeom>
          <a:solidFill>
            <a:schemeClr val="bg1"/>
          </a:solidFill>
        </p:spPr>
        <p:txBody>
          <a:bodyPr wrap="none">
            <a:spAutoFit/>
          </a:bodyPr>
          <a:lstStyle/>
          <a:p>
            <a:pPr marL="39687" lvl="1" indent="0">
              <a:buFont typeface="DINPro-Bold" pitchFamily="50" charset="0"/>
              <a:buNone/>
            </a:pPr>
            <a:r>
              <a:rPr lang="en-US" sz="1400" kern="0" dirty="0" smtClean="0">
                <a:latin typeface="Arial" charset="0"/>
                <a:cs typeface="Arial" charset="0"/>
              </a:rPr>
              <a:t>Robot</a:t>
            </a:r>
            <a:endParaRPr lang="en-US" sz="1400" kern="0" dirty="0">
              <a:latin typeface="Arial" charset="0"/>
              <a:cs typeface="Arial" charset="0"/>
            </a:endParaRPr>
          </a:p>
        </p:txBody>
      </p:sp>
      <p:sp>
        <p:nvSpPr>
          <p:cNvPr id="23" name="Rectangle 22"/>
          <p:cNvSpPr/>
          <p:nvPr/>
        </p:nvSpPr>
        <p:spPr>
          <a:xfrm>
            <a:off x="4810664" y="2833191"/>
            <a:ext cx="862416" cy="307777"/>
          </a:xfrm>
          <a:prstGeom prst="rect">
            <a:avLst/>
          </a:prstGeom>
          <a:solidFill>
            <a:schemeClr val="bg1"/>
          </a:solidFill>
        </p:spPr>
        <p:txBody>
          <a:bodyPr wrap="none">
            <a:spAutoFit/>
          </a:bodyPr>
          <a:lstStyle/>
          <a:p>
            <a:pPr marL="39687" lvl="1" indent="0">
              <a:buFont typeface="DINPro-Bold" pitchFamily="50" charset="0"/>
              <a:buNone/>
            </a:pPr>
            <a:r>
              <a:rPr lang="en-US" sz="1400" kern="0" dirty="0" smtClean="0">
                <a:latin typeface="Arial" charset="0"/>
                <a:cs typeface="Arial" charset="0"/>
              </a:rPr>
              <a:t>System</a:t>
            </a:r>
            <a:endParaRPr lang="en-US" sz="1400" kern="0" dirty="0">
              <a:latin typeface="Arial" charset="0"/>
              <a:cs typeface="Arial" charset="0"/>
            </a:endParaRPr>
          </a:p>
        </p:txBody>
      </p:sp>
      <p:sp>
        <p:nvSpPr>
          <p:cNvPr id="24" name="Rectangle 23"/>
          <p:cNvSpPr/>
          <p:nvPr/>
        </p:nvSpPr>
        <p:spPr>
          <a:xfrm>
            <a:off x="4712881" y="3669407"/>
            <a:ext cx="1057982" cy="307777"/>
          </a:xfrm>
          <a:prstGeom prst="rect">
            <a:avLst/>
          </a:prstGeom>
          <a:solidFill>
            <a:schemeClr val="bg1"/>
          </a:solidFill>
        </p:spPr>
        <p:txBody>
          <a:bodyPr wrap="none">
            <a:spAutoFit/>
          </a:bodyPr>
          <a:lstStyle/>
          <a:p>
            <a:pPr marL="39687" lvl="1" indent="0">
              <a:buFont typeface="DINPro-Bold" pitchFamily="50" charset="0"/>
              <a:buNone/>
            </a:pPr>
            <a:r>
              <a:rPr lang="en-US" sz="1400" kern="0" dirty="0" smtClean="0">
                <a:latin typeface="Arial" charset="0"/>
                <a:cs typeface="Arial" charset="0"/>
              </a:rPr>
              <a:t>Condition</a:t>
            </a:r>
            <a:endParaRPr lang="en-US" sz="1400" kern="0" dirty="0">
              <a:latin typeface="Arial" charset="0"/>
              <a:cs typeface="Arial" charset="0"/>
            </a:endParaRPr>
          </a:p>
        </p:txBody>
      </p:sp>
      <p:sp>
        <p:nvSpPr>
          <p:cNvPr id="18" name="Rectangle 17"/>
          <p:cNvSpPr/>
          <p:nvPr/>
        </p:nvSpPr>
        <p:spPr>
          <a:xfrm>
            <a:off x="2360712" y="4725144"/>
            <a:ext cx="2016224" cy="461665"/>
          </a:xfrm>
          <a:prstGeom prst="rect">
            <a:avLst/>
          </a:prstGeom>
        </p:spPr>
        <p:txBody>
          <a:bodyPr wrap="square">
            <a:spAutoFit/>
          </a:bodyPr>
          <a:lstStyle/>
          <a:p>
            <a:pPr marL="39687" lvl="1" indent="0">
              <a:buNone/>
            </a:pPr>
            <a:r>
              <a:rPr lang="en-US" sz="1200" b="0" kern="0" dirty="0" smtClean="0">
                <a:solidFill>
                  <a:srgbClr val="FF0000"/>
                </a:solidFill>
                <a:latin typeface="Arial" charset="0"/>
                <a:cs typeface="Arial" charset="0"/>
              </a:rPr>
              <a:t>Only if software option J909 was also installed!</a:t>
            </a:r>
          </a:p>
        </p:txBody>
      </p:sp>
    </p:spTree>
    <p:extLst>
      <p:ext uri="{BB962C8B-B14F-4D97-AF65-F5344CB8AC3E}">
        <p14:creationId xmlns:p14="http://schemas.microsoft.com/office/powerpoint/2010/main" val="3075807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6" y="2373372"/>
            <a:ext cx="379095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a:latin typeface="Arial" charset="0"/>
                <a:cs typeface="Arial" charset="0"/>
              </a:rPr>
              <a:t>Bin </a:t>
            </a:r>
            <a:r>
              <a:rPr lang="de-DE" dirty="0" err="1">
                <a:latin typeface="Arial" charset="0"/>
                <a:cs typeface="Arial" charset="0"/>
              </a:rPr>
              <a:t>Picking</a:t>
            </a:r>
            <a:r>
              <a:rPr lang="de-DE" dirty="0">
                <a:latin typeface="Arial" charset="0"/>
                <a:cs typeface="Arial" charset="0"/>
              </a:rPr>
              <a:t> – </a:t>
            </a:r>
            <a:r>
              <a:rPr lang="de-DE" dirty="0" smtClean="0">
                <a:latin typeface="Arial" charset="0"/>
                <a:cs typeface="Arial" charset="0"/>
              </a:rPr>
              <a:t>Parts List Manager</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28</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36" y="2179971"/>
            <a:ext cx="5463132" cy="744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936" y="1474720"/>
            <a:ext cx="5476080" cy="730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6936" y="2909286"/>
            <a:ext cx="5487900" cy="1455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6936" y="4356647"/>
            <a:ext cx="5487900" cy="872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6936" y="5228699"/>
            <a:ext cx="5487901" cy="122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bwMode="auto">
          <a:xfrm flipV="1">
            <a:off x="3761867" y="1628800"/>
            <a:ext cx="615069" cy="2657016"/>
          </a:xfrm>
          <a:prstGeom prst="straightConnector1">
            <a:avLst/>
          </a:prstGeom>
          <a:noFill/>
          <a:ln w="381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flipV="1">
            <a:off x="3761867" y="2363738"/>
            <a:ext cx="615069" cy="1922080"/>
          </a:xfrm>
          <a:prstGeom prst="straightConnector1">
            <a:avLst/>
          </a:prstGeom>
          <a:noFill/>
          <a:ln w="381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V="1">
            <a:off x="3761867" y="3068960"/>
            <a:ext cx="615069" cy="1216858"/>
          </a:xfrm>
          <a:prstGeom prst="straightConnector1">
            <a:avLst/>
          </a:prstGeom>
          <a:noFill/>
          <a:ln w="38100"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3800475" y="4285818"/>
            <a:ext cx="576461" cy="151294"/>
          </a:xfrm>
          <a:prstGeom prst="straightConnector1">
            <a:avLst/>
          </a:prstGeom>
          <a:noFill/>
          <a:ln w="381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761867" y="4285817"/>
            <a:ext cx="615069" cy="1015391"/>
          </a:xfrm>
          <a:prstGeom prst="straightConnector1">
            <a:avLst/>
          </a:prstGeom>
          <a:noFill/>
          <a:ln w="38100" cap="flat" cmpd="sng" algn="ctr">
            <a:solidFill>
              <a:schemeClr val="tx1"/>
            </a:solidFill>
            <a:prstDash val="solid"/>
            <a:round/>
            <a:headEnd type="none" w="med" len="med"/>
            <a:tailEnd type="arrow"/>
          </a:ln>
          <a:effectLst/>
        </p:spPr>
      </p:cxnSp>
      <p:sp>
        <p:nvSpPr>
          <p:cNvPr id="33"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Set up Parts List Manager function for Bin Picking</a:t>
            </a:r>
            <a:endParaRPr lang="en-US" dirty="0">
              <a:latin typeface="Arial" charset="0"/>
              <a:cs typeface="Arial" charset="0"/>
            </a:endParaRPr>
          </a:p>
        </p:txBody>
      </p:sp>
      <p:sp>
        <p:nvSpPr>
          <p:cNvPr id="19" name="Rectangle 18"/>
          <p:cNvSpPr/>
          <p:nvPr/>
        </p:nvSpPr>
        <p:spPr>
          <a:xfrm>
            <a:off x="2360712" y="4725144"/>
            <a:ext cx="2016224" cy="461665"/>
          </a:xfrm>
          <a:prstGeom prst="rect">
            <a:avLst/>
          </a:prstGeom>
        </p:spPr>
        <p:txBody>
          <a:bodyPr wrap="square">
            <a:spAutoFit/>
          </a:bodyPr>
          <a:lstStyle/>
          <a:p>
            <a:pPr marL="39687" lvl="1" indent="0">
              <a:buNone/>
            </a:pPr>
            <a:r>
              <a:rPr lang="en-US" sz="1200" b="0" kern="0" dirty="0" smtClean="0">
                <a:solidFill>
                  <a:srgbClr val="FF0000"/>
                </a:solidFill>
                <a:latin typeface="Arial" charset="0"/>
                <a:cs typeface="Arial" charset="0"/>
              </a:rPr>
              <a:t>Only if software option J909 was also installed!</a:t>
            </a:r>
          </a:p>
        </p:txBody>
      </p:sp>
    </p:spTree>
    <p:extLst>
      <p:ext uri="{BB962C8B-B14F-4D97-AF65-F5344CB8AC3E}">
        <p14:creationId xmlns:p14="http://schemas.microsoft.com/office/powerpoint/2010/main" val="3122019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8" y="2373372"/>
            <a:ext cx="37814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de-DE" dirty="0">
                <a:latin typeface="Arial" charset="0"/>
                <a:cs typeface="Arial" charset="0"/>
              </a:rPr>
              <a:t>Bin </a:t>
            </a:r>
            <a:r>
              <a:rPr lang="de-DE" dirty="0" err="1">
                <a:latin typeface="Arial" charset="0"/>
                <a:cs typeface="Arial" charset="0"/>
              </a:rPr>
              <a:t>Picking</a:t>
            </a:r>
            <a:r>
              <a:rPr lang="de-DE" dirty="0">
                <a:latin typeface="Arial" charset="0"/>
                <a:cs typeface="Arial" charset="0"/>
              </a:rPr>
              <a:t> – </a:t>
            </a:r>
            <a:r>
              <a:rPr lang="de-DE" dirty="0" err="1" smtClean="0">
                <a:latin typeface="Arial" charset="0"/>
                <a:cs typeface="Arial" charset="0"/>
              </a:rPr>
              <a:t>Configuration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29</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7" name="Inhaltsplatzhalter 2"/>
          <p:cNvSpPr>
            <a:spLocks noGrp="1"/>
          </p:cNvSpPr>
          <p:nvPr>
            <p:ph idx="1"/>
          </p:nvPr>
        </p:nvSpPr>
        <p:spPr>
          <a:xfrm>
            <a:off x="0" y="836613"/>
            <a:ext cx="9906000" cy="576163"/>
          </a:xfrm>
        </p:spPr>
        <p:txBody>
          <a:bodyPr/>
          <a:lstStyle/>
          <a:p>
            <a:pPr marL="39687" lvl="1" indent="0">
              <a:buNone/>
            </a:pPr>
            <a:r>
              <a:rPr lang="en-US" dirty="0" smtClean="0">
                <a:latin typeface="Arial" charset="0"/>
                <a:cs typeface="Arial" charset="0"/>
              </a:rPr>
              <a:t>Define max. number of data sets for IA and PM functions</a:t>
            </a:r>
            <a:endParaRPr lang="en-US" dirty="0">
              <a:latin typeface="Arial" charset="0"/>
              <a:cs typeface="Arial" charset="0"/>
            </a:endParaRPr>
          </a:p>
        </p:txBody>
      </p:sp>
      <p:cxnSp>
        <p:nvCxnSpPr>
          <p:cNvPr id="12" name="Straight Arrow Connector 11"/>
          <p:cNvCxnSpPr/>
          <p:nvPr/>
        </p:nvCxnSpPr>
        <p:spPr bwMode="auto">
          <a:xfrm flipV="1">
            <a:off x="3728864" y="2492896"/>
            <a:ext cx="602909" cy="2088232"/>
          </a:xfrm>
          <a:prstGeom prst="straightConnector1">
            <a:avLst/>
          </a:prstGeom>
          <a:noFill/>
          <a:ln w="38100"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728864" y="4581128"/>
            <a:ext cx="602909" cy="106053"/>
          </a:xfrm>
          <a:prstGeom prst="straightConnector1">
            <a:avLst/>
          </a:prstGeom>
          <a:noFill/>
          <a:ln w="38100" cap="flat" cmpd="sng" algn="ctr">
            <a:solidFill>
              <a:schemeClr val="tx1"/>
            </a:solidFill>
            <a:prstDash val="solid"/>
            <a:round/>
            <a:headEnd type="none" w="med" len="med"/>
            <a:tailEnd type="arrow"/>
          </a:ln>
          <a:effectLst/>
        </p:spPr>
      </p:cxn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1773" y="2204864"/>
            <a:ext cx="5562742" cy="408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
        <p:nvSpPr>
          <p:cNvPr id="14" name="Rectangle 13"/>
          <p:cNvSpPr/>
          <p:nvPr/>
        </p:nvSpPr>
        <p:spPr>
          <a:xfrm>
            <a:off x="2360712" y="4725144"/>
            <a:ext cx="2016224" cy="461665"/>
          </a:xfrm>
          <a:prstGeom prst="rect">
            <a:avLst/>
          </a:prstGeom>
        </p:spPr>
        <p:txBody>
          <a:bodyPr wrap="square">
            <a:spAutoFit/>
          </a:bodyPr>
          <a:lstStyle/>
          <a:p>
            <a:pPr marL="39687" lvl="1" indent="0">
              <a:buNone/>
            </a:pPr>
            <a:r>
              <a:rPr lang="en-US" sz="1200" b="0" kern="0" dirty="0" smtClean="0">
                <a:solidFill>
                  <a:srgbClr val="FF0000"/>
                </a:solidFill>
                <a:latin typeface="Arial" charset="0"/>
                <a:cs typeface="Arial" charset="0"/>
              </a:rPr>
              <a:t>Only if software option J909 was also installed!</a:t>
            </a:r>
          </a:p>
        </p:txBody>
      </p:sp>
    </p:spTree>
    <p:extLst>
      <p:ext uri="{BB962C8B-B14F-4D97-AF65-F5344CB8AC3E}">
        <p14:creationId xmlns:p14="http://schemas.microsoft.com/office/powerpoint/2010/main" val="3776402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a:latin typeface="Arial" charset="0"/>
                <a:cs typeface="Arial" charset="0"/>
              </a:rPr>
              <a:t>3D Area Sensor </a:t>
            </a:r>
            <a:r>
              <a:rPr lang="en-US" dirty="0" smtClean="0">
                <a:latin typeface="Arial" charset="0"/>
                <a:cs typeface="Arial" charset="0"/>
              </a:rPr>
              <a:t>Specification And Order Information</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8" name="Action Button: Home 7">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755993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30</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9800474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6033120" cy="5616575"/>
          </a:xfrm>
        </p:spPr>
        <p:txBody>
          <a:bodyPr/>
          <a:lstStyle/>
          <a:p>
            <a:pPr marL="39687" lvl="1" indent="0">
              <a:buNone/>
            </a:pPr>
            <a:r>
              <a:rPr lang="en-US" dirty="0" smtClean="0">
                <a:latin typeface="Arial" charset="0"/>
                <a:cs typeface="Arial" charset="0"/>
              </a:rPr>
              <a:t>Procedure Overview</a:t>
            </a:r>
          </a:p>
          <a:p>
            <a:pPr lvl="1"/>
            <a:r>
              <a:rPr lang="en-US" dirty="0" smtClean="0">
                <a:latin typeface="Arial" charset="0"/>
                <a:cs typeface="Arial" charset="0"/>
              </a:rPr>
              <a:t>Prepare a suitable stable mounting structure for 3DAS</a:t>
            </a:r>
          </a:p>
          <a:p>
            <a:pPr lvl="1"/>
            <a:r>
              <a:rPr lang="en-US" dirty="0" smtClean="0">
                <a:latin typeface="Arial" charset="0"/>
                <a:cs typeface="Arial" charset="0"/>
              </a:rPr>
              <a:t>Mount </a:t>
            </a:r>
            <a:r>
              <a:rPr lang="en-US" dirty="0" smtClean="0">
                <a:latin typeface="Arial" charset="0"/>
                <a:cs typeface="Arial" charset="0"/>
              </a:rPr>
              <a:t>PU and both CUs at calculated </a:t>
            </a:r>
            <a:r>
              <a:rPr lang="en-US" dirty="0" smtClean="0">
                <a:latin typeface="Arial" charset="0"/>
                <a:cs typeface="Arial" charset="0"/>
              </a:rPr>
              <a:t>positions</a:t>
            </a:r>
            <a:endParaRPr lang="en-US" dirty="0" smtClean="0">
              <a:latin typeface="Arial" charset="0"/>
              <a:cs typeface="Arial" charset="0"/>
            </a:endParaRPr>
          </a:p>
          <a:p>
            <a:pPr lvl="1"/>
            <a:r>
              <a:rPr lang="en-US" dirty="0" smtClean="0">
                <a:latin typeface="Arial" charset="0"/>
                <a:cs typeface="Arial" charset="0"/>
              </a:rPr>
              <a:t>Connect cables</a:t>
            </a:r>
          </a:p>
          <a:p>
            <a:pPr lvl="1"/>
            <a:r>
              <a:rPr lang="en-US" dirty="0" smtClean="0">
                <a:latin typeface="Arial" charset="0"/>
                <a:cs typeface="Arial" charset="0"/>
              </a:rPr>
              <a:t>Check electrical connections </a:t>
            </a:r>
            <a:br>
              <a:rPr lang="en-US" dirty="0" smtClean="0">
                <a:latin typeface="Arial" charset="0"/>
                <a:cs typeface="Arial" charset="0"/>
              </a:rPr>
            </a:br>
            <a:r>
              <a:rPr lang="en-US" dirty="0" smtClean="0">
                <a:latin typeface="Arial" charset="0"/>
                <a:cs typeface="Arial" charset="0"/>
              </a:rPr>
              <a:t>and operation</a:t>
            </a:r>
          </a:p>
          <a:p>
            <a:pPr lvl="1"/>
            <a:r>
              <a:rPr lang="en-US" dirty="0" smtClean="0">
                <a:latin typeface="Arial" charset="0"/>
                <a:cs typeface="Arial" charset="0"/>
              </a:rPr>
              <a:t>Adjust layout, set up and calibrate 3DAS</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31</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260" y="1844824"/>
            <a:ext cx="3888432" cy="324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Inhaltsplatzhalter 2"/>
          <p:cNvSpPr txBox="1">
            <a:spLocks/>
          </p:cNvSpPr>
          <p:nvPr/>
        </p:nvSpPr>
        <p:spPr bwMode="auto">
          <a:xfrm>
            <a:off x="151516" y="5805164"/>
            <a:ext cx="9563176" cy="64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4"/>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5"/>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6"/>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marL="39687" lvl="1" indent="0">
              <a:buFont typeface="DINPro-Bold" pitchFamily="50" charset="0"/>
              <a:buNone/>
            </a:pPr>
            <a:r>
              <a:rPr lang="en-US" sz="1800" kern="0" dirty="0" smtClean="0">
                <a:solidFill>
                  <a:srgbClr val="FF0000"/>
                </a:solidFill>
                <a:latin typeface="Arial" charset="0"/>
                <a:cs typeface="Arial" charset="0"/>
              </a:rPr>
              <a:t>Please ensure you understand the </a:t>
            </a:r>
            <a:r>
              <a:rPr lang="en-US" sz="1800" kern="0" dirty="0" smtClean="0">
                <a:solidFill>
                  <a:srgbClr val="FF0000"/>
                </a:solidFill>
                <a:latin typeface="Arial" charset="0"/>
                <a:cs typeface="Arial" charset="0"/>
                <a:hlinkClick r:id="rId7" action="ppaction://hlinkpres?slideindex=1&amp;slidetitle="/>
              </a:rPr>
              <a:t>3DAS Technology / 3D Map Acquisition</a:t>
            </a:r>
            <a:r>
              <a:rPr lang="en-US" sz="1800" kern="0" dirty="0" smtClean="0">
                <a:solidFill>
                  <a:srgbClr val="FF0000"/>
                </a:solidFill>
                <a:latin typeface="Arial" charset="0"/>
                <a:cs typeface="Arial" charset="0"/>
              </a:rPr>
              <a:t>!</a:t>
            </a:r>
          </a:p>
        </p:txBody>
      </p:sp>
    </p:spTree>
    <p:extLst>
      <p:ext uri="{BB962C8B-B14F-4D97-AF65-F5344CB8AC3E}">
        <p14:creationId xmlns:p14="http://schemas.microsoft.com/office/powerpoint/2010/main" val="150183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32</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8" name="Inhaltsplatzhalter 2"/>
          <p:cNvSpPr>
            <a:spLocks noGrp="1"/>
          </p:cNvSpPr>
          <p:nvPr>
            <p:ph idx="1"/>
          </p:nvPr>
        </p:nvSpPr>
        <p:spPr>
          <a:xfrm>
            <a:off x="0" y="836613"/>
            <a:ext cx="10065568" cy="648171"/>
          </a:xfrm>
        </p:spPr>
        <p:txBody>
          <a:bodyPr/>
          <a:lstStyle/>
          <a:p>
            <a:pPr marL="39687" lvl="1" indent="0">
              <a:buNone/>
            </a:pPr>
            <a:r>
              <a:rPr lang="en-US" dirty="0" smtClean="0">
                <a:latin typeface="Arial" charset="0"/>
                <a:cs typeface="Arial" charset="0"/>
              </a:rPr>
              <a:t>Electrical Connections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578" y="2748880"/>
            <a:ext cx="37909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6" y="2396455"/>
            <a:ext cx="5448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bwMode="auto">
          <a:xfrm flipH="1">
            <a:off x="0" y="2132856"/>
            <a:ext cx="9906000" cy="0"/>
          </a:xfrm>
          <a:prstGeom prst="line">
            <a:avLst/>
          </a:prstGeom>
          <a:noFill/>
          <a:ln w="254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5673080" y="1700808"/>
            <a:ext cx="0" cy="4608512"/>
          </a:xfrm>
          <a:prstGeom prst="line">
            <a:avLst/>
          </a:prstGeom>
          <a:noFill/>
          <a:ln w="25400" cap="flat" cmpd="sng" algn="ctr">
            <a:solidFill>
              <a:schemeClr val="tx1"/>
            </a:solidFill>
            <a:prstDash val="solid"/>
            <a:round/>
            <a:headEnd type="none" w="med" len="med"/>
            <a:tailEnd type="none" w="med" len="med"/>
          </a:ln>
          <a:effectLst/>
        </p:spPr>
      </p:cxnSp>
      <p:sp>
        <p:nvSpPr>
          <p:cNvPr id="32" name="TextBox 31"/>
          <p:cNvSpPr txBox="1"/>
          <p:nvPr/>
        </p:nvSpPr>
        <p:spPr>
          <a:xfrm>
            <a:off x="2100247"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3DA/1300</a:t>
            </a:r>
          </a:p>
        </p:txBody>
      </p:sp>
      <p:sp>
        <p:nvSpPr>
          <p:cNvPr id="33" name="TextBox 32"/>
          <p:cNvSpPr txBox="1"/>
          <p:nvPr/>
        </p:nvSpPr>
        <p:spPr>
          <a:xfrm>
            <a:off x="7129693"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3DA/400</a:t>
            </a:r>
          </a:p>
        </p:txBody>
      </p:sp>
      <p:sp>
        <p:nvSpPr>
          <p:cNvPr id="13" name="Rectangle 12"/>
          <p:cNvSpPr/>
          <p:nvPr/>
        </p:nvSpPr>
        <p:spPr>
          <a:xfrm>
            <a:off x="322481" y="5416179"/>
            <a:ext cx="792088" cy="461665"/>
          </a:xfrm>
          <a:prstGeom prst="rect">
            <a:avLst/>
          </a:prstGeom>
          <a:ln w="12700">
            <a:solidFill>
              <a:schemeClr val="tx1"/>
            </a:solidFill>
          </a:ln>
        </p:spPr>
        <p:txBody>
          <a:bodyPr wrap="square" anchor="ctr">
            <a:spAutoFit/>
          </a:bodyPr>
          <a:lstStyle/>
          <a:p>
            <a:pPr defTabSz="957263"/>
            <a:r>
              <a:rPr lang="en-US" sz="800" dirty="0">
                <a:solidFill>
                  <a:schemeClr val="tx1"/>
                </a:solidFill>
                <a:latin typeface="+mn-lt"/>
              </a:rPr>
              <a:t>24 </a:t>
            </a:r>
            <a:r>
              <a:rPr lang="en-US" sz="800" dirty="0" smtClean="0">
                <a:solidFill>
                  <a:schemeClr val="tx1"/>
                </a:solidFill>
                <a:latin typeface="+mn-lt"/>
              </a:rPr>
              <a:t>V</a:t>
            </a:r>
            <a:br>
              <a:rPr lang="en-US" sz="800" dirty="0" smtClean="0">
                <a:solidFill>
                  <a:schemeClr val="tx1"/>
                </a:solidFill>
                <a:latin typeface="+mn-lt"/>
              </a:rPr>
            </a:br>
            <a:r>
              <a:rPr lang="en-US" sz="800" dirty="0" smtClean="0">
                <a:solidFill>
                  <a:schemeClr val="tx1"/>
                </a:solidFill>
                <a:latin typeface="+mn-lt"/>
              </a:rPr>
              <a:t>distribution</a:t>
            </a:r>
            <a:br>
              <a:rPr lang="en-US" sz="800" dirty="0" smtClean="0">
                <a:solidFill>
                  <a:schemeClr val="tx1"/>
                </a:solidFill>
                <a:latin typeface="+mn-lt"/>
              </a:rPr>
            </a:br>
            <a:r>
              <a:rPr lang="en-US" sz="800" dirty="0" smtClean="0">
                <a:solidFill>
                  <a:schemeClr val="tx1"/>
                </a:solidFill>
                <a:latin typeface="+mn-lt"/>
              </a:rPr>
              <a:t>unit</a:t>
            </a:r>
            <a:endParaRPr lang="en-GB" sz="800" dirty="0">
              <a:solidFill>
                <a:schemeClr val="tx1"/>
              </a:solidFill>
              <a:latin typeface="+mn-lt"/>
            </a:endParaRPr>
          </a:p>
        </p:txBody>
      </p:sp>
      <p:cxnSp>
        <p:nvCxnSpPr>
          <p:cNvPr id="14" name="Straight Connector 13"/>
          <p:cNvCxnSpPr/>
          <p:nvPr/>
        </p:nvCxnSpPr>
        <p:spPr bwMode="auto">
          <a:xfrm flipH="1">
            <a:off x="1064568" y="5647011"/>
            <a:ext cx="364804" cy="0"/>
          </a:xfrm>
          <a:prstGeom prst="line">
            <a:avLst/>
          </a:prstGeom>
          <a:no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221555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33</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8" name="Inhaltsplatzhalter 2"/>
          <p:cNvSpPr>
            <a:spLocks noGrp="1"/>
          </p:cNvSpPr>
          <p:nvPr>
            <p:ph idx="1"/>
          </p:nvPr>
        </p:nvSpPr>
        <p:spPr>
          <a:xfrm>
            <a:off x="0" y="836613"/>
            <a:ext cx="10065568" cy="648171"/>
          </a:xfrm>
        </p:spPr>
        <p:txBody>
          <a:bodyPr/>
          <a:lstStyle/>
          <a:p>
            <a:pPr marL="39687" lvl="1" indent="0">
              <a:buNone/>
            </a:pPr>
            <a:r>
              <a:rPr lang="en-US" dirty="0" smtClean="0">
                <a:latin typeface="Arial" charset="0"/>
                <a:cs typeface="Arial" charset="0"/>
              </a:rPr>
              <a:t>Electrical Connections If Camera Package Is Also Used</a:t>
            </a:r>
          </a:p>
        </p:txBody>
      </p:sp>
      <p:cxnSp>
        <p:nvCxnSpPr>
          <p:cNvPr id="3" name="Straight Connector 2"/>
          <p:cNvCxnSpPr/>
          <p:nvPr/>
        </p:nvCxnSpPr>
        <p:spPr bwMode="auto">
          <a:xfrm flipH="1">
            <a:off x="0" y="2132856"/>
            <a:ext cx="9906000" cy="0"/>
          </a:xfrm>
          <a:prstGeom prst="line">
            <a:avLst/>
          </a:prstGeom>
          <a:noFill/>
          <a:ln w="254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5673080" y="1700808"/>
            <a:ext cx="0" cy="4608512"/>
          </a:xfrm>
          <a:prstGeom prst="line">
            <a:avLst/>
          </a:prstGeom>
          <a:noFill/>
          <a:ln w="25400" cap="flat" cmpd="sng" algn="ctr">
            <a:solidFill>
              <a:schemeClr val="tx1"/>
            </a:solidFill>
            <a:prstDash val="solid"/>
            <a:round/>
            <a:headEnd type="none" w="med" len="med"/>
            <a:tailEnd type="none" w="med" len="med"/>
          </a:ln>
          <a:effectLst/>
        </p:spPr>
      </p:cxnSp>
      <p:sp>
        <p:nvSpPr>
          <p:cNvPr id="32" name="TextBox 31"/>
          <p:cNvSpPr txBox="1"/>
          <p:nvPr/>
        </p:nvSpPr>
        <p:spPr>
          <a:xfrm>
            <a:off x="2100247"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3DA/1300</a:t>
            </a:r>
          </a:p>
        </p:txBody>
      </p:sp>
      <p:sp>
        <p:nvSpPr>
          <p:cNvPr id="33" name="TextBox 32"/>
          <p:cNvSpPr txBox="1"/>
          <p:nvPr/>
        </p:nvSpPr>
        <p:spPr>
          <a:xfrm>
            <a:off x="7129693"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3DA/400</a:t>
            </a:r>
          </a:p>
        </p:txBody>
      </p:sp>
      <p:pic>
        <p:nvPicPr>
          <p:cNvPr id="1032" name="Picture 8" descr="C:\Users\BauerW\Documents\iRVision 3D Area Sensor\BinPickingDemoCell\3DAS_400_&amp;_CameraPackage_Conn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088" y="2780927"/>
            <a:ext cx="4130202" cy="324036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BauerW\Documents\iRVision 3D Area Sensor\BinPickingDemoCell\3DAS_1300_&amp;_CameraPackage_Connection.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6" y="2168606"/>
            <a:ext cx="5549795" cy="402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13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1152227"/>
          </a:xfrm>
        </p:spPr>
        <p:txBody>
          <a:bodyPr/>
          <a:lstStyle/>
          <a:p>
            <a:pPr marL="39687" lvl="1" indent="0">
              <a:buNone/>
            </a:pPr>
            <a:r>
              <a:rPr lang="en-US" dirty="0" smtClean="0">
                <a:latin typeface="Arial" charset="0"/>
                <a:cs typeface="Arial" charset="0"/>
              </a:rPr>
              <a:t>Connection &amp; Operation Check Using </a:t>
            </a:r>
            <a:r>
              <a:rPr lang="en-US" sz="2800" i="1" dirty="0" err="1">
                <a:latin typeface="Book Antiqua" pitchFamily="18" charset="0"/>
                <a:cs typeface="Arial" charset="0"/>
              </a:rPr>
              <a:t>i</a:t>
            </a:r>
            <a:r>
              <a:rPr lang="en-US" dirty="0" err="1">
                <a:latin typeface="Arial" charset="0"/>
                <a:cs typeface="Arial" charset="0"/>
              </a:rPr>
              <a:t>RVision</a:t>
            </a:r>
            <a:r>
              <a:rPr lang="en-US" dirty="0">
                <a:latin typeface="Arial" charset="0"/>
                <a:cs typeface="Arial" charset="0"/>
              </a:rPr>
              <a:t> </a:t>
            </a:r>
            <a:r>
              <a:rPr lang="en-US" dirty="0" smtClean="0">
                <a:latin typeface="Arial" charset="0"/>
                <a:cs typeface="Arial" charset="0"/>
              </a:rPr>
              <a:t>Setup (1)</a:t>
            </a:r>
          </a:p>
          <a:p>
            <a:pPr lvl="1"/>
            <a:r>
              <a:rPr lang="en-US" dirty="0" smtClean="0">
                <a:latin typeface="Arial" charset="0"/>
                <a:cs typeface="Arial" charset="0"/>
              </a:rPr>
              <a:t>Camera check:</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34</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576" y="1988840"/>
            <a:ext cx="7346300"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8" y="3501008"/>
            <a:ext cx="3627935" cy="834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960" y="3247438"/>
            <a:ext cx="5311580" cy="3205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Arrow Connector 15"/>
          <p:cNvCxnSpPr/>
          <p:nvPr/>
        </p:nvCxnSpPr>
        <p:spPr bwMode="auto">
          <a:xfrm>
            <a:off x="3872880" y="3886418"/>
            <a:ext cx="720080" cy="0"/>
          </a:xfrm>
          <a:prstGeom prst="straightConnector1">
            <a:avLst/>
          </a:prstGeom>
          <a:noFill/>
          <a:ln w="38100" cap="flat" cmpd="sng" algn="ctr">
            <a:solidFill>
              <a:schemeClr val="tx1"/>
            </a:solidFill>
            <a:prstDash val="solid"/>
            <a:round/>
            <a:headEnd type="none" w="med" len="med"/>
            <a:tailEnd type="arrow"/>
          </a:ln>
          <a:effectLst/>
        </p:spPr>
      </p:cxnSp>
      <p:sp>
        <p:nvSpPr>
          <p:cNvPr id="5" name="Rectangle 4"/>
          <p:cNvSpPr/>
          <p:nvPr/>
        </p:nvSpPr>
        <p:spPr bwMode="auto">
          <a:xfrm>
            <a:off x="8697416" y="4126210"/>
            <a:ext cx="1080120" cy="185936"/>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9" name="Rectangle 18"/>
          <p:cNvSpPr/>
          <p:nvPr/>
        </p:nvSpPr>
        <p:spPr bwMode="auto">
          <a:xfrm>
            <a:off x="6136676" y="6251216"/>
            <a:ext cx="674138" cy="185936"/>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0" name="Rectangle 19"/>
          <p:cNvSpPr/>
          <p:nvPr/>
        </p:nvSpPr>
        <p:spPr bwMode="auto">
          <a:xfrm>
            <a:off x="8745968" y="3533218"/>
            <a:ext cx="360040" cy="185936"/>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4" name="Rectangle 13"/>
          <p:cNvSpPr/>
          <p:nvPr/>
        </p:nvSpPr>
        <p:spPr>
          <a:xfrm>
            <a:off x="16903" y="4834363"/>
            <a:ext cx="4533292" cy="523220"/>
          </a:xfrm>
          <a:prstGeom prst="rect">
            <a:avLst/>
          </a:prstGeom>
          <a:ln w="38100">
            <a:solidFill>
              <a:srgbClr val="FF0000"/>
            </a:solidFill>
          </a:ln>
        </p:spPr>
        <p:txBody>
          <a:bodyPr wrap="none">
            <a:spAutoFit/>
          </a:bodyPr>
          <a:lstStyle/>
          <a:p>
            <a:pPr marL="39687" lvl="1" indent="0">
              <a:buNone/>
            </a:pPr>
            <a:r>
              <a:rPr lang="en-US" sz="1400" kern="0" dirty="0" smtClean="0">
                <a:solidFill>
                  <a:schemeClr val="tx1"/>
                </a:solidFill>
                <a:latin typeface="Arial" charset="0"/>
                <a:cs typeface="Arial" charset="0"/>
              </a:rPr>
              <a:t>Mode: [2/3” SXGA (1280 x 1024)], if KOWA SC130C</a:t>
            </a:r>
          </a:p>
          <a:p>
            <a:pPr marL="39687" lvl="1" indent="0">
              <a:buNone/>
            </a:pPr>
            <a:r>
              <a:rPr lang="en-US" sz="1400" kern="0" dirty="0" smtClean="0">
                <a:solidFill>
                  <a:schemeClr val="tx1"/>
                </a:solidFill>
                <a:latin typeface="Arial" charset="0"/>
                <a:cs typeface="Arial" charset="0"/>
              </a:rPr>
              <a:t>Mode: [1/2” </a:t>
            </a:r>
            <a:r>
              <a:rPr lang="en-US" sz="1400" kern="0" dirty="0">
                <a:solidFill>
                  <a:schemeClr val="tx1"/>
                </a:solidFill>
                <a:latin typeface="Arial" charset="0"/>
                <a:cs typeface="Arial" charset="0"/>
              </a:rPr>
              <a:t>SXGA (1280 x 1024</a:t>
            </a:r>
            <a:r>
              <a:rPr lang="en-US" sz="1400" kern="0" dirty="0" smtClean="0">
                <a:solidFill>
                  <a:schemeClr val="tx1"/>
                </a:solidFill>
                <a:latin typeface="Arial" charset="0"/>
                <a:cs typeface="Arial" charset="0"/>
              </a:rPr>
              <a:t>)], if KOWA SC130E</a:t>
            </a:r>
            <a:endParaRPr lang="en-US" sz="1400" kern="0" dirty="0">
              <a:solidFill>
                <a:schemeClr val="tx1"/>
              </a:solidFill>
              <a:latin typeface="Arial" charset="0"/>
              <a:cs typeface="Arial" charset="0"/>
            </a:endParaRPr>
          </a:p>
        </p:txBody>
      </p:sp>
    </p:spTree>
    <p:extLst>
      <p:ext uri="{BB962C8B-B14F-4D97-AF65-F5344CB8AC3E}">
        <p14:creationId xmlns:p14="http://schemas.microsoft.com/office/powerpoint/2010/main" val="35391244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6" y="4437112"/>
            <a:ext cx="3646170" cy="84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5616575"/>
          </a:xfrm>
        </p:spPr>
        <p:txBody>
          <a:bodyPr/>
          <a:lstStyle/>
          <a:p>
            <a:pPr marL="39687" lvl="1" indent="0">
              <a:buNone/>
            </a:pPr>
            <a:r>
              <a:rPr lang="en-US" dirty="0" smtClean="0">
                <a:latin typeface="Arial" charset="0"/>
                <a:cs typeface="Arial" charset="0"/>
              </a:rPr>
              <a:t>Connection &amp; Operation Check Using </a:t>
            </a:r>
            <a:r>
              <a:rPr lang="en-US" sz="2800" i="1" dirty="0" err="1">
                <a:latin typeface="Book Antiqua" pitchFamily="18" charset="0"/>
                <a:cs typeface="Arial" charset="0"/>
              </a:rPr>
              <a:t>i</a:t>
            </a:r>
            <a:r>
              <a:rPr lang="en-US" dirty="0" err="1">
                <a:latin typeface="Arial" charset="0"/>
                <a:cs typeface="Arial" charset="0"/>
              </a:rPr>
              <a:t>RVision</a:t>
            </a:r>
            <a:r>
              <a:rPr lang="en-US" dirty="0">
                <a:latin typeface="Arial" charset="0"/>
                <a:cs typeface="Arial" charset="0"/>
              </a:rPr>
              <a:t> </a:t>
            </a:r>
            <a:r>
              <a:rPr lang="en-US" dirty="0" smtClean="0">
                <a:latin typeface="Arial" charset="0"/>
                <a:cs typeface="Arial" charset="0"/>
              </a:rPr>
              <a:t>Setup (2)</a:t>
            </a:r>
          </a:p>
          <a:p>
            <a:pPr lvl="1"/>
            <a:r>
              <a:rPr lang="en-US" dirty="0" smtClean="0">
                <a:latin typeface="Arial" charset="0"/>
                <a:cs typeface="Arial" charset="0"/>
              </a:rPr>
              <a:t>Projector check:</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35</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6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2" y="2056475"/>
            <a:ext cx="8568952" cy="2315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465168" y="2484777"/>
            <a:ext cx="3485249" cy="307777"/>
          </a:xfrm>
          <a:prstGeom prst="rect">
            <a:avLst/>
          </a:prstGeom>
          <a:noFill/>
        </p:spPr>
        <p:txBody>
          <a:bodyPr wrap="none" rtlCol="0">
            <a:spAutoFit/>
          </a:bodyPr>
          <a:lstStyle/>
          <a:p>
            <a:r>
              <a:rPr lang="en-US" sz="1400" dirty="0" smtClean="0">
                <a:solidFill>
                  <a:srgbClr val="FF0000"/>
                </a:solidFill>
                <a:latin typeface="+mn-lt"/>
              </a:rPr>
              <a:t>Use Robot-Generated Grid Calibration!</a:t>
            </a:r>
            <a:endParaRPr lang="en-GB" sz="1400" dirty="0" smtClean="0">
              <a:solidFill>
                <a:srgbClr val="FF0000"/>
              </a:solidFill>
              <a:latin typeface="+mn-lt"/>
            </a:endParaRPr>
          </a:p>
        </p:txBody>
      </p:sp>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464" y="5157192"/>
            <a:ext cx="3656648" cy="848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8784" y="4510183"/>
            <a:ext cx="3508052" cy="179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3160" y="4617685"/>
            <a:ext cx="3479477" cy="1763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bwMode="auto">
          <a:xfrm>
            <a:off x="10686" y="4725144"/>
            <a:ext cx="2998098" cy="319321"/>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6" name="Rectangle 15"/>
          <p:cNvSpPr/>
          <p:nvPr/>
        </p:nvSpPr>
        <p:spPr bwMode="auto">
          <a:xfrm>
            <a:off x="128464" y="5589623"/>
            <a:ext cx="2880320" cy="151725"/>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7" name="Rectangle 16"/>
          <p:cNvSpPr/>
          <p:nvPr/>
        </p:nvSpPr>
        <p:spPr bwMode="auto">
          <a:xfrm>
            <a:off x="4520953" y="4941168"/>
            <a:ext cx="1856024" cy="136845"/>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8" name="Rectangle 17"/>
          <p:cNvSpPr/>
          <p:nvPr/>
        </p:nvSpPr>
        <p:spPr bwMode="auto">
          <a:xfrm>
            <a:off x="7921804" y="4927213"/>
            <a:ext cx="1872208" cy="238522"/>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9" name="TextBox 18"/>
          <p:cNvSpPr txBox="1"/>
          <p:nvPr/>
        </p:nvSpPr>
        <p:spPr>
          <a:xfrm>
            <a:off x="5680048" y="4088863"/>
            <a:ext cx="3486852" cy="307777"/>
          </a:xfrm>
          <a:prstGeom prst="rect">
            <a:avLst/>
          </a:prstGeom>
          <a:noFill/>
        </p:spPr>
        <p:txBody>
          <a:bodyPr wrap="none" rtlCol="0">
            <a:spAutoFit/>
          </a:bodyPr>
          <a:lstStyle/>
          <a:p>
            <a:r>
              <a:rPr lang="en-US" sz="1400" dirty="0" smtClean="0">
                <a:solidFill>
                  <a:schemeClr val="tx1"/>
                </a:solidFill>
                <a:latin typeface="+mn-lt"/>
              </a:rPr>
              <a:t>Confirm that “</a:t>
            </a:r>
            <a:r>
              <a:rPr lang="en-US" sz="1400" dirty="0" smtClean="0">
                <a:solidFill>
                  <a:srgbClr val="FF0000"/>
                </a:solidFill>
                <a:latin typeface="+mn-lt"/>
              </a:rPr>
              <a:t>NG</a:t>
            </a:r>
            <a:r>
              <a:rPr lang="en-US" sz="1400" dirty="0" smtClean="0">
                <a:solidFill>
                  <a:schemeClr val="tx1"/>
                </a:solidFill>
                <a:latin typeface="+mn-lt"/>
              </a:rPr>
              <a:t>” has turned to “</a:t>
            </a:r>
            <a:r>
              <a:rPr lang="en-US" sz="1400" dirty="0" smtClean="0">
                <a:solidFill>
                  <a:srgbClr val="00B050"/>
                </a:solidFill>
                <a:latin typeface="+mn-lt"/>
              </a:rPr>
              <a:t>OK</a:t>
            </a:r>
            <a:r>
              <a:rPr lang="en-US" sz="1400" dirty="0" smtClean="0">
                <a:solidFill>
                  <a:schemeClr val="tx1"/>
                </a:solidFill>
                <a:latin typeface="+mn-lt"/>
              </a:rPr>
              <a:t>”!</a:t>
            </a:r>
            <a:endParaRPr lang="en-GB" sz="1400" dirty="0" smtClean="0">
              <a:solidFill>
                <a:schemeClr val="tx1"/>
              </a:solidFill>
              <a:latin typeface="+mn-lt"/>
            </a:endParaRPr>
          </a:p>
        </p:txBody>
      </p:sp>
      <p:cxnSp>
        <p:nvCxnSpPr>
          <p:cNvPr id="20" name="Straight Arrow Connector 19"/>
          <p:cNvCxnSpPr/>
          <p:nvPr/>
        </p:nvCxnSpPr>
        <p:spPr bwMode="auto">
          <a:xfrm>
            <a:off x="8092438" y="4372220"/>
            <a:ext cx="636526" cy="697701"/>
          </a:xfrm>
          <a:prstGeom prst="straightConnector1">
            <a:avLst/>
          </a:prstGeom>
          <a:noFill/>
          <a:ln w="38100" cap="flat" cmpd="sng" algn="ctr">
            <a:solidFill>
              <a:schemeClr val="tx1"/>
            </a:solidFill>
            <a:prstDash val="solid"/>
            <a:round/>
            <a:headEnd type="none" w="med" len="med"/>
            <a:tailEnd type="arrow"/>
          </a:ln>
          <a:effectLst/>
        </p:spPr>
      </p:cxnSp>
      <p:sp>
        <p:nvSpPr>
          <p:cNvPr id="25" name="Rectangle 24"/>
          <p:cNvSpPr/>
          <p:nvPr/>
        </p:nvSpPr>
        <p:spPr>
          <a:xfrm>
            <a:off x="1156863" y="4653971"/>
            <a:ext cx="441146"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1.</a:t>
            </a:r>
            <a:endParaRPr lang="en-US" sz="2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26" name="Rectangle 25"/>
          <p:cNvSpPr/>
          <p:nvPr/>
        </p:nvSpPr>
        <p:spPr>
          <a:xfrm>
            <a:off x="1289162" y="5409751"/>
            <a:ext cx="441146"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2.</a:t>
            </a:r>
            <a:endParaRPr lang="en-US" sz="2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27" name="Rectangle 26"/>
          <p:cNvSpPr/>
          <p:nvPr/>
        </p:nvSpPr>
        <p:spPr>
          <a:xfrm>
            <a:off x="3944888" y="4869160"/>
            <a:ext cx="441146"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3.</a:t>
            </a:r>
            <a:endParaRPr lang="en-US" sz="2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28" name="Rectangle 27"/>
          <p:cNvSpPr/>
          <p:nvPr/>
        </p:nvSpPr>
        <p:spPr>
          <a:xfrm>
            <a:off x="3944888" y="5157192"/>
            <a:ext cx="441147" cy="461665"/>
          </a:xfrm>
          <a:prstGeom prst="rect">
            <a:avLst/>
          </a:prstGeom>
          <a:noFill/>
        </p:spPr>
        <p:txBody>
          <a:bodyPr wrap="none" lIns="91440" tIns="45720" rIns="91440" bIns="45720">
            <a:spAutoFit/>
          </a:bodyPr>
          <a:lstStyle/>
          <a:p>
            <a:pPr algn="ctr"/>
            <a:r>
              <a:rPr lang="en-US" sz="24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4</a:t>
            </a:r>
            <a:r>
              <a:rPr lang="en-US" sz="2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a:t>
            </a:r>
            <a:endParaRPr lang="en-US" sz="2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31" name="Rectangle 30"/>
          <p:cNvSpPr/>
          <p:nvPr/>
        </p:nvSpPr>
        <p:spPr>
          <a:xfrm>
            <a:off x="8985448" y="4778757"/>
            <a:ext cx="441146"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5.</a:t>
            </a:r>
            <a:endParaRPr lang="en-US" sz="2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Tree>
    <p:extLst>
      <p:ext uri="{BB962C8B-B14F-4D97-AF65-F5344CB8AC3E}">
        <p14:creationId xmlns:p14="http://schemas.microsoft.com/office/powerpoint/2010/main" val="10159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2952427"/>
          </a:xfrm>
        </p:spPr>
        <p:txBody>
          <a:bodyPr/>
          <a:lstStyle/>
          <a:p>
            <a:pPr marL="39687" lvl="1" indent="0">
              <a:buNone/>
            </a:pPr>
            <a:r>
              <a:rPr lang="en-US" dirty="0" smtClean="0">
                <a:latin typeface="Arial" charset="0"/>
                <a:cs typeface="Arial" charset="0"/>
              </a:rPr>
              <a:t>Layout Adjustment, 3DAS Setup and Calibration (1)</a:t>
            </a:r>
          </a:p>
          <a:p>
            <a:pPr lvl="1"/>
            <a:r>
              <a:rPr lang="en-US" sz="1400" dirty="0" smtClean="0"/>
              <a:t>Open [3D Area Sensor] setup page. Set [Test </a:t>
            </a:r>
            <a:r>
              <a:rPr lang="en-US" sz="1400" dirty="0"/>
              <a:t>Snap Pattern] = </a:t>
            </a:r>
            <a:r>
              <a:rPr lang="en-US" sz="1400" dirty="0" smtClean="0"/>
              <a:t>[Frame] and turn [PRJ ON]. Now, adjust </a:t>
            </a:r>
            <a:r>
              <a:rPr lang="en-US" sz="1400" dirty="0" smtClean="0">
                <a:solidFill>
                  <a:srgbClr val="FF0000"/>
                </a:solidFill>
              </a:rPr>
              <a:t>PU FOV position</a:t>
            </a:r>
            <a:r>
              <a:rPr lang="en-US" sz="1400" dirty="0" smtClean="0"/>
              <a:t> </a:t>
            </a:r>
            <a:r>
              <a:rPr lang="en-US" sz="1400" dirty="0"/>
              <a:t>by moving </a:t>
            </a:r>
            <a:r>
              <a:rPr lang="en-US" sz="1400" dirty="0" smtClean="0"/>
              <a:t>3DAS </a:t>
            </a:r>
            <a:r>
              <a:rPr lang="en-US" sz="1400" dirty="0"/>
              <a:t>or container </a:t>
            </a:r>
            <a:r>
              <a:rPr lang="en-US" sz="1400" dirty="0" smtClean="0"/>
              <a:t>so </a:t>
            </a:r>
            <a:r>
              <a:rPr lang="en-US" sz="1400" dirty="0"/>
              <a:t>that </a:t>
            </a:r>
            <a:r>
              <a:rPr lang="en-US" sz="1400" dirty="0" smtClean="0"/>
              <a:t>PU </a:t>
            </a:r>
            <a:r>
              <a:rPr lang="en-US" sz="1400" dirty="0"/>
              <a:t>optical axis </a:t>
            </a:r>
            <a:r>
              <a:rPr lang="en-US" sz="1400" dirty="0" smtClean="0"/>
              <a:t>intersects container center.</a:t>
            </a:r>
          </a:p>
          <a:p>
            <a:pPr lvl="1"/>
            <a:r>
              <a:rPr lang="en-US" sz="1400" dirty="0" smtClean="0"/>
              <a:t>With </a:t>
            </a:r>
            <a:r>
              <a:rPr lang="en-US" sz="1400" dirty="0"/>
              <a:t>[Test Snap Pattern] = </a:t>
            </a:r>
            <a:r>
              <a:rPr lang="en-US" sz="1400" dirty="0" smtClean="0"/>
              <a:t>[White], adjust </a:t>
            </a:r>
            <a:r>
              <a:rPr lang="en-US" sz="1400" dirty="0" smtClean="0">
                <a:solidFill>
                  <a:srgbClr val="FF0000"/>
                </a:solidFill>
              </a:rPr>
              <a:t>PU FOV size</a:t>
            </a:r>
            <a:r>
              <a:rPr lang="en-US" sz="1400" dirty="0" smtClean="0"/>
              <a:t> to the required size by using the </a:t>
            </a:r>
            <a:r>
              <a:rPr lang="en-US" sz="1400" dirty="0"/>
              <a:t>PU zoom </a:t>
            </a:r>
            <a:r>
              <a:rPr lang="en-US" sz="1400" dirty="0" smtClean="0"/>
              <a:t>lens or by adjusting PU mounting height. Tip: Put </a:t>
            </a:r>
            <a:r>
              <a:rPr lang="en-US" sz="1400" dirty="0"/>
              <a:t>a large, bright, plane cardboard or wooden plate </a:t>
            </a:r>
            <a:r>
              <a:rPr lang="en-US" sz="1400" dirty="0" smtClean="0"/>
              <a:t>– if available – on top </a:t>
            </a:r>
            <a:r>
              <a:rPr lang="en-US" sz="1400" dirty="0"/>
              <a:t>of the </a:t>
            </a:r>
            <a:r>
              <a:rPr lang="en-US" sz="1400" dirty="0" smtClean="0"/>
              <a:t>container to check current PU </a:t>
            </a:r>
            <a:r>
              <a:rPr lang="en-US" sz="1400" dirty="0"/>
              <a:t>FOV size at this height. </a:t>
            </a:r>
          </a:p>
          <a:p>
            <a:pPr lvl="1"/>
            <a:r>
              <a:rPr lang="en-US" sz="1400" dirty="0" smtClean="0"/>
              <a:t>With [Test Snap Pattern] = [Stripe], </a:t>
            </a:r>
            <a:r>
              <a:rPr lang="en-US" sz="1400" dirty="0" smtClean="0">
                <a:solidFill>
                  <a:srgbClr val="FF0000"/>
                </a:solidFill>
                <a:hlinkClick r:id="rId2" action="ppaction://hlinkpres?slideindex=1&amp;slidetitle="/>
              </a:rPr>
              <a:t>adjust PU focus</a:t>
            </a:r>
            <a:r>
              <a:rPr lang="en-US" sz="1400" dirty="0" smtClean="0"/>
              <a:t> so that the pattern is sharply projected </a:t>
            </a:r>
            <a:r>
              <a:rPr lang="en-US" sz="1400" dirty="0"/>
              <a:t>at 50-60% height of the maximum parts stack height. </a:t>
            </a:r>
            <a:r>
              <a:rPr lang="en-US" sz="1400" dirty="0" smtClean="0"/>
              <a:t>Tips: Put </a:t>
            </a:r>
            <a:r>
              <a:rPr lang="en-US" sz="1400" dirty="0"/>
              <a:t>a </a:t>
            </a:r>
            <a:r>
              <a:rPr lang="en-US" sz="1400" dirty="0" smtClean="0"/>
              <a:t>small </a:t>
            </a:r>
            <a:r>
              <a:rPr lang="en-US" sz="1400" dirty="0"/>
              <a:t>bright </a:t>
            </a:r>
            <a:r>
              <a:rPr lang="en-US" sz="1400" dirty="0" smtClean="0"/>
              <a:t>plate </a:t>
            </a:r>
            <a:r>
              <a:rPr lang="en-US" sz="1400" dirty="0"/>
              <a:t>in the middle of the </a:t>
            </a:r>
            <a:r>
              <a:rPr lang="en-US" sz="1400" dirty="0" smtClean="0"/>
              <a:t>container, </a:t>
            </a:r>
            <a:r>
              <a:rPr lang="en-US" sz="1400" dirty="0"/>
              <a:t>perpendicular to the PU optical axis. </a:t>
            </a:r>
            <a:r>
              <a:rPr lang="en-US" sz="1400" dirty="0" smtClean="0"/>
              <a:t>Adjust PU focus </a:t>
            </a:r>
            <a:r>
              <a:rPr lang="en-US" sz="1400" dirty="0"/>
              <a:t>in </a:t>
            </a:r>
            <a:r>
              <a:rPr lang="en-US" sz="1400" dirty="0" smtClean="0"/>
              <a:t>darkness.</a:t>
            </a:r>
            <a:endParaRPr lang="en-US" sz="1400"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36</a:t>
            </a:fld>
            <a:endParaRPr lang="de-DE" sz="1000" smtClean="0">
              <a:solidFill>
                <a:schemeClr val="tx1"/>
              </a:solidFill>
              <a:latin typeface="DIN-Light" charset="0"/>
            </a:endParaRPr>
          </a:p>
        </p:txBody>
      </p:sp>
      <p:sp>
        <p:nvSpPr>
          <p:cNvPr id="6" name="Action Button: Home 5">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8" name="Inhaltsplatzhalter 2"/>
          <p:cNvSpPr txBox="1">
            <a:spLocks/>
          </p:cNvSpPr>
          <p:nvPr/>
        </p:nvSpPr>
        <p:spPr bwMode="auto">
          <a:xfrm>
            <a:off x="-18814" y="3645024"/>
            <a:ext cx="6555990" cy="145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4"/>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5"/>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6"/>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lvl="1"/>
            <a:r>
              <a:rPr lang="en-US" sz="1400" kern="0" dirty="0" smtClean="0"/>
              <a:t>Position the plate at the calculated height of the axes intersection point. Select Camera View 1, [Test </a:t>
            </a:r>
            <a:r>
              <a:rPr lang="en-US" sz="1400" kern="0" dirty="0"/>
              <a:t>Snap Pattern] = </a:t>
            </a:r>
            <a:r>
              <a:rPr lang="en-US" sz="1400" kern="0" dirty="0" smtClean="0"/>
              <a:t>[Frame]. Adjust orientation of the CU1 so that its optical axis intersects with PU optical axis in the center of the projected pattern. (See picture). Do the same with CU2.</a:t>
            </a:r>
            <a:endParaRPr lang="en-US" sz="1400" kern="0" dirty="0" smtClean="0">
              <a:latin typeface="Arial" charset="0"/>
              <a:cs typeface="Arial" charset="0"/>
            </a:endParaRPr>
          </a:p>
        </p:txBody>
      </p:sp>
      <p:grpSp>
        <p:nvGrpSpPr>
          <p:cNvPr id="9" name="Group 8"/>
          <p:cNvGrpSpPr/>
          <p:nvPr/>
        </p:nvGrpSpPr>
        <p:grpSpPr>
          <a:xfrm>
            <a:off x="4530637" y="3912437"/>
            <a:ext cx="5030875" cy="2376265"/>
            <a:chOff x="4530637" y="3912437"/>
            <a:chExt cx="5030875" cy="2376265"/>
          </a:xfrm>
        </p:grpSpPr>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3332" y="3962175"/>
              <a:ext cx="3088180" cy="2271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rapezoid 1"/>
            <p:cNvSpPr/>
            <p:nvPr/>
          </p:nvSpPr>
          <p:spPr bwMode="auto">
            <a:xfrm rot="16200000">
              <a:off x="6825208" y="3552398"/>
              <a:ext cx="2376264" cy="3096344"/>
            </a:xfrm>
            <a:prstGeom prst="trapezoid">
              <a:avLst>
                <a:gd name="adj" fmla="val 6394"/>
              </a:avLst>
            </a:prstGeom>
            <a:noFill/>
            <a:ln w="38100" cap="flat" cmpd="sng" algn="ctr">
              <a:solidFill>
                <a:srgbClr val="0070C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0" name="Trapezoid 9"/>
            <p:cNvSpPr/>
            <p:nvPr/>
          </p:nvSpPr>
          <p:spPr bwMode="auto">
            <a:xfrm rot="5400000">
              <a:off x="6825208" y="3552397"/>
              <a:ext cx="2376264" cy="3096344"/>
            </a:xfrm>
            <a:prstGeom prst="trapezoid">
              <a:avLst>
                <a:gd name="adj" fmla="val 6394"/>
              </a:avLst>
            </a:prstGeom>
            <a:noFill/>
            <a:ln w="38100" cap="flat" cmpd="sng" algn="ctr">
              <a:solidFill>
                <a:srgbClr val="0070C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cxnSp>
          <p:nvCxnSpPr>
            <p:cNvPr id="4" name="Straight Connector 3"/>
            <p:cNvCxnSpPr>
              <a:stCxn id="10" idx="1"/>
              <a:endCxn id="2" idx="1"/>
            </p:cNvCxnSpPr>
            <p:nvPr/>
          </p:nvCxnSpPr>
          <p:spPr bwMode="auto">
            <a:xfrm>
              <a:off x="8013340" y="3988407"/>
              <a:ext cx="0" cy="2224326"/>
            </a:xfrm>
            <a:prstGeom prst="line">
              <a:avLst/>
            </a:prstGeom>
            <a:noFill/>
            <a:ln w="19050" cap="flat" cmpd="sng" algn="ctr">
              <a:solidFill>
                <a:srgbClr val="0070C0"/>
              </a:solidFill>
              <a:prstDash val="solid"/>
              <a:round/>
              <a:headEnd type="none" w="med" len="med"/>
              <a:tailEnd type="none" w="med" len="med"/>
            </a:ln>
            <a:effectLst/>
          </p:spPr>
        </p:cxnSp>
        <p:cxnSp>
          <p:nvCxnSpPr>
            <p:cNvPr id="16" name="Straight Connector 15"/>
            <p:cNvCxnSpPr>
              <a:stCxn id="10" idx="2"/>
              <a:endCxn id="18434" idx="3"/>
            </p:cNvCxnSpPr>
            <p:nvPr/>
          </p:nvCxnSpPr>
          <p:spPr bwMode="auto">
            <a:xfrm flipV="1">
              <a:off x="6465168" y="5098045"/>
              <a:ext cx="3096344" cy="2524"/>
            </a:xfrm>
            <a:prstGeom prst="line">
              <a:avLst/>
            </a:prstGeom>
            <a:noFill/>
            <a:ln w="19050" cap="flat" cmpd="sng" algn="ctr">
              <a:solidFill>
                <a:srgbClr val="0070C0"/>
              </a:solidFill>
              <a:prstDash val="solid"/>
              <a:round/>
              <a:headEnd type="none" w="med" len="med"/>
              <a:tailEnd type="none" w="med" len="med"/>
            </a:ln>
            <a:effectLst/>
          </p:spPr>
        </p:cxnSp>
        <p:sp>
          <p:nvSpPr>
            <p:cNvPr id="13" name="Oval 12"/>
            <p:cNvSpPr/>
            <p:nvPr/>
          </p:nvSpPr>
          <p:spPr bwMode="auto">
            <a:xfrm>
              <a:off x="7897694" y="4988809"/>
              <a:ext cx="231289" cy="223520"/>
            </a:xfrm>
            <a:prstGeom prst="ellipse">
              <a:avLst/>
            </a:prstGeom>
            <a:noFill/>
            <a:ln w="19050" cap="flat" cmpd="sng" algn="ctr">
              <a:solidFill>
                <a:srgbClr val="0070C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5" name="TextBox 14"/>
            <p:cNvSpPr txBox="1"/>
            <p:nvPr/>
          </p:nvSpPr>
          <p:spPr>
            <a:xfrm>
              <a:off x="4953000" y="5510640"/>
              <a:ext cx="1297150" cy="400110"/>
            </a:xfrm>
            <a:prstGeom prst="rect">
              <a:avLst/>
            </a:prstGeom>
            <a:noFill/>
          </p:spPr>
          <p:txBody>
            <a:bodyPr wrap="none" rtlCol="0">
              <a:spAutoFit/>
            </a:bodyPr>
            <a:lstStyle/>
            <a:p>
              <a:r>
                <a:rPr lang="en-US" sz="2000" dirty="0" smtClean="0">
                  <a:solidFill>
                    <a:schemeClr val="tx1">
                      <a:lumMod val="65000"/>
                      <a:lumOff val="35000"/>
                    </a:schemeClr>
                  </a:solidFill>
                  <a:latin typeface="+mn-lt"/>
                </a:rPr>
                <a:t>CU1 FOV</a:t>
              </a:r>
              <a:endParaRPr lang="en-GB" sz="2000" dirty="0" smtClean="0">
                <a:solidFill>
                  <a:schemeClr val="tx1">
                    <a:lumMod val="65000"/>
                    <a:lumOff val="35000"/>
                  </a:schemeClr>
                </a:solidFill>
                <a:latin typeface="+mn-lt"/>
              </a:endParaRPr>
            </a:p>
          </p:txBody>
        </p:sp>
        <p:sp>
          <p:nvSpPr>
            <p:cNvPr id="22" name="TextBox 21"/>
            <p:cNvSpPr txBox="1"/>
            <p:nvPr/>
          </p:nvSpPr>
          <p:spPr>
            <a:xfrm>
              <a:off x="4953000" y="5888592"/>
              <a:ext cx="1297150" cy="400110"/>
            </a:xfrm>
            <a:prstGeom prst="rect">
              <a:avLst/>
            </a:prstGeom>
            <a:noFill/>
          </p:spPr>
          <p:txBody>
            <a:bodyPr wrap="none" rtlCol="0">
              <a:spAutoFit/>
            </a:bodyPr>
            <a:lstStyle/>
            <a:p>
              <a:r>
                <a:rPr lang="en-US" sz="2000" dirty="0" smtClean="0">
                  <a:solidFill>
                    <a:schemeClr val="tx1">
                      <a:lumMod val="65000"/>
                      <a:lumOff val="35000"/>
                    </a:schemeClr>
                  </a:solidFill>
                  <a:latin typeface="+mn-lt"/>
                </a:rPr>
                <a:t>CU2 FOV</a:t>
              </a:r>
              <a:endParaRPr lang="en-GB" sz="2000" dirty="0" smtClean="0">
                <a:solidFill>
                  <a:schemeClr val="tx1">
                    <a:lumMod val="65000"/>
                    <a:lumOff val="35000"/>
                  </a:schemeClr>
                </a:solidFill>
                <a:latin typeface="+mn-lt"/>
              </a:endParaRPr>
            </a:p>
          </p:txBody>
        </p:sp>
        <p:sp>
          <p:nvSpPr>
            <p:cNvPr id="23" name="TextBox 22"/>
            <p:cNvSpPr txBox="1"/>
            <p:nvPr/>
          </p:nvSpPr>
          <p:spPr>
            <a:xfrm>
              <a:off x="4530637" y="5111266"/>
              <a:ext cx="1893467" cy="400110"/>
            </a:xfrm>
            <a:prstGeom prst="rect">
              <a:avLst/>
            </a:prstGeom>
            <a:noFill/>
          </p:spPr>
          <p:txBody>
            <a:bodyPr wrap="none" rtlCol="0">
              <a:spAutoFit/>
            </a:bodyPr>
            <a:lstStyle/>
            <a:p>
              <a:r>
                <a:rPr lang="en-US" sz="2000" dirty="0" smtClean="0">
                  <a:solidFill>
                    <a:schemeClr val="tx1">
                      <a:lumMod val="65000"/>
                      <a:lumOff val="35000"/>
                    </a:schemeClr>
                  </a:solidFill>
                  <a:latin typeface="+mn-lt"/>
                </a:rPr>
                <a:t>Frame pattern</a:t>
              </a:r>
              <a:endParaRPr lang="en-GB" sz="2000" dirty="0" smtClean="0">
                <a:solidFill>
                  <a:schemeClr val="tx1">
                    <a:lumMod val="65000"/>
                    <a:lumOff val="35000"/>
                  </a:schemeClr>
                </a:solidFill>
                <a:latin typeface="+mn-lt"/>
              </a:endParaRPr>
            </a:p>
          </p:txBody>
        </p:sp>
        <p:cxnSp>
          <p:nvCxnSpPr>
            <p:cNvPr id="18" name="Straight Arrow Connector 17"/>
            <p:cNvCxnSpPr/>
            <p:nvPr/>
          </p:nvCxnSpPr>
          <p:spPr bwMode="auto">
            <a:xfrm>
              <a:off x="6360775" y="5337738"/>
              <a:ext cx="360040" cy="0"/>
            </a:xfrm>
            <a:prstGeom prst="straightConnector1">
              <a:avLst/>
            </a:prstGeom>
            <a:noFill/>
            <a:ln w="38100" cap="flat" cmpd="sng" algn="ctr">
              <a:solidFill>
                <a:schemeClr val="bg2"/>
              </a:solidFill>
              <a:prstDash val="solid"/>
              <a:round/>
              <a:headEnd type="none" w="med" len="med"/>
              <a:tailEnd type="arrow"/>
            </a:ln>
            <a:effectLst/>
          </p:spPr>
        </p:cxnSp>
        <p:cxnSp>
          <p:nvCxnSpPr>
            <p:cNvPr id="31" name="Straight Arrow Connector 30"/>
            <p:cNvCxnSpPr/>
            <p:nvPr/>
          </p:nvCxnSpPr>
          <p:spPr bwMode="auto">
            <a:xfrm>
              <a:off x="6177136" y="6126514"/>
              <a:ext cx="288032" cy="137803"/>
            </a:xfrm>
            <a:prstGeom prst="straightConnector1">
              <a:avLst/>
            </a:prstGeom>
            <a:noFill/>
            <a:ln w="38100" cap="flat" cmpd="sng" algn="ctr">
              <a:solidFill>
                <a:schemeClr val="bg2"/>
              </a:solidFill>
              <a:prstDash val="solid"/>
              <a:round/>
              <a:headEnd type="none" w="med" len="med"/>
              <a:tailEnd type="arrow"/>
            </a:ln>
            <a:effectLst/>
          </p:spPr>
        </p:cxnSp>
        <p:cxnSp>
          <p:nvCxnSpPr>
            <p:cNvPr id="37" name="Straight Arrow Connector 36"/>
            <p:cNvCxnSpPr/>
            <p:nvPr/>
          </p:nvCxnSpPr>
          <p:spPr bwMode="auto">
            <a:xfrm>
              <a:off x="6231100" y="5729745"/>
              <a:ext cx="431042" cy="415819"/>
            </a:xfrm>
            <a:prstGeom prst="straightConnector1">
              <a:avLst/>
            </a:prstGeom>
            <a:noFill/>
            <a:ln w="38100" cap="flat" cmpd="sng" algn="ctr">
              <a:solidFill>
                <a:schemeClr val="bg2"/>
              </a:solidFill>
              <a:prstDash val="solid"/>
              <a:round/>
              <a:headEnd type="none" w="med" len="med"/>
              <a:tailEnd type="arrow"/>
            </a:ln>
            <a:effectLst/>
          </p:spPr>
        </p:cxnSp>
      </p:gr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560" y="4954987"/>
            <a:ext cx="3191302" cy="1511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bwMode="auto">
          <a:xfrm>
            <a:off x="2416536" y="5434861"/>
            <a:ext cx="1080120" cy="136845"/>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Tree>
    <p:extLst>
      <p:ext uri="{BB962C8B-B14F-4D97-AF65-F5344CB8AC3E}">
        <p14:creationId xmlns:p14="http://schemas.microsoft.com/office/powerpoint/2010/main" val="161143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5688731"/>
          </a:xfrm>
        </p:spPr>
        <p:txBody>
          <a:bodyPr/>
          <a:lstStyle/>
          <a:p>
            <a:pPr marL="39687" lvl="1" indent="0">
              <a:buNone/>
            </a:pPr>
            <a:r>
              <a:rPr lang="en-US" dirty="0">
                <a:latin typeface="Arial" charset="0"/>
                <a:cs typeface="Arial" charset="0"/>
              </a:rPr>
              <a:t>Layout Adjustment, </a:t>
            </a:r>
            <a:r>
              <a:rPr lang="en-US" dirty="0" smtClean="0">
                <a:latin typeface="Arial" charset="0"/>
                <a:cs typeface="Arial" charset="0"/>
              </a:rPr>
              <a:t>3DAS Setup </a:t>
            </a:r>
            <a:r>
              <a:rPr lang="en-US" dirty="0">
                <a:latin typeface="Arial" charset="0"/>
                <a:cs typeface="Arial" charset="0"/>
              </a:rPr>
              <a:t>and </a:t>
            </a:r>
            <a:r>
              <a:rPr lang="en-US" dirty="0" smtClean="0">
                <a:latin typeface="Arial" charset="0"/>
                <a:cs typeface="Arial" charset="0"/>
              </a:rPr>
              <a:t>Calibration (</a:t>
            </a:r>
            <a:r>
              <a:rPr lang="en-US" dirty="0">
                <a:latin typeface="Arial" charset="0"/>
                <a:cs typeface="Arial" charset="0"/>
              </a:rPr>
              <a:t>2</a:t>
            </a:r>
            <a:r>
              <a:rPr lang="en-US" dirty="0" smtClean="0">
                <a:latin typeface="Arial" charset="0"/>
                <a:cs typeface="Arial" charset="0"/>
              </a:rPr>
              <a:t>)</a:t>
            </a:r>
          </a:p>
          <a:p>
            <a:pPr lvl="1"/>
            <a:r>
              <a:rPr lang="en-US" sz="1400" dirty="0" smtClean="0">
                <a:latin typeface="Arial" charset="0"/>
                <a:cs typeface="Arial" charset="0"/>
              </a:rPr>
              <a:t>Take </a:t>
            </a:r>
            <a:r>
              <a:rPr lang="en-US" sz="1400" dirty="0">
                <a:latin typeface="Arial" charset="0"/>
                <a:cs typeface="Arial" charset="0"/>
              </a:rPr>
              <a:t>the plate (used in the previous </a:t>
            </a:r>
            <a:r>
              <a:rPr lang="en-US" sz="1400" dirty="0" smtClean="0">
                <a:latin typeface="Arial" charset="0"/>
                <a:cs typeface="Arial" charset="0"/>
              </a:rPr>
              <a:t>step) and other foreign things away of the container, so only workpieces stay in.</a:t>
            </a:r>
          </a:p>
          <a:p>
            <a:pPr lvl="1"/>
            <a:r>
              <a:rPr lang="en-US" sz="1400" dirty="0" smtClean="0">
                <a:latin typeface="Arial" charset="0"/>
                <a:cs typeface="Arial" charset="0"/>
              </a:rPr>
              <a:t>Adjust CU aperture (often it is best to open it completely)</a:t>
            </a:r>
            <a:br>
              <a:rPr lang="en-US" sz="1400" dirty="0" smtClean="0">
                <a:latin typeface="Arial" charset="0"/>
                <a:cs typeface="Arial" charset="0"/>
              </a:rPr>
            </a:br>
            <a:r>
              <a:rPr lang="en-US" sz="1400" dirty="0" smtClean="0">
                <a:latin typeface="Arial" charset="0"/>
                <a:cs typeface="Arial" charset="0"/>
              </a:rPr>
              <a:t>and focus. Apertures of the CUs should be the same.</a:t>
            </a:r>
          </a:p>
          <a:p>
            <a:pPr lvl="1"/>
            <a:r>
              <a:rPr lang="en-US" sz="1400" dirty="0" smtClean="0">
                <a:latin typeface="Arial" charset="0"/>
                <a:cs typeface="Arial" charset="0"/>
              </a:rPr>
              <a:t>Set </a:t>
            </a:r>
            <a:r>
              <a:rPr lang="en-US" sz="1400" dirty="0">
                <a:latin typeface="Arial" charset="0"/>
                <a:cs typeface="Arial" charset="0"/>
              </a:rPr>
              <a:t>[Intensity] </a:t>
            </a:r>
            <a:r>
              <a:rPr lang="en-US" sz="1400" dirty="0" smtClean="0">
                <a:latin typeface="Arial" charset="0"/>
                <a:cs typeface="Arial" charset="0"/>
              </a:rPr>
              <a:t>in setup </a:t>
            </a:r>
            <a:r>
              <a:rPr lang="en-US" sz="1400" dirty="0">
                <a:latin typeface="Arial" charset="0"/>
                <a:cs typeface="Arial" charset="0"/>
              </a:rPr>
              <a:t>page of </a:t>
            </a:r>
            <a:r>
              <a:rPr lang="en-US" sz="1400" dirty="0" smtClean="0">
                <a:latin typeface="Arial" charset="0"/>
                <a:cs typeface="Arial" charset="0"/>
              </a:rPr>
              <a:t>[</a:t>
            </a:r>
            <a:r>
              <a:rPr lang="en-US" sz="1400" dirty="0">
                <a:latin typeface="Arial" charset="0"/>
                <a:cs typeface="Arial" charset="0"/>
              </a:rPr>
              <a:t>3D Area Sensor] </a:t>
            </a:r>
            <a:r>
              <a:rPr lang="en-US" sz="1400" dirty="0" smtClean="0">
                <a:latin typeface="Arial" charset="0"/>
                <a:cs typeface="Arial" charset="0"/>
              </a:rPr>
              <a:t>to 13.</a:t>
            </a:r>
          </a:p>
          <a:p>
            <a:pPr lvl="1"/>
            <a:r>
              <a:rPr lang="en-US" sz="1400" dirty="0">
                <a:latin typeface="Arial" charset="0"/>
                <a:cs typeface="Arial" charset="0"/>
              </a:rPr>
              <a:t>Set [Exposure Time</a:t>
            </a:r>
            <a:r>
              <a:rPr lang="en-US" sz="1400" dirty="0" smtClean="0">
                <a:latin typeface="Arial" charset="0"/>
                <a:cs typeface="Arial" charset="0"/>
              </a:rPr>
              <a:t>] = 30, 20 or 10 </a:t>
            </a:r>
            <a:r>
              <a:rPr lang="en-US" sz="1400" dirty="0" err="1" smtClean="0">
                <a:latin typeface="Arial" charset="0"/>
                <a:cs typeface="Arial" charset="0"/>
              </a:rPr>
              <a:t>ms</a:t>
            </a:r>
            <a:r>
              <a:rPr lang="en-US" sz="1400" dirty="0">
                <a:latin typeface="Arial" charset="0"/>
                <a:cs typeface="Arial" charset="0"/>
              </a:rPr>
              <a:t> </a:t>
            </a:r>
            <a:r>
              <a:rPr lang="en-US" sz="1400" dirty="0" smtClean="0">
                <a:latin typeface="Arial" charset="0"/>
                <a:cs typeface="Arial" charset="0"/>
              </a:rPr>
              <a:t/>
            </a:r>
            <a:br>
              <a:rPr lang="en-US" sz="1400" dirty="0" smtClean="0">
                <a:latin typeface="Arial" charset="0"/>
                <a:cs typeface="Arial" charset="0"/>
              </a:rPr>
            </a:br>
            <a:r>
              <a:rPr lang="en-US" sz="1000" b="0" dirty="0" smtClean="0">
                <a:latin typeface="Arial" charset="0"/>
                <a:cs typeface="Arial" charset="0"/>
              </a:rPr>
              <a:t>(multiple of  10 </a:t>
            </a:r>
            <a:r>
              <a:rPr lang="en-US" sz="1000" b="0" dirty="0" err="1" smtClean="0">
                <a:latin typeface="Arial" charset="0"/>
                <a:cs typeface="Arial" charset="0"/>
              </a:rPr>
              <a:t>ms</a:t>
            </a:r>
            <a:r>
              <a:rPr lang="en-US" sz="1000" b="0" dirty="0" smtClean="0">
                <a:latin typeface="Arial" charset="0"/>
                <a:cs typeface="Arial" charset="0"/>
              </a:rPr>
              <a:t> should be set, unless surrounding light is not oscillating)</a:t>
            </a:r>
          </a:p>
          <a:p>
            <a:pPr lvl="1"/>
            <a:r>
              <a:rPr lang="en-US" sz="1400" dirty="0" smtClean="0">
                <a:latin typeface="Arial" charset="0"/>
                <a:cs typeface="Arial" charset="0"/>
              </a:rPr>
              <a:t>Test brightness of acquired images:</a:t>
            </a:r>
          </a:p>
          <a:p>
            <a:pPr lvl="2"/>
            <a:r>
              <a:rPr lang="en-US" sz="1000" dirty="0"/>
              <a:t>Select [Camera View </a:t>
            </a:r>
            <a:r>
              <a:rPr lang="en-US" sz="1000" dirty="0" smtClean="0"/>
              <a:t>x] </a:t>
            </a:r>
            <a:r>
              <a:rPr lang="en-US" sz="1000" dirty="0"/>
              <a:t>in the tree view and open its setup page</a:t>
            </a:r>
            <a:r>
              <a:rPr lang="en-US" sz="1000" dirty="0" smtClean="0"/>
              <a:t>.</a:t>
            </a:r>
          </a:p>
          <a:p>
            <a:pPr lvl="2"/>
            <a:r>
              <a:rPr lang="en-US" sz="1000" dirty="0"/>
              <a:t>Set [Test Snap Pattern] to [Stripe], and press F2 LIVE to start the live image display</a:t>
            </a:r>
            <a:r>
              <a:rPr lang="en-US" sz="1000" dirty="0" smtClean="0"/>
              <a:t>.</a:t>
            </a:r>
          </a:p>
          <a:p>
            <a:pPr lvl="2"/>
            <a:r>
              <a:rPr lang="en-US" sz="1000" dirty="0" smtClean="0"/>
              <a:t>If the image is too bright and halation occurs </a:t>
            </a:r>
            <a:r>
              <a:rPr lang="en-US" sz="1000" dirty="0"/>
              <a:t>at bright stripes</a:t>
            </a:r>
            <a:r>
              <a:rPr lang="en-US" sz="1000" dirty="0" smtClean="0"/>
              <a:t>, </a:t>
            </a:r>
            <a:br>
              <a:rPr lang="en-US" sz="1000" dirty="0" smtClean="0"/>
            </a:br>
            <a:r>
              <a:rPr lang="en-US" sz="1000" dirty="0" smtClean="0"/>
              <a:t>reduce exposure time, if possible. Projector </a:t>
            </a:r>
            <a:r>
              <a:rPr lang="en-US" sz="1000" dirty="0"/>
              <a:t>intensity </a:t>
            </a:r>
            <a:r>
              <a:rPr lang="en-US" sz="1000" dirty="0" smtClean="0"/>
              <a:t>can also be reduced, but try to keep it high.</a:t>
            </a:r>
          </a:p>
          <a:p>
            <a:pPr lvl="1"/>
            <a:r>
              <a:rPr lang="en-US" sz="1400" dirty="0" smtClean="0">
                <a:latin typeface="Arial" charset="0"/>
                <a:cs typeface="Arial" charset="0"/>
              </a:rPr>
              <a:t>Check that brightness </a:t>
            </a:r>
            <a:r>
              <a:rPr lang="en-US" sz="1400" dirty="0">
                <a:latin typeface="Arial" charset="0"/>
                <a:cs typeface="Arial" charset="0"/>
              </a:rPr>
              <a:t>of stripes in </a:t>
            </a:r>
            <a:r>
              <a:rPr lang="en-US" sz="1400" dirty="0" smtClean="0">
                <a:latin typeface="Arial" charset="0"/>
                <a:cs typeface="Arial" charset="0"/>
              </a:rPr>
              <a:t>images on [Camera View x] screens of the two CUs </a:t>
            </a:r>
            <a:r>
              <a:rPr lang="en-US" sz="1400" dirty="0">
                <a:latin typeface="Arial" charset="0"/>
                <a:cs typeface="Arial" charset="0"/>
              </a:rPr>
              <a:t>is </a:t>
            </a:r>
            <a:r>
              <a:rPr lang="en-US" sz="1400" dirty="0" smtClean="0">
                <a:latin typeface="Arial" charset="0"/>
                <a:cs typeface="Arial" charset="0"/>
              </a:rPr>
              <a:t>the same. </a:t>
            </a:r>
            <a:br>
              <a:rPr lang="en-US" sz="1400" dirty="0" smtClean="0">
                <a:latin typeface="Arial" charset="0"/>
                <a:cs typeface="Arial" charset="0"/>
              </a:rPr>
            </a:br>
            <a:r>
              <a:rPr lang="en-US" sz="1400" dirty="0" smtClean="0">
                <a:latin typeface="Arial" charset="0"/>
                <a:cs typeface="Arial" charset="0"/>
              </a:rPr>
              <a:t>If not, you can slightly adjust the Gain in the Camera Setup.</a:t>
            </a:r>
          </a:p>
          <a:p>
            <a:pPr lvl="1"/>
            <a:r>
              <a:rPr lang="en-US" sz="1400" dirty="0" smtClean="0">
                <a:latin typeface="Arial" charset="0"/>
                <a:cs typeface="Arial" charset="0"/>
              </a:rPr>
              <a:t>Set </a:t>
            </a:r>
            <a:r>
              <a:rPr lang="en-US" sz="1400" dirty="0">
                <a:latin typeface="Arial" charset="0"/>
                <a:cs typeface="Arial" charset="0"/>
              </a:rPr>
              <a:t>[Std. Z Height] to the </a:t>
            </a:r>
            <a:r>
              <a:rPr lang="en-US" sz="1400" dirty="0" smtClean="0">
                <a:latin typeface="Arial" charset="0"/>
                <a:cs typeface="Arial" charset="0"/>
              </a:rPr>
              <a:t>average height </a:t>
            </a:r>
            <a:r>
              <a:rPr lang="en-US" sz="1400" dirty="0">
                <a:latin typeface="Arial" charset="0"/>
                <a:cs typeface="Arial" charset="0"/>
              </a:rPr>
              <a:t>of </a:t>
            </a:r>
            <a:r>
              <a:rPr lang="en-US" sz="1400" dirty="0" smtClean="0">
                <a:latin typeface="Arial" charset="0"/>
                <a:cs typeface="Arial" charset="0"/>
              </a:rPr>
              <a:t>parts heap in container (in </a:t>
            </a:r>
            <a:r>
              <a:rPr lang="en-US" sz="1400" dirty="0">
                <a:latin typeface="Arial" charset="0"/>
                <a:cs typeface="Arial" charset="0"/>
              </a:rPr>
              <a:t>the </a:t>
            </a:r>
            <a:r>
              <a:rPr lang="en-US" sz="1400" dirty="0" smtClean="0">
                <a:latin typeface="Arial" charset="0"/>
                <a:cs typeface="Arial" charset="0"/>
              </a:rPr>
              <a:t>displayed application frame number).</a:t>
            </a:r>
          </a:p>
          <a:p>
            <a:pPr lvl="1"/>
            <a:endParaRPr lang="en-US" sz="1400" dirty="0">
              <a:latin typeface="Arial" charset="0"/>
              <a:cs typeface="Arial" charset="0"/>
            </a:endParaRPr>
          </a:p>
          <a:p>
            <a:pPr lvl="1"/>
            <a:endParaRPr lang="en-US" sz="1400" dirty="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37</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2" name="Group 1"/>
          <p:cNvGrpSpPr/>
          <p:nvPr/>
        </p:nvGrpSpPr>
        <p:grpSpPr>
          <a:xfrm>
            <a:off x="6091212" y="2204864"/>
            <a:ext cx="3814788" cy="2016224"/>
            <a:chOff x="6106764" y="1869316"/>
            <a:chExt cx="3814788" cy="2016224"/>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764" y="1869316"/>
              <a:ext cx="3814788"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7833320" y="2437360"/>
              <a:ext cx="1440160"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9" name="Rectangle 8"/>
            <p:cNvSpPr/>
            <p:nvPr/>
          </p:nvSpPr>
          <p:spPr bwMode="auto">
            <a:xfrm>
              <a:off x="7833320" y="2813584"/>
              <a:ext cx="1440160" cy="188466"/>
            </a:xfrm>
            <a:prstGeom prst="rect">
              <a:avLst/>
            </a:prstGeom>
            <a:noFill/>
            <a:ln w="381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grpSp>
    </p:spTree>
    <p:extLst>
      <p:ext uri="{BB962C8B-B14F-4D97-AF65-F5344CB8AC3E}">
        <p14:creationId xmlns:p14="http://schemas.microsoft.com/office/powerpoint/2010/main" val="39486361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2448371"/>
          </a:xfrm>
        </p:spPr>
        <p:txBody>
          <a:bodyPr/>
          <a:lstStyle/>
          <a:p>
            <a:pPr marL="39687" lvl="1" indent="0">
              <a:buNone/>
            </a:pPr>
            <a:r>
              <a:rPr lang="en-US" dirty="0">
                <a:latin typeface="Arial" charset="0"/>
                <a:cs typeface="Arial" charset="0"/>
              </a:rPr>
              <a:t>Layout Adjustment, </a:t>
            </a:r>
            <a:r>
              <a:rPr lang="en-US" dirty="0" smtClean="0">
                <a:latin typeface="Arial" charset="0"/>
                <a:cs typeface="Arial" charset="0"/>
              </a:rPr>
              <a:t>3DAS </a:t>
            </a:r>
            <a:r>
              <a:rPr lang="en-US" dirty="0">
                <a:latin typeface="Arial" charset="0"/>
                <a:cs typeface="Arial" charset="0"/>
              </a:rPr>
              <a:t>Setup and </a:t>
            </a:r>
            <a:r>
              <a:rPr lang="en-US" dirty="0" smtClean="0">
                <a:latin typeface="Arial" charset="0"/>
                <a:cs typeface="Arial" charset="0"/>
              </a:rPr>
              <a:t>Calibration (</a:t>
            </a:r>
            <a:r>
              <a:rPr lang="en-US" dirty="0">
                <a:latin typeface="Arial" charset="0"/>
                <a:cs typeface="Arial" charset="0"/>
              </a:rPr>
              <a:t>3</a:t>
            </a:r>
            <a:r>
              <a:rPr lang="en-US" dirty="0" smtClean="0">
                <a:latin typeface="Arial" charset="0"/>
                <a:cs typeface="Arial" charset="0"/>
              </a:rPr>
              <a:t>)</a:t>
            </a:r>
          </a:p>
          <a:p>
            <a:pPr lvl="1"/>
            <a:r>
              <a:rPr lang="en-US" sz="1400" dirty="0" smtClean="0">
                <a:latin typeface="Arial" charset="0"/>
                <a:cs typeface="Arial" charset="0"/>
              </a:rPr>
              <a:t>Mark current container position, then remove the container for calibration of both CUs.</a:t>
            </a:r>
          </a:p>
          <a:p>
            <a:pPr lvl="1"/>
            <a:r>
              <a:rPr lang="en-US" sz="1400" dirty="0" smtClean="0">
                <a:latin typeface="Arial" charset="0"/>
                <a:cs typeface="Arial" charset="0"/>
              </a:rPr>
              <a:t>Calibrate both </a:t>
            </a:r>
            <a:r>
              <a:rPr lang="en-US" sz="1400" dirty="0">
                <a:latin typeface="Arial" charset="0"/>
                <a:cs typeface="Arial" charset="0"/>
              </a:rPr>
              <a:t>CUs </a:t>
            </a:r>
            <a:r>
              <a:rPr lang="en-US" sz="1400" dirty="0" smtClean="0">
                <a:latin typeface="Arial" charset="0"/>
                <a:cs typeface="Arial" charset="0"/>
              </a:rPr>
              <a:t>using Robot-Generated Grid Calibration in the 2-plane mode. </a:t>
            </a:r>
            <a:br>
              <a:rPr lang="en-US" sz="1400" dirty="0" smtClean="0">
                <a:latin typeface="Arial" charset="0"/>
                <a:cs typeface="Arial" charset="0"/>
              </a:rPr>
            </a:br>
            <a:r>
              <a:rPr lang="en-US" sz="1400" dirty="0" smtClean="0">
                <a:latin typeface="Arial" charset="0"/>
                <a:cs typeface="Arial" charset="0"/>
              </a:rPr>
              <a:t>(Please refer to the </a:t>
            </a:r>
            <a:r>
              <a:rPr lang="en-US" sz="1600" i="1" dirty="0" smtClean="0">
                <a:latin typeface="Book Antiqua" pitchFamily="18" charset="0"/>
                <a:cs typeface="Arial" charset="0"/>
              </a:rPr>
              <a:t>i</a:t>
            </a:r>
            <a:r>
              <a:rPr lang="en-US" sz="1400" dirty="0" smtClean="0">
                <a:latin typeface="Arial" charset="0"/>
                <a:cs typeface="Arial" charset="0"/>
              </a:rPr>
              <a:t>RVision Operator’s Manual for details.)</a:t>
            </a:r>
          </a:p>
          <a:p>
            <a:pPr lvl="2"/>
            <a:r>
              <a:rPr lang="en-US" sz="1000" dirty="0">
                <a:latin typeface="Arial" charset="0"/>
                <a:cs typeface="Arial" charset="0"/>
              </a:rPr>
              <a:t>Tipp: Prevent robot from stopping at singularity positions: set </a:t>
            </a:r>
            <a:r>
              <a:rPr lang="en-GB" sz="1000" dirty="0"/>
              <a:t>$PARAM_GROUP[n].$T1T2_SNGSTP = FALSE and cycle </a:t>
            </a:r>
            <a:r>
              <a:rPr lang="en-GB" sz="1000" dirty="0" smtClean="0"/>
              <a:t>power.</a:t>
            </a:r>
            <a:endParaRPr lang="en-US" sz="1000" dirty="0" smtClean="0">
              <a:latin typeface="Arial" charset="0"/>
              <a:cs typeface="Arial" charset="0"/>
            </a:endParaRPr>
          </a:p>
          <a:p>
            <a:pPr lvl="2"/>
            <a:r>
              <a:rPr lang="en-US" sz="1000" dirty="0" smtClean="0">
                <a:latin typeface="Arial" charset="0"/>
                <a:cs typeface="Arial" charset="0"/>
              </a:rPr>
              <a:t>Attach a suitable calibration target to the robot, teach GPM Locator Tool and measure the target position using corresponding Vision Utility. </a:t>
            </a:r>
            <a:br>
              <a:rPr lang="en-US" sz="1000" dirty="0" smtClean="0">
                <a:latin typeface="Arial" charset="0"/>
                <a:cs typeface="Arial" charset="0"/>
              </a:rPr>
            </a:br>
            <a:r>
              <a:rPr lang="en-US" sz="1000" dirty="0" smtClean="0">
                <a:latin typeface="Arial" charset="0"/>
                <a:cs typeface="Arial" charset="0"/>
              </a:rPr>
              <a:t>Verify obtained UTOOL, particularly W, P and R coordinates! Correct if </a:t>
            </a:r>
            <a:r>
              <a:rPr lang="en-US" sz="1000" dirty="0">
                <a:latin typeface="Arial" charset="0"/>
                <a:cs typeface="Arial" charset="0"/>
              </a:rPr>
              <a:t>necessary. Measured target position can be </a:t>
            </a:r>
            <a:r>
              <a:rPr lang="en-US" sz="1000" dirty="0" smtClean="0">
                <a:latin typeface="Arial" charset="0"/>
                <a:cs typeface="Arial" charset="0"/>
              </a:rPr>
              <a:t>re-used (copy UTOOL values).</a:t>
            </a:r>
          </a:p>
          <a:p>
            <a:pPr lvl="2"/>
            <a:r>
              <a:rPr lang="en-US" sz="1000" dirty="0" smtClean="0">
                <a:latin typeface="Arial" charset="0"/>
                <a:cs typeface="Arial" charset="0"/>
              </a:rPr>
              <a:t>For each camera: Generate </a:t>
            </a:r>
            <a:r>
              <a:rPr lang="en-US" sz="1000" dirty="0">
                <a:latin typeface="Arial" charset="0"/>
                <a:cs typeface="Arial" charset="0"/>
              </a:rPr>
              <a:t>a calibration program </a:t>
            </a:r>
            <a:r>
              <a:rPr lang="en-US" sz="1000" dirty="0" smtClean="0">
                <a:latin typeface="Arial" charset="0"/>
                <a:cs typeface="Arial" charset="0"/>
              </a:rPr>
              <a:t> and </a:t>
            </a:r>
            <a:r>
              <a:rPr lang="en-US" sz="1000" dirty="0">
                <a:latin typeface="Arial" charset="0"/>
                <a:cs typeface="Arial" charset="0"/>
              </a:rPr>
              <a:t>then </a:t>
            </a:r>
            <a:r>
              <a:rPr lang="en-US" sz="1000" dirty="0" smtClean="0">
                <a:latin typeface="Arial" charset="0"/>
                <a:cs typeface="Arial" charset="0"/>
              </a:rPr>
              <a:t>execute it. Verify calibration data, particularly the found camera position!</a:t>
            </a:r>
            <a:endParaRPr lang="en-US" sz="1400" dirty="0">
              <a:latin typeface="Arial" charset="0"/>
              <a:cs typeface="Arial" charset="0"/>
            </a:endParaRPr>
          </a:p>
          <a:p>
            <a:pPr lvl="1"/>
            <a:endParaRPr lang="en-US" sz="1400" dirty="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38</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4" name="Group 3"/>
          <p:cNvGrpSpPr/>
          <p:nvPr/>
        </p:nvGrpSpPr>
        <p:grpSpPr>
          <a:xfrm>
            <a:off x="703060" y="3411892"/>
            <a:ext cx="8907247" cy="2992331"/>
            <a:chOff x="703060" y="3411892"/>
            <a:chExt cx="8907247" cy="2992331"/>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60" y="3422223"/>
              <a:ext cx="6514139" cy="298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1041"/>
            <p:cNvGrpSpPr>
              <a:grpSpLocks/>
            </p:cNvGrpSpPr>
            <p:nvPr/>
          </p:nvGrpSpPr>
          <p:grpSpPr bwMode="auto">
            <a:xfrm>
              <a:off x="3241887" y="3672513"/>
              <a:ext cx="525463" cy="525462"/>
              <a:chOff x="3317" y="2751"/>
              <a:chExt cx="331" cy="331"/>
            </a:xfrm>
          </p:grpSpPr>
          <p:sp>
            <p:nvSpPr>
              <p:cNvPr id="9" name="Rectangle 1037"/>
              <p:cNvSpPr>
                <a:spLocks noChangeArrowheads="1"/>
              </p:cNvSpPr>
              <p:nvPr/>
            </p:nvSpPr>
            <p:spPr bwMode="auto">
              <a:xfrm>
                <a:off x="3317" y="2751"/>
                <a:ext cx="331" cy="3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 name="Oval 1038"/>
              <p:cNvSpPr>
                <a:spLocks noChangeArrowheads="1"/>
              </p:cNvSpPr>
              <p:nvPr/>
            </p:nvSpPr>
            <p:spPr bwMode="auto">
              <a:xfrm>
                <a:off x="3387" y="2820"/>
                <a:ext cx="192" cy="192"/>
              </a:xfrm>
              <a:prstGeom prst="ellipse">
                <a:avLst/>
              </a:prstGeom>
              <a:solidFill>
                <a:schemeClr val="bg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cxnSp>
            <p:nvCxnSpPr>
              <p:cNvPr id="11" name="AutoShape 1039"/>
              <p:cNvCxnSpPr>
                <a:cxnSpLocks noChangeShapeType="1"/>
                <a:stCxn id="10" idx="0"/>
                <a:endCxn id="10" idx="4"/>
              </p:cNvCxnSpPr>
              <p:nvPr/>
            </p:nvCxnSpPr>
            <p:spPr bwMode="auto">
              <a:xfrm>
                <a:off x="3483" y="2802"/>
                <a:ext cx="0" cy="2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40"/>
              <p:cNvCxnSpPr>
                <a:cxnSpLocks noChangeShapeType="1"/>
                <a:stCxn id="10" idx="2"/>
                <a:endCxn id="10" idx="6"/>
              </p:cNvCxnSpPr>
              <p:nvPr/>
            </p:nvCxnSpPr>
            <p:spPr bwMode="auto">
              <a:xfrm>
                <a:off x="3369" y="2916"/>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 name="Group 1"/>
            <p:cNvGrpSpPr/>
            <p:nvPr/>
          </p:nvGrpSpPr>
          <p:grpSpPr>
            <a:xfrm>
              <a:off x="7338595" y="3501008"/>
              <a:ext cx="2271712" cy="2198465"/>
              <a:chOff x="6817285" y="2412011"/>
              <a:chExt cx="2271712" cy="2198465"/>
            </a:xfrm>
          </p:grpSpPr>
          <p:sp>
            <p:nvSpPr>
              <p:cNvPr id="15" name="Rectangle 1101"/>
              <p:cNvSpPr>
                <a:spLocks noChangeArrowheads="1"/>
              </p:cNvSpPr>
              <p:nvPr/>
            </p:nvSpPr>
            <p:spPr bwMode="auto">
              <a:xfrm>
                <a:off x="6817285" y="2412011"/>
                <a:ext cx="2271712" cy="219846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6" name="Group 1225"/>
              <p:cNvGrpSpPr>
                <a:grpSpLocks/>
              </p:cNvGrpSpPr>
              <p:nvPr/>
            </p:nvGrpSpPr>
            <p:grpSpPr bwMode="auto">
              <a:xfrm>
                <a:off x="6969685" y="2542186"/>
                <a:ext cx="1965325" cy="1965325"/>
                <a:chOff x="4066" y="2074"/>
                <a:chExt cx="1238" cy="1238"/>
              </a:xfrm>
            </p:grpSpPr>
            <p:sp>
              <p:nvSpPr>
                <p:cNvPr id="17" name="AutoShape 1224"/>
                <p:cNvSpPr>
                  <a:spLocks noChangeArrowheads="1"/>
                </p:cNvSpPr>
                <p:nvPr/>
              </p:nvSpPr>
              <p:spPr bwMode="auto">
                <a:xfrm>
                  <a:off x="4066" y="2074"/>
                  <a:ext cx="1238" cy="123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8" name="Group 1119"/>
                <p:cNvGrpSpPr>
                  <a:grpSpLocks/>
                </p:cNvGrpSpPr>
                <p:nvPr/>
              </p:nvGrpSpPr>
              <p:grpSpPr bwMode="auto">
                <a:xfrm>
                  <a:off x="4504" y="2764"/>
                  <a:ext cx="331" cy="331"/>
                  <a:chOff x="4270" y="3365"/>
                  <a:chExt cx="331" cy="331"/>
                </a:xfrm>
              </p:grpSpPr>
              <p:sp>
                <p:nvSpPr>
                  <p:cNvPr id="80" name="Rectangle 1115"/>
                  <p:cNvSpPr>
                    <a:spLocks noChangeArrowheads="1"/>
                  </p:cNvSpPr>
                  <p:nvPr/>
                </p:nvSpPr>
                <p:spPr bwMode="auto">
                  <a:xfrm>
                    <a:off x="4270" y="3365"/>
                    <a:ext cx="331" cy="33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81" name="Group 1108"/>
                  <p:cNvGrpSpPr>
                    <a:grpSpLocks/>
                  </p:cNvGrpSpPr>
                  <p:nvPr/>
                </p:nvGrpSpPr>
                <p:grpSpPr bwMode="auto">
                  <a:xfrm>
                    <a:off x="4322" y="3417"/>
                    <a:ext cx="228" cy="228"/>
                    <a:chOff x="3671" y="2831"/>
                    <a:chExt cx="228" cy="228"/>
                  </a:xfrm>
                </p:grpSpPr>
                <p:sp>
                  <p:nvSpPr>
                    <p:cNvPr id="82" name="Oval 1105"/>
                    <p:cNvSpPr>
                      <a:spLocks noChangeArrowheads="1"/>
                    </p:cNvSpPr>
                    <p:nvPr/>
                  </p:nvSpPr>
                  <p:spPr bwMode="auto">
                    <a:xfrm>
                      <a:off x="3689" y="2849"/>
                      <a:ext cx="192" cy="192"/>
                    </a:xfrm>
                    <a:prstGeom prst="ellipse">
                      <a:avLst/>
                    </a:prstGeom>
                    <a:noFill/>
                    <a:ln w="5715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cxnSp>
                  <p:nvCxnSpPr>
                    <p:cNvPr id="83" name="AutoShape 1106"/>
                    <p:cNvCxnSpPr>
                      <a:cxnSpLocks noChangeShapeType="1"/>
                      <a:stCxn id="82" idx="0"/>
                      <a:endCxn id="82" idx="4"/>
                    </p:cNvCxnSpPr>
                    <p:nvPr/>
                  </p:nvCxnSpPr>
                  <p:spPr bwMode="auto">
                    <a:xfrm>
                      <a:off x="3785" y="2831"/>
                      <a:ext cx="0" cy="228"/>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AutoShape 1107"/>
                    <p:cNvCxnSpPr>
                      <a:cxnSpLocks noChangeShapeType="1"/>
                      <a:stCxn id="82" idx="2"/>
                      <a:endCxn id="82" idx="6"/>
                    </p:cNvCxnSpPr>
                    <p:nvPr/>
                  </p:nvCxnSpPr>
                  <p:spPr bwMode="auto">
                    <a:xfrm>
                      <a:off x="3671" y="2945"/>
                      <a:ext cx="228"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9" name="Group 1150"/>
                <p:cNvGrpSpPr>
                  <a:grpSpLocks/>
                </p:cNvGrpSpPr>
                <p:nvPr/>
              </p:nvGrpSpPr>
              <p:grpSpPr bwMode="auto">
                <a:xfrm>
                  <a:off x="4118" y="2151"/>
                  <a:ext cx="1108" cy="149"/>
                  <a:chOff x="3984" y="2224"/>
                  <a:chExt cx="1108" cy="149"/>
                </a:xfrm>
              </p:grpSpPr>
              <p:grpSp>
                <p:nvGrpSpPr>
                  <p:cNvPr id="65" name="Group 1113"/>
                  <p:cNvGrpSpPr>
                    <a:grpSpLocks/>
                  </p:cNvGrpSpPr>
                  <p:nvPr/>
                </p:nvGrpSpPr>
                <p:grpSpPr bwMode="auto">
                  <a:xfrm>
                    <a:off x="3984" y="2224"/>
                    <a:ext cx="148" cy="148"/>
                    <a:chOff x="4201" y="3360"/>
                    <a:chExt cx="240" cy="240"/>
                  </a:xfrm>
                </p:grpSpPr>
                <p:sp>
                  <p:nvSpPr>
                    <p:cNvPr id="78" name="Line 1111"/>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9" name="Line 1112"/>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66" name="Group 1123"/>
                  <p:cNvGrpSpPr>
                    <a:grpSpLocks/>
                  </p:cNvGrpSpPr>
                  <p:nvPr/>
                </p:nvGrpSpPr>
                <p:grpSpPr bwMode="auto">
                  <a:xfrm>
                    <a:off x="4464" y="2224"/>
                    <a:ext cx="148" cy="148"/>
                    <a:chOff x="4201" y="3360"/>
                    <a:chExt cx="240" cy="240"/>
                  </a:xfrm>
                </p:grpSpPr>
                <p:sp>
                  <p:nvSpPr>
                    <p:cNvPr id="76" name="Line 1124"/>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7" name="Line 1125"/>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67" name="Group 1126"/>
                  <p:cNvGrpSpPr>
                    <a:grpSpLocks/>
                  </p:cNvGrpSpPr>
                  <p:nvPr/>
                </p:nvGrpSpPr>
                <p:grpSpPr bwMode="auto">
                  <a:xfrm>
                    <a:off x="4704" y="2224"/>
                    <a:ext cx="148" cy="148"/>
                    <a:chOff x="4201" y="3360"/>
                    <a:chExt cx="240" cy="240"/>
                  </a:xfrm>
                </p:grpSpPr>
                <p:sp>
                  <p:nvSpPr>
                    <p:cNvPr id="74" name="Line 1127"/>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5" name="Line 1128"/>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68" name="Group 1129"/>
                  <p:cNvGrpSpPr>
                    <a:grpSpLocks/>
                  </p:cNvGrpSpPr>
                  <p:nvPr/>
                </p:nvGrpSpPr>
                <p:grpSpPr bwMode="auto">
                  <a:xfrm>
                    <a:off x="4944" y="2224"/>
                    <a:ext cx="148" cy="148"/>
                    <a:chOff x="4201" y="3360"/>
                    <a:chExt cx="240" cy="240"/>
                  </a:xfrm>
                </p:grpSpPr>
                <p:sp>
                  <p:nvSpPr>
                    <p:cNvPr id="72" name="Line 1130"/>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3" name="Line 1131"/>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69" name="Group 1132"/>
                  <p:cNvGrpSpPr>
                    <a:grpSpLocks/>
                  </p:cNvGrpSpPr>
                  <p:nvPr/>
                </p:nvGrpSpPr>
                <p:grpSpPr bwMode="auto">
                  <a:xfrm>
                    <a:off x="4224" y="2225"/>
                    <a:ext cx="148" cy="148"/>
                    <a:chOff x="4201" y="3360"/>
                    <a:chExt cx="240" cy="240"/>
                  </a:xfrm>
                </p:grpSpPr>
                <p:sp>
                  <p:nvSpPr>
                    <p:cNvPr id="70" name="Line 1133"/>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1" name="Line 1134"/>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grpSp>
              <p:nvGrpSpPr>
                <p:cNvPr id="20" name="Group 1151"/>
                <p:cNvGrpSpPr>
                  <a:grpSpLocks/>
                </p:cNvGrpSpPr>
                <p:nvPr/>
              </p:nvGrpSpPr>
              <p:grpSpPr bwMode="auto">
                <a:xfrm>
                  <a:off x="4118" y="2387"/>
                  <a:ext cx="1108" cy="149"/>
                  <a:chOff x="3984" y="2224"/>
                  <a:chExt cx="1108" cy="149"/>
                </a:xfrm>
              </p:grpSpPr>
              <p:grpSp>
                <p:nvGrpSpPr>
                  <p:cNvPr id="50" name="Group 1152"/>
                  <p:cNvGrpSpPr>
                    <a:grpSpLocks/>
                  </p:cNvGrpSpPr>
                  <p:nvPr/>
                </p:nvGrpSpPr>
                <p:grpSpPr bwMode="auto">
                  <a:xfrm>
                    <a:off x="3984" y="2224"/>
                    <a:ext cx="148" cy="148"/>
                    <a:chOff x="4201" y="3360"/>
                    <a:chExt cx="240" cy="240"/>
                  </a:xfrm>
                </p:grpSpPr>
                <p:sp>
                  <p:nvSpPr>
                    <p:cNvPr id="63" name="Line 1153"/>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4" name="Line 1154"/>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51" name="Group 1155"/>
                  <p:cNvGrpSpPr>
                    <a:grpSpLocks/>
                  </p:cNvGrpSpPr>
                  <p:nvPr/>
                </p:nvGrpSpPr>
                <p:grpSpPr bwMode="auto">
                  <a:xfrm>
                    <a:off x="4464" y="2224"/>
                    <a:ext cx="148" cy="148"/>
                    <a:chOff x="4201" y="3360"/>
                    <a:chExt cx="240" cy="240"/>
                  </a:xfrm>
                </p:grpSpPr>
                <p:sp>
                  <p:nvSpPr>
                    <p:cNvPr id="61" name="Line 1156"/>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2" name="Line 1157"/>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52" name="Group 1158"/>
                  <p:cNvGrpSpPr>
                    <a:grpSpLocks/>
                  </p:cNvGrpSpPr>
                  <p:nvPr/>
                </p:nvGrpSpPr>
                <p:grpSpPr bwMode="auto">
                  <a:xfrm>
                    <a:off x="4704" y="2224"/>
                    <a:ext cx="148" cy="148"/>
                    <a:chOff x="4201" y="3360"/>
                    <a:chExt cx="240" cy="240"/>
                  </a:xfrm>
                </p:grpSpPr>
                <p:sp>
                  <p:nvSpPr>
                    <p:cNvPr id="59" name="Line 1159"/>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Line 1160"/>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53" name="Group 1161"/>
                  <p:cNvGrpSpPr>
                    <a:grpSpLocks/>
                  </p:cNvGrpSpPr>
                  <p:nvPr/>
                </p:nvGrpSpPr>
                <p:grpSpPr bwMode="auto">
                  <a:xfrm>
                    <a:off x="4944" y="2224"/>
                    <a:ext cx="148" cy="148"/>
                    <a:chOff x="4201" y="3360"/>
                    <a:chExt cx="240" cy="240"/>
                  </a:xfrm>
                </p:grpSpPr>
                <p:sp>
                  <p:nvSpPr>
                    <p:cNvPr id="57" name="Line 1162"/>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8" name="Line 1163"/>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54" name="Group 1164"/>
                  <p:cNvGrpSpPr>
                    <a:grpSpLocks/>
                  </p:cNvGrpSpPr>
                  <p:nvPr/>
                </p:nvGrpSpPr>
                <p:grpSpPr bwMode="auto">
                  <a:xfrm>
                    <a:off x="4224" y="2225"/>
                    <a:ext cx="148" cy="148"/>
                    <a:chOff x="4201" y="3360"/>
                    <a:chExt cx="240" cy="240"/>
                  </a:xfrm>
                </p:grpSpPr>
                <p:sp>
                  <p:nvSpPr>
                    <p:cNvPr id="55" name="Line 1165"/>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1166"/>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grpSp>
              <p:nvGrpSpPr>
                <p:cNvPr id="21" name="Group 1167"/>
                <p:cNvGrpSpPr>
                  <a:grpSpLocks/>
                </p:cNvGrpSpPr>
                <p:nvPr/>
              </p:nvGrpSpPr>
              <p:grpSpPr bwMode="auto">
                <a:xfrm>
                  <a:off x="4118" y="2623"/>
                  <a:ext cx="1108" cy="149"/>
                  <a:chOff x="3984" y="2224"/>
                  <a:chExt cx="1108" cy="149"/>
                </a:xfrm>
              </p:grpSpPr>
              <p:grpSp>
                <p:nvGrpSpPr>
                  <p:cNvPr id="35" name="Group 1168"/>
                  <p:cNvGrpSpPr>
                    <a:grpSpLocks/>
                  </p:cNvGrpSpPr>
                  <p:nvPr/>
                </p:nvGrpSpPr>
                <p:grpSpPr bwMode="auto">
                  <a:xfrm>
                    <a:off x="3984" y="2224"/>
                    <a:ext cx="148" cy="148"/>
                    <a:chOff x="4201" y="3360"/>
                    <a:chExt cx="240" cy="240"/>
                  </a:xfrm>
                </p:grpSpPr>
                <p:sp>
                  <p:nvSpPr>
                    <p:cNvPr id="48" name="Line 1169"/>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9" name="Line 1170"/>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6" name="Group 1171"/>
                  <p:cNvGrpSpPr>
                    <a:grpSpLocks/>
                  </p:cNvGrpSpPr>
                  <p:nvPr/>
                </p:nvGrpSpPr>
                <p:grpSpPr bwMode="auto">
                  <a:xfrm>
                    <a:off x="4464" y="2224"/>
                    <a:ext cx="148" cy="148"/>
                    <a:chOff x="4201" y="3360"/>
                    <a:chExt cx="240" cy="240"/>
                  </a:xfrm>
                </p:grpSpPr>
                <p:sp>
                  <p:nvSpPr>
                    <p:cNvPr id="46" name="Line 1172"/>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7" name="Line 1173"/>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7" name="Group 1174"/>
                  <p:cNvGrpSpPr>
                    <a:grpSpLocks/>
                  </p:cNvGrpSpPr>
                  <p:nvPr/>
                </p:nvGrpSpPr>
                <p:grpSpPr bwMode="auto">
                  <a:xfrm>
                    <a:off x="4704" y="2224"/>
                    <a:ext cx="148" cy="148"/>
                    <a:chOff x="4201" y="3360"/>
                    <a:chExt cx="240" cy="240"/>
                  </a:xfrm>
                </p:grpSpPr>
                <p:sp>
                  <p:nvSpPr>
                    <p:cNvPr id="44" name="Line 1175"/>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5" name="Line 1176"/>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8" name="Group 1177"/>
                  <p:cNvGrpSpPr>
                    <a:grpSpLocks/>
                  </p:cNvGrpSpPr>
                  <p:nvPr/>
                </p:nvGrpSpPr>
                <p:grpSpPr bwMode="auto">
                  <a:xfrm>
                    <a:off x="4944" y="2224"/>
                    <a:ext cx="148" cy="148"/>
                    <a:chOff x="4201" y="3360"/>
                    <a:chExt cx="240" cy="240"/>
                  </a:xfrm>
                </p:grpSpPr>
                <p:sp>
                  <p:nvSpPr>
                    <p:cNvPr id="42" name="Line 1178"/>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Line 1179"/>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9" name="Group 1180"/>
                  <p:cNvGrpSpPr>
                    <a:grpSpLocks/>
                  </p:cNvGrpSpPr>
                  <p:nvPr/>
                </p:nvGrpSpPr>
                <p:grpSpPr bwMode="auto">
                  <a:xfrm>
                    <a:off x="4224" y="2225"/>
                    <a:ext cx="148" cy="148"/>
                    <a:chOff x="4201" y="3360"/>
                    <a:chExt cx="240" cy="240"/>
                  </a:xfrm>
                </p:grpSpPr>
                <p:sp>
                  <p:nvSpPr>
                    <p:cNvPr id="40" name="Line 1181"/>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1" name="Line 1182"/>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grpSp>
              <p:nvGrpSpPr>
                <p:cNvPr id="22" name="Group 1184"/>
                <p:cNvGrpSpPr>
                  <a:grpSpLocks/>
                </p:cNvGrpSpPr>
                <p:nvPr/>
              </p:nvGrpSpPr>
              <p:grpSpPr bwMode="auto">
                <a:xfrm>
                  <a:off x="4118" y="2859"/>
                  <a:ext cx="148" cy="148"/>
                  <a:chOff x="4201" y="3360"/>
                  <a:chExt cx="240" cy="240"/>
                </a:xfrm>
              </p:grpSpPr>
              <p:sp>
                <p:nvSpPr>
                  <p:cNvPr id="33" name="Line 1185"/>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Line 1186"/>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3" name="Group 1196"/>
                <p:cNvGrpSpPr>
                  <a:grpSpLocks/>
                </p:cNvGrpSpPr>
                <p:nvPr/>
              </p:nvGrpSpPr>
              <p:grpSpPr bwMode="auto">
                <a:xfrm>
                  <a:off x="4358" y="2860"/>
                  <a:ext cx="148" cy="148"/>
                  <a:chOff x="4201" y="3360"/>
                  <a:chExt cx="240" cy="240"/>
                </a:xfrm>
              </p:grpSpPr>
              <p:sp>
                <p:nvSpPr>
                  <p:cNvPr id="31" name="Line 1197"/>
                  <p:cNvSpPr>
                    <a:spLocks noChangeShapeType="1"/>
                  </p:cNvSpPr>
                  <p:nvPr/>
                </p:nvSpPr>
                <p:spPr bwMode="auto">
                  <a:xfrm flipH="1">
                    <a:off x="4318" y="3360"/>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 name="Line 1198"/>
                  <p:cNvSpPr>
                    <a:spLocks noChangeShapeType="1"/>
                  </p:cNvSpPr>
                  <p:nvPr/>
                </p:nvSpPr>
                <p:spPr bwMode="auto">
                  <a:xfrm rot="16200000" flipH="1">
                    <a:off x="4318" y="3361"/>
                    <a:ext cx="5" cy="24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4" name="Line 1215"/>
                <p:cNvSpPr>
                  <a:spLocks noChangeShapeType="1"/>
                </p:cNvSpPr>
                <p:nvPr/>
              </p:nvSpPr>
              <p:spPr bwMode="auto">
                <a:xfrm flipH="1">
                  <a:off x="4182" y="2217"/>
                  <a:ext cx="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5" name="Line 1216"/>
                <p:cNvSpPr>
                  <a:spLocks noChangeShapeType="1"/>
                </p:cNvSpPr>
                <p:nvPr/>
              </p:nvSpPr>
              <p:spPr bwMode="auto">
                <a:xfrm>
                  <a:off x="4196" y="2217"/>
                  <a:ext cx="0" cy="2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Line 1217"/>
                <p:cNvSpPr>
                  <a:spLocks noChangeShapeType="1"/>
                </p:cNvSpPr>
                <p:nvPr/>
              </p:nvSpPr>
              <p:spPr bwMode="auto">
                <a:xfrm>
                  <a:off x="4220" y="2457"/>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7" name="Line 1218"/>
                <p:cNvSpPr>
                  <a:spLocks noChangeShapeType="1"/>
                </p:cNvSpPr>
                <p:nvPr/>
              </p:nvSpPr>
              <p:spPr bwMode="auto">
                <a:xfrm>
                  <a:off x="5147" y="2458"/>
                  <a:ext cx="0" cy="2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8" name="Line 1219"/>
                <p:cNvSpPr>
                  <a:spLocks noChangeShapeType="1"/>
                </p:cNvSpPr>
                <p:nvPr/>
              </p:nvSpPr>
              <p:spPr bwMode="auto">
                <a:xfrm flipH="1">
                  <a:off x="4178" y="2693"/>
                  <a:ext cx="9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1220"/>
                <p:cNvSpPr>
                  <a:spLocks noChangeShapeType="1"/>
                </p:cNvSpPr>
                <p:nvPr/>
              </p:nvSpPr>
              <p:spPr bwMode="auto">
                <a:xfrm>
                  <a:off x="4187" y="2688"/>
                  <a:ext cx="0" cy="2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1221"/>
                <p:cNvSpPr>
                  <a:spLocks noChangeShapeType="1"/>
                </p:cNvSpPr>
                <p:nvPr/>
              </p:nvSpPr>
              <p:spPr bwMode="auto">
                <a:xfrm>
                  <a:off x="4182" y="2928"/>
                  <a:ext cx="34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sp>
          <p:nvSpPr>
            <p:cNvPr id="85" name="Freeform 1222"/>
            <p:cNvSpPr>
              <a:spLocks/>
            </p:cNvSpPr>
            <p:nvPr/>
          </p:nvSpPr>
          <p:spPr bwMode="auto">
            <a:xfrm>
              <a:off x="4450072" y="3411892"/>
              <a:ext cx="2927987" cy="738188"/>
            </a:xfrm>
            <a:custGeom>
              <a:avLst/>
              <a:gdLst>
                <a:gd name="T0" fmla="*/ 0 w 1079"/>
                <a:gd name="T1" fmla="*/ 100013 h 572"/>
                <a:gd name="T2" fmla="*/ 122237 w 1079"/>
                <a:gd name="T3" fmla="*/ 0 h 572"/>
                <a:gd name="T4" fmla="*/ 755650 w 1079"/>
                <a:gd name="T5" fmla="*/ 92075 h 572"/>
                <a:gd name="T6" fmla="*/ 846137 w 1079"/>
                <a:gd name="T7" fmla="*/ 146050 h 572"/>
                <a:gd name="T8" fmla="*/ 900112 w 1079"/>
                <a:gd name="T9" fmla="*/ 214313 h 572"/>
                <a:gd name="T10" fmla="*/ 922337 w 1079"/>
                <a:gd name="T11" fmla="*/ 282575 h 572"/>
                <a:gd name="T12" fmla="*/ 908050 w 1079"/>
                <a:gd name="T13" fmla="*/ 434975 h 572"/>
                <a:gd name="T14" fmla="*/ 862012 w 1079"/>
                <a:gd name="T15" fmla="*/ 465138 h 572"/>
                <a:gd name="T16" fmla="*/ 823912 w 1079"/>
                <a:gd name="T17" fmla="*/ 457200 h 572"/>
                <a:gd name="T18" fmla="*/ 808037 w 1079"/>
                <a:gd name="T19" fmla="*/ 412750 h 572"/>
                <a:gd name="T20" fmla="*/ 862012 w 1079"/>
                <a:gd name="T21" fmla="*/ 358775 h 572"/>
                <a:gd name="T22" fmla="*/ 908050 w 1079"/>
                <a:gd name="T23" fmla="*/ 342900 h 572"/>
                <a:gd name="T24" fmla="*/ 1060450 w 1079"/>
                <a:gd name="T25" fmla="*/ 412750 h 572"/>
                <a:gd name="T26" fmla="*/ 1090612 w 1079"/>
                <a:gd name="T27" fmla="*/ 457200 h 572"/>
                <a:gd name="T28" fmla="*/ 1120775 w 1079"/>
                <a:gd name="T29" fmla="*/ 527050 h 572"/>
                <a:gd name="T30" fmla="*/ 1250950 w 1079"/>
                <a:gd name="T31" fmla="*/ 747713 h 572"/>
                <a:gd name="T32" fmla="*/ 1539875 w 1079"/>
                <a:gd name="T33" fmla="*/ 892175 h 572"/>
                <a:gd name="T34" fmla="*/ 1600200 w 1079"/>
                <a:gd name="T35" fmla="*/ 900113 h 572"/>
                <a:gd name="T36" fmla="*/ 1676400 w 1079"/>
                <a:gd name="T37" fmla="*/ 908050 h 5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9" h="572">
                  <a:moveTo>
                    <a:pt x="0" y="63"/>
                  </a:moveTo>
                  <a:cubicBezTo>
                    <a:pt x="13" y="15"/>
                    <a:pt x="32" y="9"/>
                    <a:pt x="77" y="0"/>
                  </a:cubicBezTo>
                  <a:cubicBezTo>
                    <a:pt x="256" y="5"/>
                    <a:pt x="324" y="7"/>
                    <a:pt x="476" y="58"/>
                  </a:cubicBezTo>
                  <a:cubicBezTo>
                    <a:pt x="492" y="74"/>
                    <a:pt x="512" y="84"/>
                    <a:pt x="533" y="92"/>
                  </a:cubicBezTo>
                  <a:cubicBezTo>
                    <a:pt x="544" y="107"/>
                    <a:pt x="558" y="119"/>
                    <a:pt x="567" y="135"/>
                  </a:cubicBezTo>
                  <a:cubicBezTo>
                    <a:pt x="574" y="148"/>
                    <a:pt x="576" y="164"/>
                    <a:pt x="581" y="178"/>
                  </a:cubicBezTo>
                  <a:cubicBezTo>
                    <a:pt x="579" y="210"/>
                    <a:pt x="595" y="251"/>
                    <a:pt x="572" y="274"/>
                  </a:cubicBezTo>
                  <a:cubicBezTo>
                    <a:pt x="564" y="282"/>
                    <a:pt x="543" y="293"/>
                    <a:pt x="543" y="293"/>
                  </a:cubicBezTo>
                  <a:cubicBezTo>
                    <a:pt x="535" y="291"/>
                    <a:pt x="525" y="294"/>
                    <a:pt x="519" y="288"/>
                  </a:cubicBezTo>
                  <a:cubicBezTo>
                    <a:pt x="512" y="281"/>
                    <a:pt x="509" y="260"/>
                    <a:pt x="509" y="260"/>
                  </a:cubicBezTo>
                  <a:cubicBezTo>
                    <a:pt x="518" y="234"/>
                    <a:pt x="510" y="248"/>
                    <a:pt x="543" y="226"/>
                  </a:cubicBezTo>
                  <a:cubicBezTo>
                    <a:pt x="552" y="220"/>
                    <a:pt x="572" y="216"/>
                    <a:pt x="572" y="216"/>
                  </a:cubicBezTo>
                  <a:cubicBezTo>
                    <a:pt x="648" y="223"/>
                    <a:pt x="625" y="217"/>
                    <a:pt x="668" y="260"/>
                  </a:cubicBezTo>
                  <a:cubicBezTo>
                    <a:pt x="677" y="292"/>
                    <a:pt x="664" y="254"/>
                    <a:pt x="687" y="288"/>
                  </a:cubicBezTo>
                  <a:cubicBezTo>
                    <a:pt x="694" y="298"/>
                    <a:pt x="701" y="321"/>
                    <a:pt x="706" y="332"/>
                  </a:cubicBezTo>
                  <a:cubicBezTo>
                    <a:pt x="729" y="382"/>
                    <a:pt x="739" y="438"/>
                    <a:pt x="788" y="471"/>
                  </a:cubicBezTo>
                  <a:cubicBezTo>
                    <a:pt x="825" y="528"/>
                    <a:pt x="910" y="541"/>
                    <a:pt x="970" y="562"/>
                  </a:cubicBezTo>
                  <a:cubicBezTo>
                    <a:pt x="982" y="566"/>
                    <a:pt x="995" y="566"/>
                    <a:pt x="1008" y="567"/>
                  </a:cubicBezTo>
                  <a:cubicBezTo>
                    <a:pt x="1055" y="572"/>
                    <a:pt x="1079" y="572"/>
                    <a:pt x="1056" y="572"/>
                  </a:cubicBezTo>
                </a:path>
              </a:pathLst>
            </a:custGeom>
            <a:noFill/>
            <a:ln w="38100" cmpd="sng">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Tree>
    <p:extLst>
      <p:ext uri="{BB962C8B-B14F-4D97-AF65-F5344CB8AC3E}">
        <p14:creationId xmlns:p14="http://schemas.microsoft.com/office/powerpoint/2010/main" val="3369886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Setup And Calibration</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576163"/>
          </a:xfrm>
        </p:spPr>
        <p:txBody>
          <a:bodyPr/>
          <a:lstStyle/>
          <a:p>
            <a:pPr marL="39687" lvl="1" indent="0">
              <a:buNone/>
            </a:pPr>
            <a:r>
              <a:rPr lang="en-US" dirty="0">
                <a:latin typeface="Arial" charset="0"/>
                <a:cs typeface="Arial" charset="0"/>
              </a:rPr>
              <a:t>Layout Adjustment, </a:t>
            </a:r>
            <a:r>
              <a:rPr lang="en-US" dirty="0" smtClean="0">
                <a:latin typeface="Arial" charset="0"/>
                <a:cs typeface="Arial" charset="0"/>
              </a:rPr>
              <a:t>3DAS Setup </a:t>
            </a:r>
            <a:r>
              <a:rPr lang="en-US" dirty="0">
                <a:latin typeface="Arial" charset="0"/>
                <a:cs typeface="Arial" charset="0"/>
              </a:rPr>
              <a:t>and </a:t>
            </a:r>
            <a:r>
              <a:rPr lang="en-US" dirty="0" smtClean="0">
                <a:latin typeface="Arial" charset="0"/>
                <a:cs typeface="Arial" charset="0"/>
              </a:rPr>
              <a:t>Calibration (</a:t>
            </a:r>
            <a:r>
              <a:rPr lang="en-US" dirty="0">
                <a:latin typeface="Arial" charset="0"/>
                <a:cs typeface="Arial" charset="0"/>
              </a:rPr>
              <a:t>4</a:t>
            </a:r>
            <a:r>
              <a:rPr lang="en-US" dirty="0" smtClean="0">
                <a:latin typeface="Arial" charset="0"/>
                <a:cs typeface="Arial" charset="0"/>
              </a:rPr>
              <a:t>)</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39</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26" name="Inhaltsplatzhalter 2"/>
          <p:cNvSpPr txBox="1">
            <a:spLocks/>
          </p:cNvSpPr>
          <p:nvPr/>
        </p:nvSpPr>
        <p:spPr bwMode="auto">
          <a:xfrm>
            <a:off x="0" y="1412677"/>
            <a:ext cx="7329264" cy="504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3"/>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4"/>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5"/>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lvl="1"/>
            <a:r>
              <a:rPr lang="en-US" sz="1400" kern="0" dirty="0" smtClean="0">
                <a:latin typeface="Arial" charset="0"/>
                <a:cs typeface="Arial" charset="0"/>
              </a:rPr>
              <a:t>Check quality of 3D Area Sensor Setup and Calibration:</a:t>
            </a:r>
          </a:p>
          <a:p>
            <a:pPr lvl="2"/>
            <a:r>
              <a:rPr lang="en-US" sz="1000" b="0" kern="0" dirty="0" smtClean="0">
                <a:latin typeface="Arial" charset="0"/>
                <a:cs typeface="Arial" charset="0"/>
              </a:rPr>
              <a:t>This check can usually be done without the container, on the floor. However, if container is already in position again, a large flat (e.g. wooden) plate can be used to cover the whole FOV of the 3D Area Sensor (container size+). Place it on top of the container.</a:t>
            </a:r>
          </a:p>
          <a:p>
            <a:pPr lvl="2"/>
            <a:r>
              <a:rPr lang="en-US" sz="1000" b="0" kern="0" dirty="0">
                <a:latin typeface="Arial" charset="0"/>
                <a:cs typeface="Arial" charset="0"/>
              </a:rPr>
              <a:t>Open </a:t>
            </a:r>
            <a:r>
              <a:rPr lang="en-US" sz="1000" b="0" kern="0" dirty="0" smtClean="0">
                <a:latin typeface="Arial" charset="0"/>
                <a:cs typeface="Arial" charset="0"/>
              </a:rPr>
              <a:t>the </a:t>
            </a:r>
            <a:r>
              <a:rPr lang="en-US" sz="1000" b="0" kern="0" dirty="0">
                <a:latin typeface="Arial" charset="0"/>
                <a:cs typeface="Arial" charset="0"/>
              </a:rPr>
              <a:t>setup page of [3D Area Sensor], press F3 ACQ_3DMAP and confirm that a 3D map can be acquired properly. </a:t>
            </a:r>
            <a:r>
              <a:rPr lang="en-US" sz="1000" b="0" kern="0" dirty="0" smtClean="0">
                <a:latin typeface="Arial" charset="0"/>
                <a:cs typeface="Arial" charset="0"/>
              </a:rPr>
              <a:t>Temporarily (for this check), adjust </a:t>
            </a:r>
            <a:r>
              <a:rPr lang="en-US" sz="1000" b="0" kern="0" dirty="0">
                <a:latin typeface="Arial" charset="0"/>
                <a:cs typeface="Arial" charset="0"/>
              </a:rPr>
              <a:t>[Exposure Time] and [Intensity], if necessary</a:t>
            </a:r>
            <a:r>
              <a:rPr lang="en-US" sz="1000" b="0" kern="0" dirty="0" smtClean="0">
                <a:latin typeface="Arial" charset="0"/>
                <a:cs typeface="Arial" charset="0"/>
              </a:rPr>
              <a:t>.</a:t>
            </a:r>
          </a:p>
          <a:p>
            <a:pPr lvl="2"/>
            <a:r>
              <a:rPr lang="en-US" sz="1000" b="0" kern="0" dirty="0" smtClean="0">
                <a:latin typeface="Arial" charset="0"/>
                <a:cs typeface="Arial" charset="0"/>
              </a:rPr>
              <a:t>You should be able to acquire a good 3D map, similar as shown here, if </a:t>
            </a:r>
          </a:p>
          <a:p>
            <a:pPr lvl="3"/>
            <a:r>
              <a:rPr lang="en-US" sz="1000" b="0" kern="0" dirty="0" smtClean="0">
                <a:latin typeface="Arial" charset="0"/>
                <a:cs typeface="Arial" charset="0"/>
              </a:rPr>
              <a:t>Layout and camera adjustment was done properly,</a:t>
            </a:r>
          </a:p>
          <a:p>
            <a:pPr lvl="3"/>
            <a:r>
              <a:rPr lang="en-US" sz="1000" b="0" kern="0" dirty="0" smtClean="0">
                <a:latin typeface="Arial" charset="0"/>
                <a:cs typeface="Arial" charset="0"/>
              </a:rPr>
              <a:t>Calibration of cameras was done properly,</a:t>
            </a:r>
          </a:p>
          <a:p>
            <a:pPr lvl="3"/>
            <a:r>
              <a:rPr lang="en-US" sz="1000" b="0" kern="0" dirty="0" smtClean="0">
                <a:latin typeface="Arial" charset="0"/>
                <a:cs typeface="Arial" charset="0"/>
              </a:rPr>
              <a:t>[Intensity] and [Exposure Time] were adjusted correctly.</a:t>
            </a:r>
          </a:p>
          <a:p>
            <a:pPr lvl="2"/>
            <a:r>
              <a:rPr lang="en-US" sz="1000" b="0" kern="0" dirty="0" smtClean="0">
                <a:latin typeface="Arial" charset="0"/>
                <a:cs typeface="Arial" charset="0"/>
              </a:rPr>
              <a:t>A good 3D map should</a:t>
            </a:r>
          </a:p>
          <a:p>
            <a:pPr lvl="3"/>
            <a:r>
              <a:rPr lang="en-US" sz="1000" b="0" kern="0" dirty="0" smtClean="0">
                <a:latin typeface="Arial" charset="0"/>
                <a:cs typeface="Arial" charset="0"/>
              </a:rPr>
              <a:t>Appear as a “horizontal“ (not sloping/tilted/diagona</a:t>
            </a:r>
            <a:r>
              <a:rPr lang="en-US" sz="1000" b="0" kern="0" dirty="0">
                <a:latin typeface="Arial" charset="0"/>
                <a:cs typeface="Arial" charset="0"/>
              </a:rPr>
              <a:t>l</a:t>
            </a:r>
            <a:r>
              <a:rPr lang="en-US" sz="1000" b="0" kern="0" dirty="0" smtClean="0">
                <a:latin typeface="Arial" charset="0"/>
                <a:cs typeface="Arial" charset="0"/>
              </a:rPr>
              <a:t>), big, white </a:t>
            </a:r>
            <a:r>
              <a:rPr lang="en-US" sz="1000" b="0" kern="0" dirty="0">
                <a:latin typeface="Arial" charset="0"/>
                <a:cs typeface="Arial" charset="0"/>
              </a:rPr>
              <a:t>or grey </a:t>
            </a:r>
            <a:r>
              <a:rPr lang="en-US" sz="1000" b="0" kern="0" dirty="0" smtClean="0">
                <a:latin typeface="Arial" charset="0"/>
                <a:cs typeface="Arial" charset="0"/>
              </a:rPr>
              <a:t>rectangle (Image </a:t>
            </a:r>
            <a:r>
              <a:rPr lang="en-US" sz="1000" b="0" kern="0" dirty="0">
                <a:latin typeface="Arial" charset="0"/>
                <a:cs typeface="Arial" charset="0"/>
              </a:rPr>
              <a:t>Display Mode: Gray Scale</a:t>
            </a:r>
            <a:r>
              <a:rPr lang="en-US" sz="1000" b="0" kern="0" dirty="0" smtClean="0">
                <a:latin typeface="Arial" charset="0"/>
                <a:cs typeface="Arial" charset="0"/>
              </a:rPr>
              <a:t>). Some black points (missing 3D points) inside the 3D map are OK.</a:t>
            </a:r>
          </a:p>
          <a:p>
            <a:pPr lvl="3"/>
            <a:r>
              <a:rPr lang="en-US" sz="1000" b="0" kern="0" dirty="0" smtClean="0">
                <a:latin typeface="Arial" charset="0"/>
                <a:cs typeface="Arial" charset="0"/>
              </a:rPr>
              <a:t>Reach from LEFT to RIGHT side of the "image" (OK if not completely from UP to DOWN)</a:t>
            </a:r>
          </a:p>
          <a:p>
            <a:pPr lvl="3"/>
            <a:r>
              <a:rPr lang="en-US" sz="1000" b="0" kern="0" dirty="0" smtClean="0">
                <a:latin typeface="Arial" charset="0"/>
                <a:cs typeface="Arial" charset="0"/>
              </a:rPr>
              <a:t>Cover similar or even bigger fraction of the "image" as shown on the picture here.</a:t>
            </a:r>
          </a:p>
          <a:p>
            <a:pPr lvl="2"/>
            <a:r>
              <a:rPr lang="en-US" sz="1000" b="0" kern="0" dirty="0" smtClean="0">
                <a:latin typeface="Arial" charset="0"/>
                <a:cs typeface="Arial" charset="0"/>
              </a:rPr>
              <a:t>Note: Objects in 3D map </a:t>
            </a:r>
            <a:r>
              <a:rPr lang="en-US" sz="1000" b="0" kern="0" dirty="0">
                <a:latin typeface="Arial" charset="0"/>
                <a:cs typeface="Arial" charset="0"/>
              </a:rPr>
              <a:t>image </a:t>
            </a:r>
            <a:r>
              <a:rPr lang="en-US" sz="1000" b="0" kern="0" dirty="0" smtClean="0">
                <a:latin typeface="Arial" charset="0"/>
                <a:cs typeface="Arial" charset="0"/>
              </a:rPr>
              <a:t>may appear somewhat stretched or shrunk horizontally. This is OK.</a:t>
            </a:r>
          </a:p>
          <a:p>
            <a:pPr lvl="1"/>
            <a:r>
              <a:rPr lang="en-US" sz="1400" kern="0" dirty="0" smtClean="0">
                <a:latin typeface="Arial" charset="0"/>
                <a:cs typeface="Arial" charset="0"/>
              </a:rPr>
              <a:t>Move the container back to the marked position. / Remove the plate (used for the preceding check)</a:t>
            </a:r>
          </a:p>
          <a:p>
            <a:pPr lvl="1"/>
            <a:r>
              <a:rPr lang="en-US" sz="1400" kern="0" dirty="0" smtClean="0">
                <a:latin typeface="Arial" charset="0"/>
                <a:cs typeface="Arial" charset="0"/>
              </a:rPr>
              <a:t>Adjust PU [Exposure </a:t>
            </a:r>
            <a:r>
              <a:rPr lang="en-US" sz="1400" kern="0" dirty="0">
                <a:latin typeface="Arial" charset="0"/>
                <a:cs typeface="Arial" charset="0"/>
              </a:rPr>
              <a:t>Time] and [Intensity</a:t>
            </a:r>
            <a:r>
              <a:rPr lang="en-US" sz="1400" kern="0" dirty="0" smtClean="0">
                <a:latin typeface="Arial" charset="0"/>
                <a:cs typeface="Arial" charset="0"/>
              </a:rPr>
              <a:t>] for acquisition of 3D map with maximum number of 3D points on real workpieces inside the container. Shade </a:t>
            </a:r>
            <a:r>
              <a:rPr lang="en-US" sz="1400" kern="0" dirty="0">
                <a:latin typeface="Arial" charset="0"/>
                <a:cs typeface="Arial" charset="0"/>
              </a:rPr>
              <a:t>robot cell from external light sources, if necessary</a:t>
            </a:r>
            <a:r>
              <a:rPr lang="en-US" sz="1400" kern="0" dirty="0" smtClean="0">
                <a:latin typeface="Arial" charset="0"/>
                <a:cs typeface="Arial" charset="0"/>
              </a:rPr>
              <a:t>.</a:t>
            </a:r>
            <a:br>
              <a:rPr lang="en-US" sz="1400" kern="0" dirty="0" smtClean="0">
                <a:latin typeface="Arial" charset="0"/>
                <a:cs typeface="Arial" charset="0"/>
              </a:rPr>
            </a:br>
            <a:r>
              <a:rPr lang="en-US" sz="1400" kern="0" dirty="0" smtClean="0">
                <a:latin typeface="Arial" charset="0"/>
                <a:cs typeface="Arial" charset="0"/>
              </a:rPr>
              <a:t>Avoid the halation effect!</a:t>
            </a:r>
            <a:endParaRPr lang="en-US" sz="1400" kern="0" dirty="0">
              <a:latin typeface="Arial" charset="0"/>
              <a:cs typeface="Arial" charset="0"/>
            </a:endParaRPr>
          </a:p>
          <a:p>
            <a:pPr lvl="1"/>
            <a:endParaRPr lang="en-US" sz="1400" b="0" kern="0" dirty="0" smtClean="0">
              <a:latin typeface="Arial" charset="0"/>
              <a:cs typeface="Arial" charset="0"/>
            </a:endParaRPr>
          </a:p>
        </p:txBody>
      </p:sp>
      <p:pic>
        <p:nvPicPr>
          <p:cNvPr id="1946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8096" y="1565720"/>
            <a:ext cx="1900914" cy="157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3570" y="3216792"/>
            <a:ext cx="1875440" cy="150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3570" y="4760780"/>
            <a:ext cx="1943182" cy="154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57361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4</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3" name="Title 2"/>
          <p:cNvSpPr>
            <a:spLocks noGrp="1"/>
          </p:cNvSpPr>
          <p:nvPr>
            <p:ph type="title"/>
          </p:nvPr>
        </p:nvSpPr>
        <p:spPr/>
        <p:txBody>
          <a:bodyPr/>
          <a:lstStyle/>
          <a:p>
            <a:r>
              <a:rPr lang="en-US" dirty="0" smtClean="0">
                <a:latin typeface="Arial" charset="0"/>
                <a:cs typeface="Arial" charset="0"/>
              </a:rPr>
              <a:t>3DAS Types</a:t>
            </a:r>
            <a:endParaRPr lang="en-GB" dirty="0"/>
          </a:p>
        </p:txBody>
      </p:sp>
      <p:pic>
        <p:nvPicPr>
          <p:cNvPr id="3074" name="Picture 2" descr="C:\Users\BauerW\Documents\iRVision 3D Area Sensor\!Pics\From FANUC\small\3DAS_1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72" y="2100200"/>
            <a:ext cx="5025939" cy="293798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auerW\Documents\iRVision 3D Area Sensor\!Pics\From FANUC\small\3DAS_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056" y="2092479"/>
            <a:ext cx="4248472" cy="29534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21124" y="1562368"/>
            <a:ext cx="1784463" cy="523220"/>
          </a:xfrm>
          <a:prstGeom prst="rect">
            <a:avLst/>
          </a:prstGeom>
        </p:spPr>
        <p:txBody>
          <a:bodyPr wrap="none">
            <a:spAutoFit/>
          </a:bodyPr>
          <a:lstStyle/>
          <a:p>
            <a:pPr lvl="0" algn="ctr">
              <a:spcBef>
                <a:spcPct val="20000"/>
              </a:spcBef>
            </a:pPr>
            <a:r>
              <a:rPr kumimoji="1" lang="en-US" altLang="ja-JP" b="0" dirty="0">
                <a:solidFill>
                  <a:schemeClr val="tx1"/>
                </a:solidFill>
                <a:latin typeface="Arial" charset="0"/>
                <a:ea typeface="Arial Unicode MS" pitchFamily="50" charset="-128"/>
                <a:cs typeface="Arial Unicode MS" pitchFamily="50" charset="-128"/>
              </a:rPr>
              <a:t>3DA/1300</a:t>
            </a:r>
          </a:p>
        </p:txBody>
      </p:sp>
      <p:sp>
        <p:nvSpPr>
          <p:cNvPr id="21" name="Rectangle 20"/>
          <p:cNvSpPr/>
          <p:nvPr/>
        </p:nvSpPr>
        <p:spPr>
          <a:xfrm>
            <a:off x="6789248" y="1562368"/>
            <a:ext cx="1584088" cy="523220"/>
          </a:xfrm>
          <a:prstGeom prst="rect">
            <a:avLst/>
          </a:prstGeom>
        </p:spPr>
        <p:txBody>
          <a:bodyPr wrap="none">
            <a:spAutoFit/>
          </a:bodyPr>
          <a:lstStyle/>
          <a:p>
            <a:pPr lvl="0" algn="ctr">
              <a:spcBef>
                <a:spcPct val="20000"/>
              </a:spcBef>
            </a:pPr>
            <a:r>
              <a:rPr kumimoji="1" lang="en-US" altLang="ja-JP" b="0" dirty="0" smtClean="0">
                <a:solidFill>
                  <a:schemeClr val="tx1"/>
                </a:solidFill>
                <a:latin typeface="Arial" charset="0"/>
                <a:ea typeface="Arial Unicode MS" pitchFamily="50" charset="-128"/>
                <a:cs typeface="Arial Unicode MS" pitchFamily="50" charset="-128"/>
              </a:rPr>
              <a:t>3DA/400</a:t>
            </a:r>
            <a:endParaRPr kumimoji="1" lang="en-US" altLang="ja-JP" b="0" dirty="0">
              <a:solidFill>
                <a:schemeClr val="tx1"/>
              </a:solidFill>
              <a:latin typeface="Arial" charset="0"/>
              <a:ea typeface="Arial Unicode MS" pitchFamily="50" charset="-128"/>
              <a:cs typeface="Arial Unicode MS" pitchFamily="50" charset="-128"/>
            </a:endParaRPr>
          </a:p>
        </p:txBody>
      </p:sp>
    </p:spTree>
    <p:extLst>
      <p:ext uri="{BB962C8B-B14F-4D97-AF65-F5344CB8AC3E}">
        <p14:creationId xmlns:p14="http://schemas.microsoft.com/office/powerpoint/2010/main" val="22098881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Tool Frame And User Frame Setup</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40</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186311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Tool Frame And User Frame Setup</a:t>
            </a:r>
            <a:endParaRPr lang="de-DE" dirty="0" smtClean="0">
              <a:latin typeface="Arial" charset="0"/>
              <a:cs typeface="Arial" charset="0"/>
            </a:endParaRPr>
          </a:p>
        </p:txBody>
      </p:sp>
      <p:sp>
        <p:nvSpPr>
          <p:cNvPr id="6147" name="Inhaltsplatzhalter 2"/>
          <p:cNvSpPr>
            <a:spLocks noGrp="1"/>
          </p:cNvSpPr>
          <p:nvPr>
            <p:ph idx="1"/>
          </p:nvPr>
        </p:nvSpPr>
        <p:spPr>
          <a:xfrm>
            <a:off x="0" y="836613"/>
            <a:ext cx="7689304" cy="5616575"/>
          </a:xfrm>
        </p:spPr>
        <p:txBody>
          <a:bodyPr/>
          <a:lstStyle/>
          <a:p>
            <a:pPr lvl="1"/>
            <a:r>
              <a:rPr lang="en-US" dirty="0" smtClean="0">
                <a:latin typeface="Arial" charset="0"/>
                <a:cs typeface="Arial" charset="0"/>
              </a:rPr>
              <a:t>Tool Frame Setup	</a:t>
            </a:r>
          </a:p>
          <a:p>
            <a:pPr lvl="2"/>
            <a:r>
              <a:rPr lang="en-US" dirty="0">
                <a:latin typeface="Arial" charset="0"/>
                <a:cs typeface="Arial" charset="0"/>
              </a:rPr>
              <a:t>Set the tool frame on the TCP of the end of robot </a:t>
            </a:r>
            <a:r>
              <a:rPr lang="en-US" dirty="0" smtClean="0">
                <a:latin typeface="Arial" charset="0"/>
                <a:cs typeface="Arial" charset="0"/>
              </a:rPr>
              <a:t>tool.</a:t>
            </a:r>
          </a:p>
          <a:p>
            <a:pPr lvl="2"/>
            <a:r>
              <a:rPr lang="en-US" dirty="0">
                <a:latin typeface="Arial" charset="0"/>
                <a:cs typeface="Arial" charset="0"/>
              </a:rPr>
              <a:t>The Z-axis of this frame </a:t>
            </a:r>
            <a:r>
              <a:rPr lang="en-US" dirty="0" smtClean="0">
                <a:latin typeface="Arial" charset="0"/>
                <a:cs typeface="Arial" charset="0"/>
              </a:rPr>
              <a:t>must be </a:t>
            </a:r>
            <a:r>
              <a:rPr lang="en-US" dirty="0">
                <a:latin typeface="Arial" charset="0"/>
                <a:cs typeface="Arial" charset="0"/>
              </a:rPr>
              <a:t>set </a:t>
            </a:r>
            <a:r>
              <a:rPr lang="en-US" dirty="0" smtClean="0">
                <a:latin typeface="Arial" charset="0"/>
                <a:cs typeface="Arial" charset="0"/>
              </a:rPr>
              <a:t>in the </a:t>
            </a:r>
            <a:r>
              <a:rPr lang="en-US" dirty="0">
                <a:latin typeface="Arial" charset="0"/>
                <a:cs typeface="Arial" charset="0"/>
              </a:rPr>
              <a:t>direction in which the robot </a:t>
            </a:r>
            <a:r>
              <a:rPr lang="en-US" dirty="0" smtClean="0">
                <a:latin typeface="Arial" charset="0"/>
                <a:cs typeface="Arial" charset="0"/>
              </a:rPr>
              <a:t>retreats </a:t>
            </a:r>
            <a:r>
              <a:rPr lang="en-US" dirty="0">
                <a:latin typeface="Arial" charset="0"/>
                <a:cs typeface="Arial" charset="0"/>
              </a:rPr>
              <a:t>as it picks up a part</a:t>
            </a:r>
            <a:r>
              <a:rPr lang="en-US" dirty="0" smtClean="0">
                <a:latin typeface="Arial" charset="0"/>
                <a:cs typeface="Arial" charset="0"/>
              </a:rPr>
              <a:t>.</a:t>
            </a:r>
          </a:p>
          <a:p>
            <a:pPr lvl="1"/>
            <a:r>
              <a:rPr lang="en-US" dirty="0">
                <a:latin typeface="Arial" charset="0"/>
                <a:cs typeface="Arial" charset="0"/>
              </a:rPr>
              <a:t>User Frame </a:t>
            </a:r>
            <a:r>
              <a:rPr lang="en-US" dirty="0" smtClean="0">
                <a:latin typeface="Arial" charset="0"/>
                <a:cs typeface="Arial" charset="0"/>
              </a:rPr>
              <a:t>Setup</a:t>
            </a:r>
          </a:p>
          <a:p>
            <a:pPr lvl="2"/>
            <a:r>
              <a:rPr lang="en-US" dirty="0">
                <a:latin typeface="Arial" charset="0"/>
                <a:cs typeface="Arial" charset="0"/>
              </a:rPr>
              <a:t>Define user frame (UF) which shall be the reference frame of offset data calculation and interference avoidance calculation</a:t>
            </a:r>
            <a:r>
              <a:rPr lang="en-US" dirty="0" smtClean="0">
                <a:latin typeface="Arial" charset="0"/>
                <a:cs typeface="Arial" charset="0"/>
              </a:rPr>
              <a:t>.</a:t>
            </a:r>
          </a:p>
          <a:p>
            <a:pPr lvl="2"/>
            <a:r>
              <a:rPr lang="en-US" dirty="0">
                <a:latin typeface="Arial" charset="0"/>
                <a:cs typeface="Arial" charset="0"/>
              </a:rPr>
              <a:t>UF origin can be set </a:t>
            </a:r>
            <a:r>
              <a:rPr lang="en-US" i="1" dirty="0">
                <a:latin typeface="Arial" charset="0"/>
                <a:cs typeface="Arial" charset="0"/>
              </a:rPr>
              <a:t>anywhere</a:t>
            </a:r>
            <a:r>
              <a:rPr lang="en-US" dirty="0">
                <a:latin typeface="Arial" charset="0"/>
                <a:cs typeface="Arial" charset="0"/>
              </a:rPr>
              <a:t> (e.g. </a:t>
            </a:r>
            <a:r>
              <a:rPr lang="en-US" dirty="0" smtClean="0">
                <a:latin typeface="Arial" charset="0"/>
                <a:cs typeface="Arial" charset="0"/>
              </a:rPr>
              <a:t>center </a:t>
            </a:r>
            <a:r>
              <a:rPr lang="en-US" dirty="0">
                <a:latin typeface="Arial" charset="0"/>
                <a:cs typeface="Arial" charset="0"/>
              </a:rPr>
              <a:t>or </a:t>
            </a:r>
            <a:r>
              <a:rPr lang="en-US" dirty="0" smtClean="0">
                <a:latin typeface="Arial" charset="0"/>
                <a:cs typeface="Arial" charset="0"/>
              </a:rPr>
              <a:t>corner of the container), </a:t>
            </a:r>
            <a:r>
              <a:rPr lang="en-US" dirty="0">
                <a:latin typeface="Arial" charset="0"/>
                <a:cs typeface="Arial" charset="0"/>
              </a:rPr>
              <a:t>but UF Z axis must point upwards, parallel to the container </a:t>
            </a:r>
            <a:r>
              <a:rPr lang="en-US" dirty="0" smtClean="0">
                <a:latin typeface="Arial" charset="0"/>
                <a:cs typeface="Arial" charset="0"/>
              </a:rPr>
              <a:t>walls</a:t>
            </a:r>
            <a:r>
              <a:rPr lang="en-US" dirty="0">
                <a:latin typeface="Arial" charset="0"/>
                <a:cs typeface="Arial" charset="0"/>
              </a:rPr>
              <a:t>!</a:t>
            </a:r>
            <a:endParaRPr lang="en-US" sz="1400" dirty="0">
              <a:latin typeface="Arial" charset="0"/>
              <a:cs typeface="Arial" charset="0"/>
            </a:endParaRPr>
          </a:p>
          <a:p>
            <a:pPr lvl="2"/>
            <a:r>
              <a:rPr lang="en-US" dirty="0">
                <a:latin typeface="Arial" charset="0"/>
                <a:cs typeface="Arial" charset="0"/>
              </a:rPr>
              <a:t>Tip: Record positions of the </a:t>
            </a:r>
            <a:r>
              <a:rPr lang="en-US" dirty="0" smtClean="0">
                <a:latin typeface="Arial" charset="0"/>
                <a:cs typeface="Arial" charset="0"/>
              </a:rPr>
              <a:t>inner upper container corners in </a:t>
            </a:r>
            <a:r>
              <a:rPr lang="en-US" dirty="0">
                <a:latin typeface="Arial" charset="0"/>
                <a:cs typeface="Arial" charset="0"/>
              </a:rPr>
              <a:t>a TP program (for </a:t>
            </a:r>
            <a:r>
              <a:rPr lang="en-US" dirty="0" smtClean="0">
                <a:latin typeface="Arial" charset="0"/>
                <a:cs typeface="Arial" charset="0"/>
              </a:rPr>
              <a:t>Interference Avoidance setup and for general </a:t>
            </a:r>
            <a:r>
              <a:rPr lang="en-US" dirty="0">
                <a:latin typeface="Arial" charset="0"/>
                <a:cs typeface="Arial" charset="0"/>
              </a:rPr>
              <a:t>reference </a:t>
            </a:r>
            <a:r>
              <a:rPr lang="en-US" dirty="0" smtClean="0">
                <a:latin typeface="Arial" charset="0"/>
                <a:cs typeface="Arial" charset="0"/>
              </a:rPr>
              <a:t>later)</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41</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789" y="1182762"/>
            <a:ext cx="22860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263" y="2636912"/>
            <a:ext cx="2576736" cy="2143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9465" y="4581128"/>
            <a:ext cx="1704015" cy="185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93650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Vision Process And Bin Picking Setup</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42</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50317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920750" y="1049338"/>
            <a:ext cx="7920038" cy="5383212"/>
            <a:chOff x="580" y="661"/>
            <a:chExt cx="4989" cy="3391"/>
          </a:xfrm>
        </p:grpSpPr>
        <p:sp>
          <p:nvSpPr>
            <p:cNvPr id="6202" name="Freeform 484"/>
            <p:cNvSpPr>
              <a:spLocks/>
            </p:cNvSpPr>
            <p:nvPr/>
          </p:nvSpPr>
          <p:spPr bwMode="auto">
            <a:xfrm>
              <a:off x="585" y="666"/>
              <a:ext cx="4092" cy="1410"/>
            </a:xfrm>
            <a:custGeom>
              <a:avLst/>
              <a:gdLst>
                <a:gd name="T0" fmla="*/ 0 w 18588"/>
                <a:gd name="T1" fmla="*/ 1067 h 6400"/>
                <a:gd name="T2" fmla="*/ 1067 w 18588"/>
                <a:gd name="T3" fmla="*/ 0 h 6400"/>
                <a:gd name="T4" fmla="*/ 17522 w 18588"/>
                <a:gd name="T5" fmla="*/ 0 h 6400"/>
                <a:gd name="T6" fmla="*/ 18588 w 18588"/>
                <a:gd name="T7" fmla="*/ 1067 h 6400"/>
                <a:gd name="T8" fmla="*/ 18588 w 18588"/>
                <a:gd name="T9" fmla="*/ 5334 h 6400"/>
                <a:gd name="T10" fmla="*/ 17522 w 18588"/>
                <a:gd name="T11" fmla="*/ 6400 h 6400"/>
                <a:gd name="T12" fmla="*/ 1067 w 18588"/>
                <a:gd name="T13" fmla="*/ 6400 h 6400"/>
                <a:gd name="T14" fmla="*/ 0 w 18588"/>
                <a:gd name="T15" fmla="*/ 5334 h 6400"/>
                <a:gd name="T16" fmla="*/ 0 w 18588"/>
                <a:gd name="T17" fmla="*/ 1067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88" h="6400">
                  <a:moveTo>
                    <a:pt x="0" y="1067"/>
                  </a:moveTo>
                  <a:cubicBezTo>
                    <a:pt x="0" y="478"/>
                    <a:pt x="478" y="0"/>
                    <a:pt x="1067" y="0"/>
                  </a:cubicBezTo>
                  <a:lnTo>
                    <a:pt x="17522" y="0"/>
                  </a:lnTo>
                  <a:cubicBezTo>
                    <a:pt x="18111" y="0"/>
                    <a:pt x="18588" y="478"/>
                    <a:pt x="18588" y="1067"/>
                  </a:cubicBezTo>
                  <a:lnTo>
                    <a:pt x="18588" y="5334"/>
                  </a:lnTo>
                  <a:cubicBezTo>
                    <a:pt x="18588" y="5923"/>
                    <a:pt x="18111" y="6400"/>
                    <a:pt x="17522" y="6400"/>
                  </a:cubicBezTo>
                  <a:lnTo>
                    <a:pt x="1067" y="6400"/>
                  </a:lnTo>
                  <a:cubicBezTo>
                    <a:pt x="478" y="6400"/>
                    <a:pt x="0" y="5923"/>
                    <a:pt x="0" y="5334"/>
                  </a:cubicBezTo>
                  <a:lnTo>
                    <a:pt x="0" y="1067"/>
                  </a:lnTo>
                  <a:close/>
                </a:path>
              </a:pathLst>
            </a:custGeom>
            <a:solidFill>
              <a:srgbClr val="CC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AutoShape 3"/>
            <p:cNvSpPr>
              <a:spLocks noChangeAspect="1" noChangeArrowheads="1" noTextEdit="1"/>
            </p:cNvSpPr>
            <p:nvPr/>
          </p:nvSpPr>
          <p:spPr bwMode="auto">
            <a:xfrm>
              <a:off x="580" y="661"/>
              <a:ext cx="4989" cy="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7" name="Group 205"/>
            <p:cNvGrpSpPr>
              <a:grpSpLocks/>
            </p:cNvGrpSpPr>
            <p:nvPr/>
          </p:nvGrpSpPr>
          <p:grpSpPr bwMode="auto">
            <a:xfrm>
              <a:off x="742" y="1765"/>
              <a:ext cx="4814" cy="2282"/>
              <a:chOff x="742" y="1765"/>
              <a:chExt cx="4814" cy="2282"/>
            </a:xfrm>
          </p:grpSpPr>
          <p:sp>
            <p:nvSpPr>
              <p:cNvPr id="6432" name="Freeform 5"/>
              <p:cNvSpPr>
                <a:spLocks/>
              </p:cNvSpPr>
              <p:nvPr/>
            </p:nvSpPr>
            <p:spPr bwMode="auto">
              <a:xfrm>
                <a:off x="1958" y="2318"/>
                <a:ext cx="2719" cy="1729"/>
              </a:xfrm>
              <a:custGeom>
                <a:avLst/>
                <a:gdLst>
                  <a:gd name="T0" fmla="*/ 0 w 12352"/>
                  <a:gd name="T1" fmla="*/ 1309 h 7852"/>
                  <a:gd name="T2" fmla="*/ 1309 w 12352"/>
                  <a:gd name="T3" fmla="*/ 0 h 7852"/>
                  <a:gd name="T4" fmla="*/ 11044 w 12352"/>
                  <a:gd name="T5" fmla="*/ 0 h 7852"/>
                  <a:gd name="T6" fmla="*/ 12352 w 12352"/>
                  <a:gd name="T7" fmla="*/ 1309 h 7852"/>
                  <a:gd name="T8" fmla="*/ 12352 w 12352"/>
                  <a:gd name="T9" fmla="*/ 6544 h 7852"/>
                  <a:gd name="T10" fmla="*/ 11044 w 12352"/>
                  <a:gd name="T11" fmla="*/ 7852 h 7852"/>
                  <a:gd name="T12" fmla="*/ 1309 w 12352"/>
                  <a:gd name="T13" fmla="*/ 7852 h 7852"/>
                  <a:gd name="T14" fmla="*/ 0 w 12352"/>
                  <a:gd name="T15" fmla="*/ 6544 h 7852"/>
                  <a:gd name="T16" fmla="*/ 0 w 12352"/>
                  <a:gd name="T17" fmla="*/ 1309 h 7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2" h="7852">
                    <a:moveTo>
                      <a:pt x="0" y="1309"/>
                    </a:moveTo>
                    <a:cubicBezTo>
                      <a:pt x="0" y="586"/>
                      <a:pt x="586" y="0"/>
                      <a:pt x="1309" y="0"/>
                    </a:cubicBezTo>
                    <a:lnTo>
                      <a:pt x="11044" y="0"/>
                    </a:lnTo>
                    <a:cubicBezTo>
                      <a:pt x="11767" y="0"/>
                      <a:pt x="12352" y="586"/>
                      <a:pt x="12352" y="1309"/>
                    </a:cubicBezTo>
                    <a:lnTo>
                      <a:pt x="12352" y="6544"/>
                    </a:lnTo>
                    <a:cubicBezTo>
                      <a:pt x="12352" y="7267"/>
                      <a:pt x="11767" y="7852"/>
                      <a:pt x="11044" y="7852"/>
                    </a:cubicBezTo>
                    <a:lnTo>
                      <a:pt x="1309" y="7852"/>
                    </a:lnTo>
                    <a:cubicBezTo>
                      <a:pt x="586" y="7852"/>
                      <a:pt x="0" y="7267"/>
                      <a:pt x="0" y="6544"/>
                    </a:cubicBezTo>
                    <a:lnTo>
                      <a:pt x="0" y="1309"/>
                    </a:lnTo>
                    <a:close/>
                  </a:path>
                </a:pathLst>
              </a:custGeom>
              <a:solidFill>
                <a:srgbClr val="FFCC9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33" name="Freeform 6"/>
              <p:cNvSpPr>
                <a:spLocks/>
              </p:cNvSpPr>
              <p:nvPr/>
            </p:nvSpPr>
            <p:spPr bwMode="auto">
              <a:xfrm>
                <a:off x="1958" y="2318"/>
                <a:ext cx="2719" cy="1729"/>
              </a:xfrm>
              <a:custGeom>
                <a:avLst/>
                <a:gdLst>
                  <a:gd name="T0" fmla="*/ 0 w 12352"/>
                  <a:gd name="T1" fmla="*/ 1309 h 7852"/>
                  <a:gd name="T2" fmla="*/ 1309 w 12352"/>
                  <a:gd name="T3" fmla="*/ 0 h 7852"/>
                  <a:gd name="T4" fmla="*/ 11044 w 12352"/>
                  <a:gd name="T5" fmla="*/ 0 h 7852"/>
                  <a:gd name="T6" fmla="*/ 12352 w 12352"/>
                  <a:gd name="T7" fmla="*/ 1309 h 7852"/>
                  <a:gd name="T8" fmla="*/ 12352 w 12352"/>
                  <a:gd name="T9" fmla="*/ 6544 h 7852"/>
                  <a:gd name="T10" fmla="*/ 11044 w 12352"/>
                  <a:gd name="T11" fmla="*/ 7852 h 7852"/>
                  <a:gd name="T12" fmla="*/ 1309 w 12352"/>
                  <a:gd name="T13" fmla="*/ 7852 h 7852"/>
                  <a:gd name="T14" fmla="*/ 0 w 12352"/>
                  <a:gd name="T15" fmla="*/ 6544 h 7852"/>
                  <a:gd name="T16" fmla="*/ 0 w 12352"/>
                  <a:gd name="T17" fmla="*/ 1309 h 7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2" h="7852">
                    <a:moveTo>
                      <a:pt x="0" y="1309"/>
                    </a:moveTo>
                    <a:cubicBezTo>
                      <a:pt x="0" y="586"/>
                      <a:pt x="586" y="0"/>
                      <a:pt x="1309" y="0"/>
                    </a:cubicBezTo>
                    <a:lnTo>
                      <a:pt x="11044" y="0"/>
                    </a:lnTo>
                    <a:cubicBezTo>
                      <a:pt x="11767" y="0"/>
                      <a:pt x="12352" y="586"/>
                      <a:pt x="12352" y="1309"/>
                    </a:cubicBezTo>
                    <a:lnTo>
                      <a:pt x="12352" y="6544"/>
                    </a:lnTo>
                    <a:cubicBezTo>
                      <a:pt x="12352" y="7267"/>
                      <a:pt x="11767" y="7852"/>
                      <a:pt x="11044" y="7852"/>
                    </a:cubicBezTo>
                    <a:lnTo>
                      <a:pt x="1309" y="7852"/>
                    </a:lnTo>
                    <a:cubicBezTo>
                      <a:pt x="586" y="7852"/>
                      <a:pt x="0" y="7267"/>
                      <a:pt x="0" y="6544"/>
                    </a:cubicBezTo>
                    <a:lnTo>
                      <a:pt x="0" y="1309"/>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4" name="Rectangle 7"/>
              <p:cNvSpPr>
                <a:spLocks noChangeArrowheads="1"/>
              </p:cNvSpPr>
              <p:nvPr/>
            </p:nvSpPr>
            <p:spPr bwMode="auto">
              <a:xfrm>
                <a:off x="2564" y="2344"/>
                <a:ext cx="16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itchFamily="34" charset="0"/>
                    <a:cs typeface="Arial" pitchFamily="34" charset="0"/>
                  </a:rPr>
                  <a:t>Bin Picking Functions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5" name="Rectangle 8"/>
              <p:cNvSpPr>
                <a:spLocks noChangeArrowheads="1"/>
              </p:cNvSpPr>
              <p:nvPr/>
            </p:nvSpPr>
            <p:spPr bwMode="auto">
              <a:xfrm>
                <a:off x="2267" y="3564"/>
                <a:ext cx="1143"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36" name="Rectangle 9"/>
              <p:cNvSpPr>
                <a:spLocks noChangeArrowheads="1"/>
              </p:cNvSpPr>
              <p:nvPr/>
            </p:nvSpPr>
            <p:spPr bwMode="auto">
              <a:xfrm>
                <a:off x="2267" y="3564"/>
                <a:ext cx="1143" cy="101"/>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7" name="Rectangle 10"/>
              <p:cNvSpPr>
                <a:spLocks noChangeArrowheads="1"/>
              </p:cNvSpPr>
              <p:nvPr/>
            </p:nvSpPr>
            <p:spPr bwMode="auto">
              <a:xfrm>
                <a:off x="2445" y="3575"/>
                <a:ext cx="89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Object Data of the robot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8" name="Rectangle 11"/>
              <p:cNvSpPr>
                <a:spLocks noChangeArrowheads="1"/>
              </p:cNvSpPr>
              <p:nvPr/>
            </p:nvSpPr>
            <p:spPr bwMode="auto">
              <a:xfrm>
                <a:off x="2267" y="3685"/>
                <a:ext cx="1143"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39" name="Rectangle 12"/>
              <p:cNvSpPr>
                <a:spLocks noChangeArrowheads="1"/>
              </p:cNvSpPr>
              <p:nvPr/>
            </p:nvSpPr>
            <p:spPr bwMode="auto">
              <a:xfrm>
                <a:off x="2267" y="3685"/>
                <a:ext cx="1143" cy="248"/>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0" name="Rectangle 13"/>
              <p:cNvSpPr>
                <a:spLocks noChangeArrowheads="1"/>
              </p:cNvSpPr>
              <p:nvPr/>
            </p:nvSpPr>
            <p:spPr bwMode="auto">
              <a:xfrm>
                <a:off x="2382" y="3725"/>
                <a:ext cx="103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Object Data of the container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1" name="Rectangle 14"/>
              <p:cNvSpPr>
                <a:spLocks noChangeArrowheads="1"/>
              </p:cNvSpPr>
              <p:nvPr/>
            </p:nvSpPr>
            <p:spPr bwMode="auto">
              <a:xfrm>
                <a:off x="2568" y="3813"/>
                <a:ext cx="6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and other objects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2" name="Rectangle 15"/>
              <p:cNvSpPr>
                <a:spLocks noChangeArrowheads="1"/>
              </p:cNvSpPr>
              <p:nvPr/>
            </p:nvSpPr>
            <p:spPr bwMode="auto">
              <a:xfrm>
                <a:off x="2359" y="3405"/>
                <a:ext cx="110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Interference Avoidance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3" name="Rectangle 16"/>
              <p:cNvSpPr>
                <a:spLocks noChangeArrowheads="1"/>
              </p:cNvSpPr>
              <p:nvPr/>
            </p:nvSpPr>
            <p:spPr bwMode="auto">
              <a:xfrm>
                <a:off x="2516" y="2623"/>
                <a:ext cx="78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Part List Manager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4" name="Freeform 17"/>
              <p:cNvSpPr>
                <a:spLocks/>
              </p:cNvSpPr>
              <p:nvPr/>
            </p:nvSpPr>
            <p:spPr bwMode="auto">
              <a:xfrm>
                <a:off x="2196" y="2733"/>
                <a:ext cx="1314" cy="434"/>
              </a:xfrm>
              <a:custGeom>
                <a:avLst/>
                <a:gdLst>
                  <a:gd name="T0" fmla="*/ 0 w 11944"/>
                  <a:gd name="T1" fmla="*/ 656 h 3936"/>
                  <a:gd name="T2" fmla="*/ 656 w 11944"/>
                  <a:gd name="T3" fmla="*/ 0 h 3936"/>
                  <a:gd name="T4" fmla="*/ 11288 w 11944"/>
                  <a:gd name="T5" fmla="*/ 0 h 3936"/>
                  <a:gd name="T6" fmla="*/ 11944 w 11944"/>
                  <a:gd name="T7" fmla="*/ 656 h 3936"/>
                  <a:gd name="T8" fmla="*/ 11944 w 11944"/>
                  <a:gd name="T9" fmla="*/ 3280 h 3936"/>
                  <a:gd name="T10" fmla="*/ 11288 w 11944"/>
                  <a:gd name="T11" fmla="*/ 3936 h 3936"/>
                  <a:gd name="T12" fmla="*/ 656 w 11944"/>
                  <a:gd name="T13" fmla="*/ 3936 h 3936"/>
                  <a:gd name="T14" fmla="*/ 0 w 11944"/>
                  <a:gd name="T15" fmla="*/ 3280 h 3936"/>
                  <a:gd name="T16" fmla="*/ 0 w 11944"/>
                  <a:gd name="T17" fmla="*/ 656 h 3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44" h="3936">
                    <a:moveTo>
                      <a:pt x="0" y="656"/>
                    </a:moveTo>
                    <a:cubicBezTo>
                      <a:pt x="0" y="294"/>
                      <a:pt x="294" y="0"/>
                      <a:pt x="656" y="0"/>
                    </a:cubicBezTo>
                    <a:lnTo>
                      <a:pt x="11288" y="0"/>
                    </a:lnTo>
                    <a:cubicBezTo>
                      <a:pt x="11651" y="0"/>
                      <a:pt x="11944" y="294"/>
                      <a:pt x="11944" y="656"/>
                    </a:cubicBezTo>
                    <a:lnTo>
                      <a:pt x="11944" y="3280"/>
                    </a:lnTo>
                    <a:cubicBezTo>
                      <a:pt x="11944" y="3643"/>
                      <a:pt x="11651" y="3936"/>
                      <a:pt x="11288" y="3936"/>
                    </a:cubicBezTo>
                    <a:lnTo>
                      <a:pt x="656" y="3936"/>
                    </a:lnTo>
                    <a:cubicBezTo>
                      <a:pt x="294" y="3936"/>
                      <a:pt x="0" y="3643"/>
                      <a:pt x="0" y="3280"/>
                    </a:cubicBezTo>
                    <a:lnTo>
                      <a:pt x="0" y="656"/>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5" name="Freeform 18"/>
              <p:cNvSpPr>
                <a:spLocks noEditPoints="1"/>
              </p:cNvSpPr>
              <p:nvPr/>
            </p:nvSpPr>
            <p:spPr bwMode="auto">
              <a:xfrm>
                <a:off x="2293" y="2789"/>
                <a:ext cx="264" cy="288"/>
              </a:xfrm>
              <a:custGeom>
                <a:avLst/>
                <a:gdLst>
                  <a:gd name="T0" fmla="*/ 0 w 2400"/>
                  <a:gd name="T1" fmla="*/ 2310 h 2616"/>
                  <a:gd name="T2" fmla="*/ 2067 w 2400"/>
                  <a:gd name="T3" fmla="*/ 2003 h 2616"/>
                  <a:gd name="T4" fmla="*/ 2067 w 2400"/>
                  <a:gd name="T5" fmla="*/ 409 h 2616"/>
                  <a:gd name="T6" fmla="*/ 0 w 2400"/>
                  <a:gd name="T7" fmla="*/ 409 h 2616"/>
                  <a:gd name="T8" fmla="*/ 0 w 2400"/>
                  <a:gd name="T9" fmla="*/ 2310 h 2616"/>
                  <a:gd name="T10" fmla="*/ 171 w 2400"/>
                  <a:gd name="T11" fmla="*/ 409 h 2616"/>
                  <a:gd name="T12" fmla="*/ 171 w 2400"/>
                  <a:gd name="T13" fmla="*/ 202 h 2616"/>
                  <a:gd name="T14" fmla="*/ 2223 w 2400"/>
                  <a:gd name="T15" fmla="*/ 202 h 2616"/>
                  <a:gd name="T16" fmla="*/ 2223 w 2400"/>
                  <a:gd name="T17" fmla="*/ 1806 h 2616"/>
                  <a:gd name="T18" fmla="*/ 2067 w 2400"/>
                  <a:gd name="T19" fmla="*/ 1817 h 2616"/>
                  <a:gd name="T20" fmla="*/ 2067 w 2400"/>
                  <a:gd name="T21" fmla="*/ 409 h 2616"/>
                  <a:gd name="T22" fmla="*/ 171 w 2400"/>
                  <a:gd name="T23" fmla="*/ 409 h 2616"/>
                  <a:gd name="T24" fmla="*/ 331 w 2400"/>
                  <a:gd name="T25" fmla="*/ 202 h 2616"/>
                  <a:gd name="T26" fmla="*/ 331 w 2400"/>
                  <a:gd name="T27" fmla="*/ 0 h 2616"/>
                  <a:gd name="T28" fmla="*/ 2400 w 2400"/>
                  <a:gd name="T29" fmla="*/ 0 h 2616"/>
                  <a:gd name="T30" fmla="*/ 2400 w 2400"/>
                  <a:gd name="T31" fmla="*/ 1600 h 2616"/>
                  <a:gd name="T32" fmla="*/ 2223 w 2400"/>
                  <a:gd name="T33" fmla="*/ 1608 h 2616"/>
                  <a:gd name="T34" fmla="*/ 2223 w 2400"/>
                  <a:gd name="T35" fmla="*/ 202 h 2616"/>
                  <a:gd name="T36" fmla="*/ 331 w 2400"/>
                  <a:gd name="T37" fmla="*/ 202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0" h="2616">
                    <a:moveTo>
                      <a:pt x="0" y="2310"/>
                    </a:moveTo>
                    <a:cubicBezTo>
                      <a:pt x="1034" y="2616"/>
                      <a:pt x="1034" y="2003"/>
                      <a:pt x="2067" y="2003"/>
                    </a:cubicBezTo>
                    <a:lnTo>
                      <a:pt x="2067" y="409"/>
                    </a:lnTo>
                    <a:lnTo>
                      <a:pt x="0" y="409"/>
                    </a:lnTo>
                    <a:lnTo>
                      <a:pt x="0" y="2310"/>
                    </a:lnTo>
                    <a:close/>
                    <a:moveTo>
                      <a:pt x="171" y="409"/>
                    </a:moveTo>
                    <a:lnTo>
                      <a:pt x="171" y="202"/>
                    </a:lnTo>
                    <a:lnTo>
                      <a:pt x="2223" y="202"/>
                    </a:lnTo>
                    <a:lnTo>
                      <a:pt x="2223" y="1806"/>
                    </a:lnTo>
                    <a:cubicBezTo>
                      <a:pt x="2145" y="1806"/>
                      <a:pt x="2067" y="1817"/>
                      <a:pt x="2067" y="1817"/>
                    </a:cubicBezTo>
                    <a:lnTo>
                      <a:pt x="2067" y="409"/>
                    </a:lnTo>
                    <a:lnTo>
                      <a:pt x="171" y="409"/>
                    </a:lnTo>
                    <a:close/>
                    <a:moveTo>
                      <a:pt x="331" y="202"/>
                    </a:moveTo>
                    <a:lnTo>
                      <a:pt x="331" y="0"/>
                    </a:lnTo>
                    <a:lnTo>
                      <a:pt x="2400" y="0"/>
                    </a:lnTo>
                    <a:lnTo>
                      <a:pt x="2400" y="1600"/>
                    </a:lnTo>
                    <a:cubicBezTo>
                      <a:pt x="2312" y="1600"/>
                      <a:pt x="2223" y="1608"/>
                      <a:pt x="2223" y="1608"/>
                    </a:cubicBezTo>
                    <a:lnTo>
                      <a:pt x="2223" y="202"/>
                    </a:lnTo>
                    <a:lnTo>
                      <a:pt x="331" y="20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46" name="Freeform 19"/>
              <p:cNvSpPr>
                <a:spLocks noEditPoints="1"/>
              </p:cNvSpPr>
              <p:nvPr/>
            </p:nvSpPr>
            <p:spPr bwMode="auto">
              <a:xfrm>
                <a:off x="2293" y="2789"/>
                <a:ext cx="264" cy="288"/>
              </a:xfrm>
              <a:custGeom>
                <a:avLst/>
                <a:gdLst>
                  <a:gd name="T0" fmla="*/ 0 w 2400"/>
                  <a:gd name="T1" fmla="*/ 409 h 2616"/>
                  <a:gd name="T2" fmla="*/ 2067 w 2400"/>
                  <a:gd name="T3" fmla="*/ 409 h 2616"/>
                  <a:gd name="T4" fmla="*/ 2067 w 2400"/>
                  <a:gd name="T5" fmla="*/ 2003 h 2616"/>
                  <a:gd name="T6" fmla="*/ 0 w 2400"/>
                  <a:gd name="T7" fmla="*/ 2310 h 2616"/>
                  <a:gd name="T8" fmla="*/ 0 w 2400"/>
                  <a:gd name="T9" fmla="*/ 409 h 2616"/>
                  <a:gd name="T10" fmla="*/ 171 w 2400"/>
                  <a:gd name="T11" fmla="*/ 409 h 2616"/>
                  <a:gd name="T12" fmla="*/ 171 w 2400"/>
                  <a:gd name="T13" fmla="*/ 202 h 2616"/>
                  <a:gd name="T14" fmla="*/ 2223 w 2400"/>
                  <a:gd name="T15" fmla="*/ 202 h 2616"/>
                  <a:gd name="T16" fmla="*/ 2223 w 2400"/>
                  <a:gd name="T17" fmla="*/ 1806 h 2616"/>
                  <a:gd name="T18" fmla="*/ 2067 w 2400"/>
                  <a:gd name="T19" fmla="*/ 1817 h 2616"/>
                  <a:gd name="T20" fmla="*/ 331 w 2400"/>
                  <a:gd name="T21" fmla="*/ 202 h 2616"/>
                  <a:gd name="T22" fmla="*/ 331 w 2400"/>
                  <a:gd name="T23" fmla="*/ 0 h 2616"/>
                  <a:gd name="T24" fmla="*/ 2400 w 2400"/>
                  <a:gd name="T25" fmla="*/ 0 h 2616"/>
                  <a:gd name="T26" fmla="*/ 2400 w 2400"/>
                  <a:gd name="T27" fmla="*/ 1600 h 2616"/>
                  <a:gd name="T28" fmla="*/ 2223 w 2400"/>
                  <a:gd name="T29" fmla="*/ 1608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0" h="2616">
                    <a:moveTo>
                      <a:pt x="0" y="409"/>
                    </a:moveTo>
                    <a:lnTo>
                      <a:pt x="2067" y="409"/>
                    </a:lnTo>
                    <a:lnTo>
                      <a:pt x="2067" y="2003"/>
                    </a:lnTo>
                    <a:cubicBezTo>
                      <a:pt x="1034" y="2003"/>
                      <a:pt x="1034" y="2616"/>
                      <a:pt x="0" y="2310"/>
                    </a:cubicBezTo>
                    <a:lnTo>
                      <a:pt x="0" y="409"/>
                    </a:lnTo>
                    <a:close/>
                    <a:moveTo>
                      <a:pt x="171" y="409"/>
                    </a:moveTo>
                    <a:lnTo>
                      <a:pt x="171" y="202"/>
                    </a:lnTo>
                    <a:lnTo>
                      <a:pt x="2223" y="202"/>
                    </a:lnTo>
                    <a:lnTo>
                      <a:pt x="2223" y="1806"/>
                    </a:lnTo>
                    <a:cubicBezTo>
                      <a:pt x="2145" y="1806"/>
                      <a:pt x="2067" y="1817"/>
                      <a:pt x="2067" y="1817"/>
                    </a:cubicBezTo>
                    <a:moveTo>
                      <a:pt x="331" y="202"/>
                    </a:moveTo>
                    <a:lnTo>
                      <a:pt x="331" y="0"/>
                    </a:lnTo>
                    <a:lnTo>
                      <a:pt x="2400" y="0"/>
                    </a:lnTo>
                    <a:lnTo>
                      <a:pt x="2400" y="1600"/>
                    </a:lnTo>
                    <a:cubicBezTo>
                      <a:pt x="2312" y="1600"/>
                      <a:pt x="2223" y="1608"/>
                      <a:pt x="2223" y="1608"/>
                    </a:cubicBez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7" name="Rectangle 20"/>
              <p:cNvSpPr>
                <a:spLocks noChangeArrowheads="1"/>
              </p:cNvSpPr>
              <p:nvPr/>
            </p:nvSpPr>
            <p:spPr bwMode="auto">
              <a:xfrm>
                <a:off x="2278" y="3055"/>
                <a:ext cx="32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part list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8" name="Rectangle 21"/>
              <p:cNvSpPr>
                <a:spLocks noChangeArrowheads="1"/>
              </p:cNvSpPr>
              <p:nvPr/>
            </p:nvSpPr>
            <p:spPr bwMode="auto">
              <a:xfrm>
                <a:off x="2629" y="2917"/>
                <a:ext cx="820"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49" name="Rectangle 22"/>
              <p:cNvSpPr>
                <a:spLocks noChangeArrowheads="1"/>
              </p:cNvSpPr>
              <p:nvPr/>
            </p:nvSpPr>
            <p:spPr bwMode="auto">
              <a:xfrm>
                <a:off x="2629" y="2917"/>
                <a:ext cx="820" cy="96"/>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50" name="Rectangle 23"/>
              <p:cNvSpPr>
                <a:spLocks noChangeArrowheads="1"/>
              </p:cNvSpPr>
              <p:nvPr/>
            </p:nvSpPr>
            <p:spPr bwMode="auto">
              <a:xfrm>
                <a:off x="2662" y="2925"/>
                <a:ext cx="8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Reference Position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1" name="Freeform 24"/>
              <p:cNvSpPr>
                <a:spLocks noEditPoints="1"/>
              </p:cNvSpPr>
              <p:nvPr/>
            </p:nvSpPr>
            <p:spPr bwMode="auto">
              <a:xfrm>
                <a:off x="2351" y="1770"/>
                <a:ext cx="66" cy="963"/>
              </a:xfrm>
              <a:custGeom>
                <a:avLst/>
                <a:gdLst>
                  <a:gd name="T0" fmla="*/ 22 w 66"/>
                  <a:gd name="T1" fmla="*/ 0 h 922"/>
                  <a:gd name="T2" fmla="*/ 22 w 66"/>
                  <a:gd name="T3" fmla="*/ 867 h 922"/>
                  <a:gd name="T4" fmla="*/ 44 w 66"/>
                  <a:gd name="T5" fmla="*/ 867 h 922"/>
                  <a:gd name="T6" fmla="*/ 44 w 66"/>
                  <a:gd name="T7" fmla="*/ 0 h 922"/>
                  <a:gd name="T8" fmla="*/ 22 w 66"/>
                  <a:gd name="T9" fmla="*/ 0 h 922"/>
                  <a:gd name="T10" fmla="*/ 0 w 66"/>
                  <a:gd name="T11" fmla="*/ 856 h 922"/>
                  <a:gd name="T12" fmla="*/ 33 w 66"/>
                  <a:gd name="T13" fmla="*/ 922 h 922"/>
                  <a:gd name="T14" fmla="*/ 66 w 66"/>
                  <a:gd name="T15" fmla="*/ 856 h 922"/>
                  <a:gd name="T16" fmla="*/ 0 w 66"/>
                  <a:gd name="T17" fmla="*/ 856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22">
                    <a:moveTo>
                      <a:pt x="22" y="0"/>
                    </a:moveTo>
                    <a:lnTo>
                      <a:pt x="22" y="867"/>
                    </a:lnTo>
                    <a:lnTo>
                      <a:pt x="44" y="867"/>
                    </a:lnTo>
                    <a:lnTo>
                      <a:pt x="44" y="0"/>
                    </a:lnTo>
                    <a:lnTo>
                      <a:pt x="22" y="0"/>
                    </a:lnTo>
                    <a:close/>
                    <a:moveTo>
                      <a:pt x="0" y="856"/>
                    </a:moveTo>
                    <a:lnTo>
                      <a:pt x="33" y="922"/>
                    </a:lnTo>
                    <a:lnTo>
                      <a:pt x="66" y="856"/>
                    </a:lnTo>
                    <a:lnTo>
                      <a:pt x="0" y="8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2" name="Freeform 25"/>
              <p:cNvSpPr>
                <a:spLocks noEditPoints="1"/>
              </p:cNvSpPr>
              <p:nvPr/>
            </p:nvSpPr>
            <p:spPr bwMode="auto">
              <a:xfrm>
                <a:off x="3510" y="2939"/>
                <a:ext cx="144" cy="832"/>
              </a:xfrm>
              <a:custGeom>
                <a:avLst/>
                <a:gdLst>
                  <a:gd name="T0" fmla="*/ 55 w 144"/>
                  <a:gd name="T1" fmla="*/ 810 h 832"/>
                  <a:gd name="T2" fmla="*/ 144 w 144"/>
                  <a:gd name="T3" fmla="*/ 810 h 832"/>
                  <a:gd name="T4" fmla="*/ 144 w 144"/>
                  <a:gd name="T5" fmla="*/ 0 h 832"/>
                  <a:gd name="T6" fmla="*/ 8 w 144"/>
                  <a:gd name="T7" fmla="*/ 0 h 832"/>
                  <a:gd name="T8" fmla="*/ 8 w 144"/>
                  <a:gd name="T9" fmla="*/ 22 h 832"/>
                  <a:gd name="T10" fmla="*/ 133 w 144"/>
                  <a:gd name="T11" fmla="*/ 22 h 832"/>
                  <a:gd name="T12" fmla="*/ 122 w 144"/>
                  <a:gd name="T13" fmla="*/ 11 h 832"/>
                  <a:gd name="T14" fmla="*/ 122 w 144"/>
                  <a:gd name="T15" fmla="*/ 799 h 832"/>
                  <a:gd name="T16" fmla="*/ 133 w 144"/>
                  <a:gd name="T17" fmla="*/ 788 h 832"/>
                  <a:gd name="T18" fmla="*/ 55 w 144"/>
                  <a:gd name="T19" fmla="*/ 788 h 832"/>
                  <a:gd name="T20" fmla="*/ 55 w 144"/>
                  <a:gd name="T21" fmla="*/ 810 h 832"/>
                  <a:gd name="T22" fmla="*/ 66 w 144"/>
                  <a:gd name="T23" fmla="*/ 766 h 832"/>
                  <a:gd name="T24" fmla="*/ 0 w 144"/>
                  <a:gd name="T25" fmla="*/ 799 h 832"/>
                  <a:gd name="T26" fmla="*/ 66 w 144"/>
                  <a:gd name="T27" fmla="*/ 832 h 832"/>
                  <a:gd name="T28" fmla="*/ 66 w 144"/>
                  <a:gd name="T29" fmla="*/ 76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832">
                    <a:moveTo>
                      <a:pt x="55" y="810"/>
                    </a:moveTo>
                    <a:lnTo>
                      <a:pt x="144" y="810"/>
                    </a:lnTo>
                    <a:lnTo>
                      <a:pt x="144" y="0"/>
                    </a:lnTo>
                    <a:lnTo>
                      <a:pt x="8" y="0"/>
                    </a:lnTo>
                    <a:lnTo>
                      <a:pt x="8" y="22"/>
                    </a:lnTo>
                    <a:lnTo>
                      <a:pt x="133" y="22"/>
                    </a:lnTo>
                    <a:lnTo>
                      <a:pt x="122" y="11"/>
                    </a:lnTo>
                    <a:lnTo>
                      <a:pt x="122" y="799"/>
                    </a:lnTo>
                    <a:lnTo>
                      <a:pt x="133" y="788"/>
                    </a:lnTo>
                    <a:lnTo>
                      <a:pt x="55" y="788"/>
                    </a:lnTo>
                    <a:lnTo>
                      <a:pt x="55" y="810"/>
                    </a:lnTo>
                    <a:close/>
                    <a:moveTo>
                      <a:pt x="66" y="766"/>
                    </a:moveTo>
                    <a:lnTo>
                      <a:pt x="0" y="799"/>
                    </a:lnTo>
                    <a:lnTo>
                      <a:pt x="66" y="832"/>
                    </a:lnTo>
                    <a:lnTo>
                      <a:pt x="66" y="76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3" name="Freeform 26"/>
              <p:cNvSpPr>
                <a:spLocks noEditPoints="1"/>
              </p:cNvSpPr>
              <p:nvPr/>
            </p:nvSpPr>
            <p:spPr bwMode="auto">
              <a:xfrm>
                <a:off x="3509" y="2767"/>
                <a:ext cx="1408" cy="66"/>
              </a:xfrm>
              <a:custGeom>
                <a:avLst/>
                <a:gdLst>
                  <a:gd name="T0" fmla="*/ 0 w 1408"/>
                  <a:gd name="T1" fmla="*/ 22 h 66"/>
                  <a:gd name="T2" fmla="*/ 1353 w 1408"/>
                  <a:gd name="T3" fmla="*/ 22 h 66"/>
                  <a:gd name="T4" fmla="*/ 1353 w 1408"/>
                  <a:gd name="T5" fmla="*/ 44 h 66"/>
                  <a:gd name="T6" fmla="*/ 0 w 1408"/>
                  <a:gd name="T7" fmla="*/ 44 h 66"/>
                  <a:gd name="T8" fmla="*/ 0 w 1408"/>
                  <a:gd name="T9" fmla="*/ 22 h 66"/>
                  <a:gd name="T10" fmla="*/ 1342 w 1408"/>
                  <a:gd name="T11" fmla="*/ 0 h 66"/>
                  <a:gd name="T12" fmla="*/ 1408 w 1408"/>
                  <a:gd name="T13" fmla="*/ 33 h 66"/>
                  <a:gd name="T14" fmla="*/ 1342 w 1408"/>
                  <a:gd name="T15" fmla="*/ 66 h 66"/>
                  <a:gd name="T16" fmla="*/ 1342 w 140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8" h="66">
                    <a:moveTo>
                      <a:pt x="0" y="22"/>
                    </a:moveTo>
                    <a:lnTo>
                      <a:pt x="1353" y="22"/>
                    </a:lnTo>
                    <a:lnTo>
                      <a:pt x="1353" y="44"/>
                    </a:lnTo>
                    <a:lnTo>
                      <a:pt x="0" y="44"/>
                    </a:lnTo>
                    <a:lnTo>
                      <a:pt x="0" y="22"/>
                    </a:lnTo>
                    <a:close/>
                    <a:moveTo>
                      <a:pt x="1342" y="0"/>
                    </a:moveTo>
                    <a:lnTo>
                      <a:pt x="1408" y="33"/>
                    </a:lnTo>
                    <a:lnTo>
                      <a:pt x="1342" y="66"/>
                    </a:lnTo>
                    <a:lnTo>
                      <a:pt x="134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4" name="Rectangle 27"/>
              <p:cNvSpPr>
                <a:spLocks noChangeArrowheads="1"/>
              </p:cNvSpPr>
              <p:nvPr/>
            </p:nvSpPr>
            <p:spPr bwMode="auto">
              <a:xfrm>
                <a:off x="2897" y="3197"/>
                <a:ext cx="78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Reference Position,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5" name="Rectangle 28"/>
              <p:cNvSpPr>
                <a:spLocks noChangeArrowheads="1"/>
              </p:cNvSpPr>
              <p:nvPr/>
            </p:nvSpPr>
            <p:spPr bwMode="auto">
              <a:xfrm>
                <a:off x="3128" y="3285"/>
                <a:ext cx="53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Vision Offset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6" name="Rectangle 29"/>
              <p:cNvSpPr>
                <a:spLocks noChangeArrowheads="1"/>
              </p:cNvSpPr>
              <p:nvPr/>
            </p:nvSpPr>
            <p:spPr bwMode="auto">
              <a:xfrm>
                <a:off x="3818" y="3197"/>
                <a:ext cx="68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Position to avoid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7" name="Rectangle 30"/>
              <p:cNvSpPr>
                <a:spLocks noChangeArrowheads="1"/>
              </p:cNvSpPr>
              <p:nvPr/>
            </p:nvSpPr>
            <p:spPr bwMode="auto">
              <a:xfrm>
                <a:off x="3818" y="3285"/>
                <a:ext cx="51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interference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8" name="Rectangle 31"/>
              <p:cNvSpPr>
                <a:spLocks noChangeArrowheads="1"/>
              </p:cNvSpPr>
              <p:nvPr/>
            </p:nvSpPr>
            <p:spPr bwMode="auto">
              <a:xfrm>
                <a:off x="4790" y="2927"/>
                <a:ext cx="766"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Position Register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9" name="Rectangle 32"/>
              <p:cNvSpPr>
                <a:spLocks noChangeArrowheads="1"/>
              </p:cNvSpPr>
              <p:nvPr/>
            </p:nvSpPr>
            <p:spPr bwMode="auto">
              <a:xfrm>
                <a:off x="3954" y="2702"/>
                <a:ext cx="53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Pick Position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60" name="Freeform 33"/>
              <p:cNvSpPr>
                <a:spLocks/>
              </p:cNvSpPr>
              <p:nvPr/>
            </p:nvSpPr>
            <p:spPr bwMode="auto">
              <a:xfrm>
                <a:off x="4909" y="2114"/>
                <a:ext cx="264" cy="207"/>
              </a:xfrm>
              <a:custGeom>
                <a:avLst/>
                <a:gdLst>
                  <a:gd name="T0" fmla="*/ 0 w 1200"/>
                  <a:gd name="T1" fmla="*/ 0 h 938"/>
                  <a:gd name="T2" fmla="*/ 600 w 1200"/>
                  <a:gd name="T3" fmla="*/ 134 h 938"/>
                  <a:gd name="T4" fmla="*/ 1200 w 1200"/>
                  <a:gd name="T5" fmla="*/ 0 h 938"/>
                  <a:gd name="T6" fmla="*/ 1200 w 1200"/>
                  <a:gd name="T7" fmla="*/ 804 h 938"/>
                  <a:gd name="T8" fmla="*/ 600 w 1200"/>
                  <a:gd name="T9" fmla="*/ 938 h 938"/>
                  <a:gd name="T10" fmla="*/ 0 w 1200"/>
                  <a:gd name="T11" fmla="*/ 804 h 938"/>
                  <a:gd name="T12" fmla="*/ 0 w 1200"/>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1200" h="938">
                    <a:moveTo>
                      <a:pt x="0" y="0"/>
                    </a:moveTo>
                    <a:cubicBezTo>
                      <a:pt x="0" y="74"/>
                      <a:pt x="269" y="134"/>
                      <a:pt x="600" y="134"/>
                    </a:cubicBezTo>
                    <a:cubicBezTo>
                      <a:pt x="932" y="134"/>
                      <a:pt x="1200" y="74"/>
                      <a:pt x="1200" y="0"/>
                    </a:cubicBezTo>
                    <a:lnTo>
                      <a:pt x="1200" y="804"/>
                    </a:lnTo>
                    <a:cubicBezTo>
                      <a:pt x="1200" y="878"/>
                      <a:pt x="932" y="938"/>
                      <a:pt x="600" y="938"/>
                    </a:cubicBezTo>
                    <a:cubicBezTo>
                      <a:pt x="269" y="938"/>
                      <a:pt x="0" y="878"/>
                      <a:pt x="0" y="804"/>
                    </a:cubicBez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1" name="Oval 34"/>
              <p:cNvSpPr>
                <a:spLocks noChangeArrowheads="1"/>
              </p:cNvSpPr>
              <p:nvPr/>
            </p:nvSpPr>
            <p:spPr bwMode="auto">
              <a:xfrm>
                <a:off x="4909" y="2085"/>
                <a:ext cx="264" cy="5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2" name="Freeform 35"/>
              <p:cNvSpPr>
                <a:spLocks noEditPoints="1"/>
              </p:cNvSpPr>
              <p:nvPr/>
            </p:nvSpPr>
            <p:spPr bwMode="auto">
              <a:xfrm>
                <a:off x="4909" y="2085"/>
                <a:ext cx="264" cy="236"/>
              </a:xfrm>
              <a:custGeom>
                <a:avLst/>
                <a:gdLst>
                  <a:gd name="T0" fmla="*/ 1200 w 1200"/>
                  <a:gd name="T1" fmla="*/ 134 h 1072"/>
                  <a:gd name="T2" fmla="*/ 600 w 1200"/>
                  <a:gd name="T3" fmla="*/ 268 h 1072"/>
                  <a:gd name="T4" fmla="*/ 0 w 1200"/>
                  <a:gd name="T5" fmla="*/ 134 h 1072"/>
                  <a:gd name="T6" fmla="*/ 600 w 1200"/>
                  <a:gd name="T7" fmla="*/ 0 h 1072"/>
                  <a:gd name="T8" fmla="*/ 1200 w 1200"/>
                  <a:gd name="T9" fmla="*/ 134 h 1072"/>
                  <a:gd name="T10" fmla="*/ 1200 w 1200"/>
                  <a:gd name="T11" fmla="*/ 134 h 1072"/>
                  <a:gd name="T12" fmla="*/ 1200 w 1200"/>
                  <a:gd name="T13" fmla="*/ 938 h 1072"/>
                  <a:gd name="T14" fmla="*/ 600 w 1200"/>
                  <a:gd name="T15" fmla="*/ 1072 h 1072"/>
                  <a:gd name="T16" fmla="*/ 0 w 1200"/>
                  <a:gd name="T17" fmla="*/ 938 h 1072"/>
                  <a:gd name="T18" fmla="*/ 0 w 1200"/>
                  <a:gd name="T19" fmla="*/ 134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0" h="1072">
                    <a:moveTo>
                      <a:pt x="1200" y="134"/>
                    </a:moveTo>
                    <a:cubicBezTo>
                      <a:pt x="1200" y="208"/>
                      <a:pt x="932" y="268"/>
                      <a:pt x="600" y="268"/>
                    </a:cubicBezTo>
                    <a:cubicBezTo>
                      <a:pt x="269" y="268"/>
                      <a:pt x="0" y="208"/>
                      <a:pt x="0" y="134"/>
                    </a:cubicBezTo>
                    <a:cubicBezTo>
                      <a:pt x="0" y="60"/>
                      <a:pt x="269" y="0"/>
                      <a:pt x="600" y="0"/>
                    </a:cubicBezTo>
                    <a:cubicBezTo>
                      <a:pt x="932" y="0"/>
                      <a:pt x="1200" y="60"/>
                      <a:pt x="1200" y="134"/>
                    </a:cubicBezTo>
                    <a:close/>
                    <a:moveTo>
                      <a:pt x="1200" y="134"/>
                    </a:moveTo>
                    <a:lnTo>
                      <a:pt x="1200" y="938"/>
                    </a:lnTo>
                    <a:cubicBezTo>
                      <a:pt x="1200" y="1012"/>
                      <a:pt x="932" y="1072"/>
                      <a:pt x="600" y="1072"/>
                    </a:cubicBezTo>
                    <a:cubicBezTo>
                      <a:pt x="269" y="1072"/>
                      <a:pt x="0" y="1012"/>
                      <a:pt x="0" y="938"/>
                    </a:cubicBezTo>
                    <a:lnTo>
                      <a:pt x="0" y="134"/>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3" name="Rectangle 36"/>
              <p:cNvSpPr>
                <a:spLocks noChangeArrowheads="1"/>
              </p:cNvSpPr>
              <p:nvPr/>
            </p:nvSpPr>
            <p:spPr bwMode="auto">
              <a:xfrm>
                <a:off x="4791" y="2336"/>
                <a:ext cx="68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Vision Register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64" name="Freeform 37"/>
              <p:cNvSpPr>
                <a:spLocks noEditPoints="1"/>
              </p:cNvSpPr>
              <p:nvPr/>
            </p:nvSpPr>
            <p:spPr bwMode="auto">
              <a:xfrm>
                <a:off x="2389" y="2180"/>
                <a:ext cx="2528" cy="66"/>
              </a:xfrm>
              <a:custGeom>
                <a:avLst/>
                <a:gdLst>
                  <a:gd name="T0" fmla="*/ 0 w 2528"/>
                  <a:gd name="T1" fmla="*/ 22 h 66"/>
                  <a:gd name="T2" fmla="*/ 2473 w 2528"/>
                  <a:gd name="T3" fmla="*/ 22 h 66"/>
                  <a:gd name="T4" fmla="*/ 2473 w 2528"/>
                  <a:gd name="T5" fmla="*/ 44 h 66"/>
                  <a:gd name="T6" fmla="*/ 0 w 2528"/>
                  <a:gd name="T7" fmla="*/ 44 h 66"/>
                  <a:gd name="T8" fmla="*/ 0 w 2528"/>
                  <a:gd name="T9" fmla="*/ 22 h 66"/>
                  <a:gd name="T10" fmla="*/ 2462 w 2528"/>
                  <a:gd name="T11" fmla="*/ 0 h 66"/>
                  <a:gd name="T12" fmla="*/ 2528 w 2528"/>
                  <a:gd name="T13" fmla="*/ 33 h 66"/>
                  <a:gd name="T14" fmla="*/ 2462 w 2528"/>
                  <a:gd name="T15" fmla="*/ 66 h 66"/>
                  <a:gd name="T16" fmla="*/ 2462 w 252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8" h="66">
                    <a:moveTo>
                      <a:pt x="0" y="22"/>
                    </a:moveTo>
                    <a:lnTo>
                      <a:pt x="2473" y="22"/>
                    </a:lnTo>
                    <a:lnTo>
                      <a:pt x="2473" y="44"/>
                    </a:lnTo>
                    <a:lnTo>
                      <a:pt x="0" y="44"/>
                    </a:lnTo>
                    <a:lnTo>
                      <a:pt x="0" y="22"/>
                    </a:lnTo>
                    <a:close/>
                    <a:moveTo>
                      <a:pt x="2462" y="0"/>
                    </a:moveTo>
                    <a:lnTo>
                      <a:pt x="2528" y="33"/>
                    </a:lnTo>
                    <a:lnTo>
                      <a:pt x="2462" y="66"/>
                    </a:lnTo>
                    <a:lnTo>
                      <a:pt x="246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5" name="Freeform 38"/>
              <p:cNvSpPr>
                <a:spLocks/>
              </p:cNvSpPr>
              <p:nvPr/>
            </p:nvSpPr>
            <p:spPr bwMode="auto">
              <a:xfrm>
                <a:off x="4917" y="2705"/>
                <a:ext cx="264" cy="207"/>
              </a:xfrm>
              <a:custGeom>
                <a:avLst/>
                <a:gdLst>
                  <a:gd name="T0" fmla="*/ 0 w 1200"/>
                  <a:gd name="T1" fmla="*/ 0 h 938"/>
                  <a:gd name="T2" fmla="*/ 600 w 1200"/>
                  <a:gd name="T3" fmla="*/ 134 h 938"/>
                  <a:gd name="T4" fmla="*/ 1200 w 1200"/>
                  <a:gd name="T5" fmla="*/ 0 h 938"/>
                  <a:gd name="T6" fmla="*/ 1200 w 1200"/>
                  <a:gd name="T7" fmla="*/ 804 h 938"/>
                  <a:gd name="T8" fmla="*/ 600 w 1200"/>
                  <a:gd name="T9" fmla="*/ 938 h 938"/>
                  <a:gd name="T10" fmla="*/ 0 w 1200"/>
                  <a:gd name="T11" fmla="*/ 804 h 938"/>
                  <a:gd name="T12" fmla="*/ 0 w 1200"/>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1200" h="938">
                    <a:moveTo>
                      <a:pt x="0" y="0"/>
                    </a:moveTo>
                    <a:cubicBezTo>
                      <a:pt x="0" y="74"/>
                      <a:pt x="269" y="134"/>
                      <a:pt x="600" y="134"/>
                    </a:cubicBezTo>
                    <a:cubicBezTo>
                      <a:pt x="932" y="134"/>
                      <a:pt x="1200" y="74"/>
                      <a:pt x="1200" y="0"/>
                    </a:cubicBezTo>
                    <a:lnTo>
                      <a:pt x="1200" y="804"/>
                    </a:lnTo>
                    <a:cubicBezTo>
                      <a:pt x="1200" y="878"/>
                      <a:pt x="932" y="938"/>
                      <a:pt x="600" y="938"/>
                    </a:cubicBezTo>
                    <a:cubicBezTo>
                      <a:pt x="269" y="938"/>
                      <a:pt x="0" y="878"/>
                      <a:pt x="0" y="804"/>
                    </a:cubicBez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6" name="Oval 39"/>
              <p:cNvSpPr>
                <a:spLocks noChangeArrowheads="1"/>
              </p:cNvSpPr>
              <p:nvPr/>
            </p:nvSpPr>
            <p:spPr bwMode="auto">
              <a:xfrm>
                <a:off x="4917" y="2676"/>
                <a:ext cx="264" cy="5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7" name="Freeform 40"/>
              <p:cNvSpPr>
                <a:spLocks noEditPoints="1"/>
              </p:cNvSpPr>
              <p:nvPr/>
            </p:nvSpPr>
            <p:spPr bwMode="auto">
              <a:xfrm>
                <a:off x="4917" y="2676"/>
                <a:ext cx="264" cy="236"/>
              </a:xfrm>
              <a:custGeom>
                <a:avLst/>
                <a:gdLst>
                  <a:gd name="T0" fmla="*/ 1200 w 1200"/>
                  <a:gd name="T1" fmla="*/ 134 h 1072"/>
                  <a:gd name="T2" fmla="*/ 600 w 1200"/>
                  <a:gd name="T3" fmla="*/ 268 h 1072"/>
                  <a:gd name="T4" fmla="*/ 0 w 1200"/>
                  <a:gd name="T5" fmla="*/ 134 h 1072"/>
                  <a:gd name="T6" fmla="*/ 600 w 1200"/>
                  <a:gd name="T7" fmla="*/ 0 h 1072"/>
                  <a:gd name="T8" fmla="*/ 1200 w 1200"/>
                  <a:gd name="T9" fmla="*/ 134 h 1072"/>
                  <a:gd name="T10" fmla="*/ 1200 w 1200"/>
                  <a:gd name="T11" fmla="*/ 134 h 1072"/>
                  <a:gd name="T12" fmla="*/ 1200 w 1200"/>
                  <a:gd name="T13" fmla="*/ 938 h 1072"/>
                  <a:gd name="T14" fmla="*/ 600 w 1200"/>
                  <a:gd name="T15" fmla="*/ 1072 h 1072"/>
                  <a:gd name="T16" fmla="*/ 0 w 1200"/>
                  <a:gd name="T17" fmla="*/ 938 h 1072"/>
                  <a:gd name="T18" fmla="*/ 0 w 1200"/>
                  <a:gd name="T19" fmla="*/ 134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0" h="1072">
                    <a:moveTo>
                      <a:pt x="1200" y="134"/>
                    </a:moveTo>
                    <a:cubicBezTo>
                      <a:pt x="1200" y="208"/>
                      <a:pt x="932" y="268"/>
                      <a:pt x="600" y="268"/>
                    </a:cubicBezTo>
                    <a:cubicBezTo>
                      <a:pt x="269" y="268"/>
                      <a:pt x="0" y="208"/>
                      <a:pt x="0" y="134"/>
                    </a:cubicBezTo>
                    <a:cubicBezTo>
                      <a:pt x="0" y="60"/>
                      <a:pt x="269" y="0"/>
                      <a:pt x="600" y="0"/>
                    </a:cubicBezTo>
                    <a:cubicBezTo>
                      <a:pt x="932" y="0"/>
                      <a:pt x="1200" y="60"/>
                      <a:pt x="1200" y="134"/>
                    </a:cubicBezTo>
                    <a:close/>
                    <a:moveTo>
                      <a:pt x="1200" y="134"/>
                    </a:moveTo>
                    <a:lnTo>
                      <a:pt x="1200" y="938"/>
                    </a:lnTo>
                    <a:cubicBezTo>
                      <a:pt x="1200" y="1012"/>
                      <a:pt x="932" y="1072"/>
                      <a:pt x="600" y="1072"/>
                    </a:cubicBezTo>
                    <a:cubicBezTo>
                      <a:pt x="269" y="1072"/>
                      <a:pt x="0" y="1012"/>
                      <a:pt x="0" y="938"/>
                    </a:cubicBezTo>
                    <a:lnTo>
                      <a:pt x="0" y="134"/>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8" name="Freeform 41"/>
              <p:cNvSpPr>
                <a:spLocks/>
              </p:cNvSpPr>
              <p:nvPr/>
            </p:nvSpPr>
            <p:spPr bwMode="auto">
              <a:xfrm>
                <a:off x="2179" y="3514"/>
                <a:ext cx="1331" cy="449"/>
              </a:xfrm>
              <a:custGeom>
                <a:avLst/>
                <a:gdLst>
                  <a:gd name="T0" fmla="*/ 0 w 12096"/>
                  <a:gd name="T1" fmla="*/ 680 h 4080"/>
                  <a:gd name="T2" fmla="*/ 680 w 12096"/>
                  <a:gd name="T3" fmla="*/ 0 h 4080"/>
                  <a:gd name="T4" fmla="*/ 11416 w 12096"/>
                  <a:gd name="T5" fmla="*/ 0 h 4080"/>
                  <a:gd name="T6" fmla="*/ 12096 w 12096"/>
                  <a:gd name="T7" fmla="*/ 680 h 4080"/>
                  <a:gd name="T8" fmla="*/ 12096 w 12096"/>
                  <a:gd name="T9" fmla="*/ 3400 h 4080"/>
                  <a:gd name="T10" fmla="*/ 11416 w 12096"/>
                  <a:gd name="T11" fmla="*/ 4080 h 4080"/>
                  <a:gd name="T12" fmla="*/ 680 w 12096"/>
                  <a:gd name="T13" fmla="*/ 4080 h 4080"/>
                  <a:gd name="T14" fmla="*/ 0 w 12096"/>
                  <a:gd name="T15" fmla="*/ 3400 h 4080"/>
                  <a:gd name="T16" fmla="*/ 0 w 12096"/>
                  <a:gd name="T17" fmla="*/ 6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96" h="4080">
                    <a:moveTo>
                      <a:pt x="0" y="680"/>
                    </a:moveTo>
                    <a:cubicBezTo>
                      <a:pt x="0" y="305"/>
                      <a:pt x="305" y="0"/>
                      <a:pt x="680" y="0"/>
                    </a:cubicBezTo>
                    <a:lnTo>
                      <a:pt x="11416" y="0"/>
                    </a:lnTo>
                    <a:cubicBezTo>
                      <a:pt x="11792" y="0"/>
                      <a:pt x="12096" y="305"/>
                      <a:pt x="12096" y="680"/>
                    </a:cubicBezTo>
                    <a:lnTo>
                      <a:pt x="12096" y="3400"/>
                    </a:lnTo>
                    <a:cubicBezTo>
                      <a:pt x="12096" y="3776"/>
                      <a:pt x="11792" y="4080"/>
                      <a:pt x="11416" y="4080"/>
                    </a:cubicBezTo>
                    <a:lnTo>
                      <a:pt x="680" y="4080"/>
                    </a:lnTo>
                    <a:cubicBezTo>
                      <a:pt x="305" y="4080"/>
                      <a:pt x="0" y="3776"/>
                      <a:pt x="0" y="3400"/>
                    </a:cubicBezTo>
                    <a:lnTo>
                      <a:pt x="0" y="68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9" name="Line 42"/>
              <p:cNvSpPr>
                <a:spLocks noChangeShapeType="1"/>
              </p:cNvSpPr>
              <p:nvPr/>
            </p:nvSpPr>
            <p:spPr bwMode="auto">
              <a:xfrm>
                <a:off x="3510" y="3824"/>
                <a:ext cx="255" cy="0"/>
              </a:xfrm>
              <a:prstGeom prst="line">
                <a:avLst/>
              </a:prstGeom>
              <a:noFill/>
              <a:ln w="349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0" name="Line 43"/>
              <p:cNvSpPr>
                <a:spLocks noChangeShapeType="1"/>
              </p:cNvSpPr>
              <p:nvPr/>
            </p:nvSpPr>
            <p:spPr bwMode="auto">
              <a:xfrm>
                <a:off x="3765" y="2868"/>
                <a:ext cx="0" cy="956"/>
              </a:xfrm>
              <a:prstGeom prst="line">
                <a:avLst/>
              </a:prstGeom>
              <a:noFill/>
              <a:ln w="349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1" name="Freeform 44"/>
              <p:cNvSpPr>
                <a:spLocks noEditPoints="1"/>
              </p:cNvSpPr>
              <p:nvPr/>
            </p:nvSpPr>
            <p:spPr bwMode="auto">
              <a:xfrm>
                <a:off x="3510" y="2842"/>
                <a:ext cx="255" cy="66"/>
              </a:xfrm>
              <a:custGeom>
                <a:avLst/>
                <a:gdLst>
                  <a:gd name="T0" fmla="*/ 55 w 255"/>
                  <a:gd name="T1" fmla="*/ 22 h 66"/>
                  <a:gd name="T2" fmla="*/ 255 w 255"/>
                  <a:gd name="T3" fmla="*/ 22 h 66"/>
                  <a:gd name="T4" fmla="*/ 255 w 255"/>
                  <a:gd name="T5" fmla="*/ 44 h 66"/>
                  <a:gd name="T6" fmla="*/ 55 w 255"/>
                  <a:gd name="T7" fmla="*/ 44 h 66"/>
                  <a:gd name="T8" fmla="*/ 55 w 255"/>
                  <a:gd name="T9" fmla="*/ 22 h 66"/>
                  <a:gd name="T10" fmla="*/ 66 w 255"/>
                  <a:gd name="T11" fmla="*/ 66 h 66"/>
                  <a:gd name="T12" fmla="*/ 0 w 255"/>
                  <a:gd name="T13" fmla="*/ 33 h 66"/>
                  <a:gd name="T14" fmla="*/ 66 w 255"/>
                  <a:gd name="T15" fmla="*/ 0 h 66"/>
                  <a:gd name="T16" fmla="*/ 66 w 255"/>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66">
                    <a:moveTo>
                      <a:pt x="55" y="22"/>
                    </a:moveTo>
                    <a:lnTo>
                      <a:pt x="255" y="22"/>
                    </a:lnTo>
                    <a:lnTo>
                      <a:pt x="255" y="44"/>
                    </a:lnTo>
                    <a:lnTo>
                      <a:pt x="55" y="44"/>
                    </a:lnTo>
                    <a:lnTo>
                      <a:pt x="55" y="22"/>
                    </a:lnTo>
                    <a:close/>
                    <a:moveTo>
                      <a:pt x="66" y="66"/>
                    </a:moveTo>
                    <a:lnTo>
                      <a:pt x="0" y="33"/>
                    </a:lnTo>
                    <a:lnTo>
                      <a:pt x="66" y="0"/>
                    </a:lnTo>
                    <a:lnTo>
                      <a:pt x="66" y="6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72" name="Line 45"/>
              <p:cNvSpPr>
                <a:spLocks noChangeShapeType="1"/>
              </p:cNvSpPr>
              <p:nvPr/>
            </p:nvSpPr>
            <p:spPr bwMode="auto">
              <a:xfrm flipH="1">
                <a:off x="1183" y="1765"/>
                <a:ext cx="4" cy="611"/>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3" name="Freeform 46"/>
              <p:cNvSpPr>
                <a:spLocks/>
              </p:cNvSpPr>
              <p:nvPr/>
            </p:nvSpPr>
            <p:spPr bwMode="auto">
              <a:xfrm>
                <a:off x="1430" y="3550"/>
                <a:ext cx="344" cy="141"/>
              </a:xfrm>
              <a:custGeom>
                <a:avLst/>
                <a:gdLst>
                  <a:gd name="T0" fmla="*/ 344 w 344"/>
                  <a:gd name="T1" fmla="*/ 66 h 141"/>
                  <a:gd name="T2" fmla="*/ 165 w 344"/>
                  <a:gd name="T3" fmla="*/ 141 h 141"/>
                  <a:gd name="T4" fmla="*/ 0 w 344"/>
                  <a:gd name="T5" fmla="*/ 69 h 141"/>
                  <a:gd name="T6" fmla="*/ 170 w 344"/>
                  <a:gd name="T7" fmla="*/ 0 h 141"/>
                  <a:gd name="T8" fmla="*/ 344 w 344"/>
                  <a:gd name="T9" fmla="*/ 66 h 141"/>
                </a:gdLst>
                <a:ahLst/>
                <a:cxnLst>
                  <a:cxn ang="0">
                    <a:pos x="T0" y="T1"/>
                  </a:cxn>
                  <a:cxn ang="0">
                    <a:pos x="T2" y="T3"/>
                  </a:cxn>
                  <a:cxn ang="0">
                    <a:pos x="T4" y="T5"/>
                  </a:cxn>
                  <a:cxn ang="0">
                    <a:pos x="T6" y="T7"/>
                  </a:cxn>
                  <a:cxn ang="0">
                    <a:pos x="T8" y="T9"/>
                  </a:cxn>
                </a:cxnLst>
                <a:rect l="0" t="0" r="r" b="b"/>
                <a:pathLst>
                  <a:path w="344" h="141">
                    <a:moveTo>
                      <a:pt x="344" y="66"/>
                    </a:moveTo>
                    <a:lnTo>
                      <a:pt x="165" y="141"/>
                    </a:lnTo>
                    <a:lnTo>
                      <a:pt x="0" y="69"/>
                    </a:lnTo>
                    <a:lnTo>
                      <a:pt x="170" y="0"/>
                    </a:lnTo>
                    <a:lnTo>
                      <a:pt x="344" y="6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4" name="Freeform 47"/>
              <p:cNvSpPr>
                <a:spLocks/>
              </p:cNvSpPr>
              <p:nvPr/>
            </p:nvSpPr>
            <p:spPr bwMode="auto">
              <a:xfrm>
                <a:off x="1430" y="3550"/>
                <a:ext cx="344" cy="141"/>
              </a:xfrm>
              <a:custGeom>
                <a:avLst/>
                <a:gdLst>
                  <a:gd name="T0" fmla="*/ 344 w 344"/>
                  <a:gd name="T1" fmla="*/ 66 h 141"/>
                  <a:gd name="T2" fmla="*/ 165 w 344"/>
                  <a:gd name="T3" fmla="*/ 141 h 141"/>
                  <a:gd name="T4" fmla="*/ 0 w 344"/>
                  <a:gd name="T5" fmla="*/ 69 h 141"/>
                  <a:gd name="T6" fmla="*/ 170 w 344"/>
                  <a:gd name="T7" fmla="*/ 0 h 141"/>
                  <a:gd name="T8" fmla="*/ 344 w 344"/>
                  <a:gd name="T9" fmla="*/ 66 h 141"/>
                </a:gdLst>
                <a:ahLst/>
                <a:cxnLst>
                  <a:cxn ang="0">
                    <a:pos x="T0" y="T1"/>
                  </a:cxn>
                  <a:cxn ang="0">
                    <a:pos x="T2" y="T3"/>
                  </a:cxn>
                  <a:cxn ang="0">
                    <a:pos x="T4" y="T5"/>
                  </a:cxn>
                  <a:cxn ang="0">
                    <a:pos x="T6" y="T7"/>
                  </a:cxn>
                  <a:cxn ang="0">
                    <a:pos x="T8" y="T9"/>
                  </a:cxn>
                </a:cxnLst>
                <a:rect l="0" t="0" r="r" b="b"/>
                <a:pathLst>
                  <a:path w="344" h="141">
                    <a:moveTo>
                      <a:pt x="344" y="66"/>
                    </a:moveTo>
                    <a:lnTo>
                      <a:pt x="165" y="141"/>
                    </a:lnTo>
                    <a:lnTo>
                      <a:pt x="0" y="69"/>
                    </a:lnTo>
                    <a:lnTo>
                      <a:pt x="170" y="0"/>
                    </a:lnTo>
                    <a:lnTo>
                      <a:pt x="344" y="66"/>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5" name="Freeform 48"/>
              <p:cNvSpPr>
                <a:spLocks/>
              </p:cNvSpPr>
              <p:nvPr/>
            </p:nvSpPr>
            <p:spPr bwMode="auto">
              <a:xfrm>
                <a:off x="1594" y="3616"/>
                <a:ext cx="180" cy="86"/>
              </a:xfrm>
              <a:custGeom>
                <a:avLst/>
                <a:gdLst>
                  <a:gd name="T0" fmla="*/ 180 w 180"/>
                  <a:gd name="T1" fmla="*/ 0 h 86"/>
                  <a:gd name="T2" fmla="*/ 180 w 180"/>
                  <a:gd name="T3" fmla="*/ 9 h 86"/>
                  <a:gd name="T4" fmla="*/ 0 w 180"/>
                  <a:gd name="T5" fmla="*/ 86 h 86"/>
                  <a:gd name="T6" fmla="*/ 0 w 180"/>
                  <a:gd name="T7" fmla="*/ 73 h 86"/>
                  <a:gd name="T8" fmla="*/ 180 w 180"/>
                  <a:gd name="T9" fmla="*/ 0 h 86"/>
                </a:gdLst>
                <a:ahLst/>
                <a:cxnLst>
                  <a:cxn ang="0">
                    <a:pos x="T0" y="T1"/>
                  </a:cxn>
                  <a:cxn ang="0">
                    <a:pos x="T2" y="T3"/>
                  </a:cxn>
                  <a:cxn ang="0">
                    <a:pos x="T4" y="T5"/>
                  </a:cxn>
                  <a:cxn ang="0">
                    <a:pos x="T6" y="T7"/>
                  </a:cxn>
                  <a:cxn ang="0">
                    <a:pos x="T8" y="T9"/>
                  </a:cxn>
                </a:cxnLst>
                <a:rect l="0" t="0" r="r" b="b"/>
                <a:pathLst>
                  <a:path w="180" h="86">
                    <a:moveTo>
                      <a:pt x="180" y="0"/>
                    </a:moveTo>
                    <a:lnTo>
                      <a:pt x="180" y="9"/>
                    </a:lnTo>
                    <a:lnTo>
                      <a:pt x="0" y="86"/>
                    </a:lnTo>
                    <a:lnTo>
                      <a:pt x="0" y="73"/>
                    </a:lnTo>
                    <a:lnTo>
                      <a:pt x="18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6" name="Freeform 49"/>
              <p:cNvSpPr>
                <a:spLocks/>
              </p:cNvSpPr>
              <p:nvPr/>
            </p:nvSpPr>
            <p:spPr bwMode="auto">
              <a:xfrm>
                <a:off x="1594" y="3616"/>
                <a:ext cx="180" cy="86"/>
              </a:xfrm>
              <a:custGeom>
                <a:avLst/>
                <a:gdLst>
                  <a:gd name="T0" fmla="*/ 180 w 180"/>
                  <a:gd name="T1" fmla="*/ 0 h 86"/>
                  <a:gd name="T2" fmla="*/ 180 w 180"/>
                  <a:gd name="T3" fmla="*/ 9 h 86"/>
                  <a:gd name="T4" fmla="*/ 0 w 180"/>
                  <a:gd name="T5" fmla="*/ 86 h 86"/>
                  <a:gd name="T6" fmla="*/ 0 w 180"/>
                  <a:gd name="T7" fmla="*/ 73 h 86"/>
                  <a:gd name="T8" fmla="*/ 180 w 180"/>
                  <a:gd name="T9" fmla="*/ 0 h 86"/>
                </a:gdLst>
                <a:ahLst/>
                <a:cxnLst>
                  <a:cxn ang="0">
                    <a:pos x="T0" y="T1"/>
                  </a:cxn>
                  <a:cxn ang="0">
                    <a:pos x="T2" y="T3"/>
                  </a:cxn>
                  <a:cxn ang="0">
                    <a:pos x="T4" y="T5"/>
                  </a:cxn>
                  <a:cxn ang="0">
                    <a:pos x="T6" y="T7"/>
                  </a:cxn>
                  <a:cxn ang="0">
                    <a:pos x="T8" y="T9"/>
                  </a:cxn>
                </a:cxnLst>
                <a:rect l="0" t="0" r="r" b="b"/>
                <a:pathLst>
                  <a:path w="180" h="86">
                    <a:moveTo>
                      <a:pt x="180" y="0"/>
                    </a:moveTo>
                    <a:lnTo>
                      <a:pt x="180" y="9"/>
                    </a:lnTo>
                    <a:lnTo>
                      <a:pt x="0" y="86"/>
                    </a:lnTo>
                    <a:lnTo>
                      <a:pt x="0" y="73"/>
                    </a:lnTo>
                    <a:lnTo>
                      <a:pt x="180" y="0"/>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7" name="Freeform 50"/>
              <p:cNvSpPr>
                <a:spLocks/>
              </p:cNvSpPr>
              <p:nvPr/>
            </p:nvSpPr>
            <p:spPr bwMode="auto">
              <a:xfrm>
                <a:off x="1430" y="3618"/>
                <a:ext cx="167" cy="84"/>
              </a:xfrm>
              <a:custGeom>
                <a:avLst/>
                <a:gdLst>
                  <a:gd name="T0" fmla="*/ 166 w 167"/>
                  <a:gd name="T1" fmla="*/ 84 h 84"/>
                  <a:gd name="T2" fmla="*/ 0 w 167"/>
                  <a:gd name="T3" fmla="*/ 13 h 84"/>
                  <a:gd name="T4" fmla="*/ 0 w 167"/>
                  <a:gd name="T5" fmla="*/ 0 h 84"/>
                  <a:gd name="T6" fmla="*/ 167 w 167"/>
                  <a:gd name="T7" fmla="*/ 70 h 84"/>
                  <a:gd name="T8" fmla="*/ 166 w 167"/>
                  <a:gd name="T9" fmla="*/ 84 h 84"/>
                </a:gdLst>
                <a:ahLst/>
                <a:cxnLst>
                  <a:cxn ang="0">
                    <a:pos x="T0" y="T1"/>
                  </a:cxn>
                  <a:cxn ang="0">
                    <a:pos x="T2" y="T3"/>
                  </a:cxn>
                  <a:cxn ang="0">
                    <a:pos x="T4" y="T5"/>
                  </a:cxn>
                  <a:cxn ang="0">
                    <a:pos x="T6" y="T7"/>
                  </a:cxn>
                  <a:cxn ang="0">
                    <a:pos x="T8" y="T9"/>
                  </a:cxn>
                </a:cxnLst>
                <a:rect l="0" t="0" r="r" b="b"/>
                <a:pathLst>
                  <a:path w="167" h="84">
                    <a:moveTo>
                      <a:pt x="166" y="84"/>
                    </a:moveTo>
                    <a:lnTo>
                      <a:pt x="0" y="13"/>
                    </a:lnTo>
                    <a:lnTo>
                      <a:pt x="0" y="0"/>
                    </a:lnTo>
                    <a:lnTo>
                      <a:pt x="167" y="70"/>
                    </a:lnTo>
                    <a:lnTo>
                      <a:pt x="166" y="8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8" name="Freeform 51"/>
              <p:cNvSpPr>
                <a:spLocks/>
              </p:cNvSpPr>
              <p:nvPr/>
            </p:nvSpPr>
            <p:spPr bwMode="auto">
              <a:xfrm>
                <a:off x="1430" y="3618"/>
                <a:ext cx="167" cy="84"/>
              </a:xfrm>
              <a:custGeom>
                <a:avLst/>
                <a:gdLst>
                  <a:gd name="T0" fmla="*/ 166 w 167"/>
                  <a:gd name="T1" fmla="*/ 84 h 84"/>
                  <a:gd name="T2" fmla="*/ 0 w 167"/>
                  <a:gd name="T3" fmla="*/ 13 h 84"/>
                  <a:gd name="T4" fmla="*/ 0 w 167"/>
                  <a:gd name="T5" fmla="*/ 0 h 84"/>
                  <a:gd name="T6" fmla="*/ 167 w 167"/>
                  <a:gd name="T7" fmla="*/ 70 h 84"/>
                  <a:gd name="T8" fmla="*/ 166 w 167"/>
                  <a:gd name="T9" fmla="*/ 84 h 84"/>
                </a:gdLst>
                <a:ahLst/>
                <a:cxnLst>
                  <a:cxn ang="0">
                    <a:pos x="T0" y="T1"/>
                  </a:cxn>
                  <a:cxn ang="0">
                    <a:pos x="T2" y="T3"/>
                  </a:cxn>
                  <a:cxn ang="0">
                    <a:pos x="T4" y="T5"/>
                  </a:cxn>
                  <a:cxn ang="0">
                    <a:pos x="T6" y="T7"/>
                  </a:cxn>
                  <a:cxn ang="0">
                    <a:pos x="T8" y="T9"/>
                  </a:cxn>
                </a:cxnLst>
                <a:rect l="0" t="0" r="r" b="b"/>
                <a:pathLst>
                  <a:path w="167" h="84">
                    <a:moveTo>
                      <a:pt x="166" y="84"/>
                    </a:moveTo>
                    <a:lnTo>
                      <a:pt x="0" y="13"/>
                    </a:lnTo>
                    <a:lnTo>
                      <a:pt x="0" y="0"/>
                    </a:lnTo>
                    <a:lnTo>
                      <a:pt x="167" y="70"/>
                    </a:lnTo>
                    <a:lnTo>
                      <a:pt x="166" y="84"/>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9" name="Oval 52"/>
              <p:cNvSpPr>
                <a:spLocks noChangeArrowheads="1"/>
              </p:cNvSpPr>
              <p:nvPr/>
            </p:nvSpPr>
            <p:spPr bwMode="auto">
              <a:xfrm>
                <a:off x="1454" y="3616"/>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0" name="Oval 53"/>
              <p:cNvSpPr>
                <a:spLocks noChangeArrowheads="1"/>
              </p:cNvSpPr>
              <p:nvPr/>
            </p:nvSpPr>
            <p:spPr bwMode="auto">
              <a:xfrm>
                <a:off x="1454" y="3616"/>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1" name="Oval 54"/>
              <p:cNvSpPr>
                <a:spLocks noChangeArrowheads="1"/>
              </p:cNvSpPr>
              <p:nvPr/>
            </p:nvSpPr>
            <p:spPr bwMode="auto">
              <a:xfrm>
                <a:off x="1590" y="3670"/>
                <a:ext cx="12"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2" name="Oval 55"/>
              <p:cNvSpPr>
                <a:spLocks noChangeArrowheads="1"/>
              </p:cNvSpPr>
              <p:nvPr/>
            </p:nvSpPr>
            <p:spPr bwMode="auto">
              <a:xfrm>
                <a:off x="1590" y="3670"/>
                <a:ext cx="12"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3" name="Oval 56"/>
              <p:cNvSpPr>
                <a:spLocks noChangeArrowheads="1"/>
              </p:cNvSpPr>
              <p:nvPr/>
            </p:nvSpPr>
            <p:spPr bwMode="auto">
              <a:xfrm>
                <a:off x="1736" y="3613"/>
                <a:ext cx="12"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4" name="Oval 57"/>
              <p:cNvSpPr>
                <a:spLocks noChangeArrowheads="1"/>
              </p:cNvSpPr>
              <p:nvPr/>
            </p:nvSpPr>
            <p:spPr bwMode="auto">
              <a:xfrm>
                <a:off x="1736" y="3613"/>
                <a:ext cx="12"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5" name="Freeform 58"/>
              <p:cNvSpPr>
                <a:spLocks/>
              </p:cNvSpPr>
              <p:nvPr/>
            </p:nvSpPr>
            <p:spPr bwMode="auto">
              <a:xfrm>
                <a:off x="1578" y="2187"/>
                <a:ext cx="59" cy="1440"/>
              </a:xfrm>
              <a:custGeom>
                <a:avLst/>
                <a:gdLst>
                  <a:gd name="T0" fmla="*/ 536 w 536"/>
                  <a:gd name="T1" fmla="*/ 0 h 13076"/>
                  <a:gd name="T2" fmla="*/ 268 w 536"/>
                  <a:gd name="T3" fmla="*/ 180 h 13076"/>
                  <a:gd name="T4" fmla="*/ 0 w 536"/>
                  <a:gd name="T5" fmla="*/ 0 h 13076"/>
                  <a:gd name="T6" fmla="*/ 0 w 536"/>
                  <a:gd name="T7" fmla="*/ 12897 h 13076"/>
                  <a:gd name="T8" fmla="*/ 268 w 536"/>
                  <a:gd name="T9" fmla="*/ 13076 h 13076"/>
                  <a:gd name="T10" fmla="*/ 536 w 536"/>
                  <a:gd name="T11" fmla="*/ 12897 h 13076"/>
                  <a:gd name="T12" fmla="*/ 536 w 536"/>
                  <a:gd name="T13" fmla="*/ 0 h 13076"/>
                </a:gdLst>
                <a:ahLst/>
                <a:cxnLst>
                  <a:cxn ang="0">
                    <a:pos x="T0" y="T1"/>
                  </a:cxn>
                  <a:cxn ang="0">
                    <a:pos x="T2" y="T3"/>
                  </a:cxn>
                  <a:cxn ang="0">
                    <a:pos x="T4" y="T5"/>
                  </a:cxn>
                  <a:cxn ang="0">
                    <a:pos x="T6" y="T7"/>
                  </a:cxn>
                  <a:cxn ang="0">
                    <a:pos x="T8" y="T9"/>
                  </a:cxn>
                  <a:cxn ang="0">
                    <a:pos x="T10" y="T11"/>
                  </a:cxn>
                  <a:cxn ang="0">
                    <a:pos x="T12" y="T13"/>
                  </a:cxn>
                </a:cxnLst>
                <a:rect l="0" t="0" r="r" b="b"/>
                <a:pathLst>
                  <a:path w="536" h="13076">
                    <a:moveTo>
                      <a:pt x="536" y="0"/>
                    </a:moveTo>
                    <a:cubicBezTo>
                      <a:pt x="536" y="99"/>
                      <a:pt x="416" y="180"/>
                      <a:pt x="268" y="180"/>
                    </a:cubicBezTo>
                    <a:cubicBezTo>
                      <a:pt x="120" y="180"/>
                      <a:pt x="0" y="99"/>
                      <a:pt x="0" y="0"/>
                    </a:cubicBezTo>
                    <a:lnTo>
                      <a:pt x="0" y="12897"/>
                    </a:lnTo>
                    <a:cubicBezTo>
                      <a:pt x="0" y="12996"/>
                      <a:pt x="120" y="13076"/>
                      <a:pt x="268" y="13076"/>
                    </a:cubicBezTo>
                    <a:cubicBezTo>
                      <a:pt x="416" y="13076"/>
                      <a:pt x="536" y="12996"/>
                      <a:pt x="536" y="12897"/>
                    </a:cubicBezTo>
                    <a:lnTo>
                      <a:pt x="536"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6" name="Oval 59"/>
              <p:cNvSpPr>
                <a:spLocks noChangeArrowheads="1"/>
              </p:cNvSpPr>
              <p:nvPr/>
            </p:nvSpPr>
            <p:spPr bwMode="auto">
              <a:xfrm>
                <a:off x="1578" y="2168"/>
                <a:ext cx="59" cy="3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7" name="Freeform 60"/>
              <p:cNvSpPr>
                <a:spLocks noEditPoints="1"/>
              </p:cNvSpPr>
              <p:nvPr/>
            </p:nvSpPr>
            <p:spPr bwMode="auto">
              <a:xfrm>
                <a:off x="1578" y="2168"/>
                <a:ext cx="59" cy="1459"/>
              </a:xfrm>
              <a:custGeom>
                <a:avLst/>
                <a:gdLst>
                  <a:gd name="T0" fmla="*/ 0 w 536"/>
                  <a:gd name="T1" fmla="*/ 180 h 13256"/>
                  <a:gd name="T2" fmla="*/ 268 w 536"/>
                  <a:gd name="T3" fmla="*/ 360 h 13256"/>
                  <a:gd name="T4" fmla="*/ 536 w 536"/>
                  <a:gd name="T5" fmla="*/ 180 h 13256"/>
                  <a:gd name="T6" fmla="*/ 268 w 536"/>
                  <a:gd name="T7" fmla="*/ 0 h 13256"/>
                  <a:gd name="T8" fmla="*/ 0 w 536"/>
                  <a:gd name="T9" fmla="*/ 180 h 13256"/>
                  <a:gd name="T10" fmla="*/ 0 w 536"/>
                  <a:gd name="T11" fmla="*/ 180 h 13256"/>
                  <a:gd name="T12" fmla="*/ 0 w 536"/>
                  <a:gd name="T13" fmla="*/ 13077 h 13256"/>
                  <a:gd name="T14" fmla="*/ 268 w 536"/>
                  <a:gd name="T15" fmla="*/ 13256 h 13256"/>
                  <a:gd name="T16" fmla="*/ 536 w 536"/>
                  <a:gd name="T17" fmla="*/ 13077 h 13256"/>
                  <a:gd name="T18" fmla="*/ 536 w 536"/>
                  <a:gd name="T19" fmla="*/ 180 h 13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6" h="13256">
                    <a:moveTo>
                      <a:pt x="0" y="180"/>
                    </a:moveTo>
                    <a:cubicBezTo>
                      <a:pt x="0" y="279"/>
                      <a:pt x="120" y="360"/>
                      <a:pt x="268" y="360"/>
                    </a:cubicBezTo>
                    <a:cubicBezTo>
                      <a:pt x="416" y="360"/>
                      <a:pt x="536" y="279"/>
                      <a:pt x="536" y="180"/>
                    </a:cubicBezTo>
                    <a:cubicBezTo>
                      <a:pt x="536" y="81"/>
                      <a:pt x="416" y="0"/>
                      <a:pt x="268" y="0"/>
                    </a:cubicBezTo>
                    <a:cubicBezTo>
                      <a:pt x="120" y="0"/>
                      <a:pt x="0" y="81"/>
                      <a:pt x="0" y="180"/>
                    </a:cubicBezTo>
                    <a:close/>
                    <a:moveTo>
                      <a:pt x="0" y="180"/>
                    </a:moveTo>
                    <a:lnTo>
                      <a:pt x="0" y="13077"/>
                    </a:lnTo>
                    <a:cubicBezTo>
                      <a:pt x="0" y="13176"/>
                      <a:pt x="120" y="13256"/>
                      <a:pt x="268" y="13256"/>
                    </a:cubicBezTo>
                    <a:cubicBezTo>
                      <a:pt x="416" y="13256"/>
                      <a:pt x="536" y="13176"/>
                      <a:pt x="536" y="13077"/>
                    </a:cubicBezTo>
                    <a:lnTo>
                      <a:pt x="536" y="18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8" name="Freeform 61"/>
              <p:cNvSpPr>
                <a:spLocks/>
              </p:cNvSpPr>
              <p:nvPr/>
            </p:nvSpPr>
            <p:spPr bwMode="auto">
              <a:xfrm>
                <a:off x="1516" y="2227"/>
                <a:ext cx="162" cy="50"/>
              </a:xfrm>
              <a:custGeom>
                <a:avLst/>
                <a:gdLst>
                  <a:gd name="T0" fmla="*/ 118 w 162"/>
                  <a:gd name="T1" fmla="*/ 1 h 50"/>
                  <a:gd name="T2" fmla="*/ 162 w 162"/>
                  <a:gd name="T3" fmla="*/ 14 h 50"/>
                  <a:gd name="T4" fmla="*/ 71 w 162"/>
                  <a:gd name="T5" fmla="*/ 50 h 50"/>
                  <a:gd name="T6" fmla="*/ 0 w 162"/>
                  <a:gd name="T7" fmla="*/ 21 h 50"/>
                  <a:gd name="T8" fmla="*/ 56 w 162"/>
                  <a:gd name="T9" fmla="*/ 0 h 50"/>
                  <a:gd name="T10" fmla="*/ 52 w 162"/>
                  <a:gd name="T11" fmla="*/ 8 h 50"/>
                  <a:gd name="T12" fmla="*/ 56 w 162"/>
                  <a:gd name="T13" fmla="*/ 13 h 50"/>
                  <a:gd name="T14" fmla="*/ 69 w 162"/>
                  <a:gd name="T15" fmla="*/ 17 h 50"/>
                  <a:gd name="T16" fmla="*/ 78 w 162"/>
                  <a:gd name="T17" fmla="*/ 18 h 50"/>
                  <a:gd name="T18" fmla="*/ 87 w 162"/>
                  <a:gd name="T19" fmla="*/ 19 h 50"/>
                  <a:gd name="T20" fmla="*/ 101 w 162"/>
                  <a:gd name="T21" fmla="*/ 17 h 50"/>
                  <a:gd name="T22" fmla="*/ 108 w 162"/>
                  <a:gd name="T23" fmla="*/ 14 h 50"/>
                  <a:gd name="T24" fmla="*/ 115 w 162"/>
                  <a:gd name="T25" fmla="*/ 11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4"/>
                    </a:lnTo>
                    <a:lnTo>
                      <a:pt x="71" y="50"/>
                    </a:lnTo>
                    <a:lnTo>
                      <a:pt x="0" y="21"/>
                    </a:lnTo>
                    <a:lnTo>
                      <a:pt x="56" y="0"/>
                    </a:lnTo>
                    <a:lnTo>
                      <a:pt x="52" y="8"/>
                    </a:lnTo>
                    <a:lnTo>
                      <a:pt x="56" y="13"/>
                    </a:lnTo>
                    <a:lnTo>
                      <a:pt x="69" y="17"/>
                    </a:lnTo>
                    <a:lnTo>
                      <a:pt x="78" y="18"/>
                    </a:lnTo>
                    <a:lnTo>
                      <a:pt x="87" y="19"/>
                    </a:lnTo>
                    <a:lnTo>
                      <a:pt x="101" y="17"/>
                    </a:lnTo>
                    <a:lnTo>
                      <a:pt x="108" y="14"/>
                    </a:lnTo>
                    <a:lnTo>
                      <a:pt x="115" y="11"/>
                    </a:lnTo>
                    <a:lnTo>
                      <a:pt x="118" y="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89" name="Freeform 62"/>
              <p:cNvSpPr>
                <a:spLocks/>
              </p:cNvSpPr>
              <p:nvPr/>
            </p:nvSpPr>
            <p:spPr bwMode="auto">
              <a:xfrm>
                <a:off x="1516" y="2227"/>
                <a:ext cx="162" cy="50"/>
              </a:xfrm>
              <a:custGeom>
                <a:avLst/>
                <a:gdLst>
                  <a:gd name="T0" fmla="*/ 118 w 162"/>
                  <a:gd name="T1" fmla="*/ 1 h 50"/>
                  <a:gd name="T2" fmla="*/ 162 w 162"/>
                  <a:gd name="T3" fmla="*/ 14 h 50"/>
                  <a:gd name="T4" fmla="*/ 71 w 162"/>
                  <a:gd name="T5" fmla="*/ 50 h 50"/>
                  <a:gd name="T6" fmla="*/ 0 w 162"/>
                  <a:gd name="T7" fmla="*/ 21 h 50"/>
                  <a:gd name="T8" fmla="*/ 56 w 162"/>
                  <a:gd name="T9" fmla="*/ 0 h 50"/>
                  <a:gd name="T10" fmla="*/ 52 w 162"/>
                  <a:gd name="T11" fmla="*/ 8 h 50"/>
                  <a:gd name="T12" fmla="*/ 56 w 162"/>
                  <a:gd name="T13" fmla="*/ 13 h 50"/>
                  <a:gd name="T14" fmla="*/ 69 w 162"/>
                  <a:gd name="T15" fmla="*/ 17 h 50"/>
                  <a:gd name="T16" fmla="*/ 78 w 162"/>
                  <a:gd name="T17" fmla="*/ 18 h 50"/>
                  <a:gd name="T18" fmla="*/ 87 w 162"/>
                  <a:gd name="T19" fmla="*/ 19 h 50"/>
                  <a:gd name="T20" fmla="*/ 101 w 162"/>
                  <a:gd name="T21" fmla="*/ 17 h 50"/>
                  <a:gd name="T22" fmla="*/ 108 w 162"/>
                  <a:gd name="T23" fmla="*/ 14 h 50"/>
                  <a:gd name="T24" fmla="*/ 115 w 162"/>
                  <a:gd name="T25" fmla="*/ 11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4"/>
                    </a:lnTo>
                    <a:lnTo>
                      <a:pt x="71" y="50"/>
                    </a:lnTo>
                    <a:lnTo>
                      <a:pt x="0" y="21"/>
                    </a:lnTo>
                    <a:lnTo>
                      <a:pt x="56" y="0"/>
                    </a:lnTo>
                    <a:lnTo>
                      <a:pt x="52" y="8"/>
                    </a:lnTo>
                    <a:lnTo>
                      <a:pt x="56" y="13"/>
                    </a:lnTo>
                    <a:lnTo>
                      <a:pt x="69" y="17"/>
                    </a:lnTo>
                    <a:lnTo>
                      <a:pt x="78" y="18"/>
                    </a:lnTo>
                    <a:lnTo>
                      <a:pt x="87" y="19"/>
                    </a:lnTo>
                    <a:lnTo>
                      <a:pt x="101" y="17"/>
                    </a:lnTo>
                    <a:lnTo>
                      <a:pt x="108" y="14"/>
                    </a:lnTo>
                    <a:lnTo>
                      <a:pt x="115" y="11"/>
                    </a:lnTo>
                    <a:lnTo>
                      <a:pt x="118" y="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0" name="Freeform 63"/>
              <p:cNvSpPr>
                <a:spLocks/>
              </p:cNvSpPr>
              <p:nvPr/>
            </p:nvSpPr>
            <p:spPr bwMode="auto">
              <a:xfrm>
                <a:off x="1586" y="2238"/>
                <a:ext cx="92" cy="86"/>
              </a:xfrm>
              <a:custGeom>
                <a:avLst/>
                <a:gdLst>
                  <a:gd name="T0" fmla="*/ 92 w 92"/>
                  <a:gd name="T1" fmla="*/ 0 h 86"/>
                  <a:gd name="T2" fmla="*/ 92 w 92"/>
                  <a:gd name="T3" fmla="*/ 47 h 86"/>
                  <a:gd name="T4" fmla="*/ 0 w 92"/>
                  <a:gd name="T5" fmla="*/ 86 h 86"/>
                  <a:gd name="T6" fmla="*/ 0 w 92"/>
                  <a:gd name="T7" fmla="*/ 37 h 86"/>
                  <a:gd name="T8" fmla="*/ 92 w 92"/>
                  <a:gd name="T9" fmla="*/ 0 h 86"/>
                </a:gdLst>
                <a:ahLst/>
                <a:cxnLst>
                  <a:cxn ang="0">
                    <a:pos x="T0" y="T1"/>
                  </a:cxn>
                  <a:cxn ang="0">
                    <a:pos x="T2" y="T3"/>
                  </a:cxn>
                  <a:cxn ang="0">
                    <a:pos x="T4" y="T5"/>
                  </a:cxn>
                  <a:cxn ang="0">
                    <a:pos x="T6" y="T7"/>
                  </a:cxn>
                  <a:cxn ang="0">
                    <a:pos x="T8" y="T9"/>
                  </a:cxn>
                </a:cxnLst>
                <a:rect l="0" t="0" r="r" b="b"/>
                <a:pathLst>
                  <a:path w="92" h="86">
                    <a:moveTo>
                      <a:pt x="92" y="0"/>
                    </a:moveTo>
                    <a:lnTo>
                      <a:pt x="92" y="47"/>
                    </a:lnTo>
                    <a:lnTo>
                      <a:pt x="0" y="86"/>
                    </a:lnTo>
                    <a:lnTo>
                      <a:pt x="0" y="37"/>
                    </a:lnTo>
                    <a:lnTo>
                      <a:pt x="9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91" name="Freeform 64"/>
              <p:cNvSpPr>
                <a:spLocks/>
              </p:cNvSpPr>
              <p:nvPr/>
            </p:nvSpPr>
            <p:spPr bwMode="auto">
              <a:xfrm>
                <a:off x="1586" y="2238"/>
                <a:ext cx="92" cy="86"/>
              </a:xfrm>
              <a:custGeom>
                <a:avLst/>
                <a:gdLst>
                  <a:gd name="T0" fmla="*/ 92 w 92"/>
                  <a:gd name="T1" fmla="*/ 0 h 86"/>
                  <a:gd name="T2" fmla="*/ 92 w 92"/>
                  <a:gd name="T3" fmla="*/ 47 h 86"/>
                  <a:gd name="T4" fmla="*/ 0 w 92"/>
                  <a:gd name="T5" fmla="*/ 86 h 86"/>
                  <a:gd name="T6" fmla="*/ 0 w 92"/>
                  <a:gd name="T7" fmla="*/ 37 h 86"/>
                  <a:gd name="T8" fmla="*/ 92 w 92"/>
                  <a:gd name="T9" fmla="*/ 0 h 86"/>
                </a:gdLst>
                <a:ahLst/>
                <a:cxnLst>
                  <a:cxn ang="0">
                    <a:pos x="T0" y="T1"/>
                  </a:cxn>
                  <a:cxn ang="0">
                    <a:pos x="T2" y="T3"/>
                  </a:cxn>
                  <a:cxn ang="0">
                    <a:pos x="T4" y="T5"/>
                  </a:cxn>
                  <a:cxn ang="0">
                    <a:pos x="T6" y="T7"/>
                  </a:cxn>
                  <a:cxn ang="0">
                    <a:pos x="T8" y="T9"/>
                  </a:cxn>
                </a:cxnLst>
                <a:rect l="0" t="0" r="r" b="b"/>
                <a:pathLst>
                  <a:path w="92" h="86">
                    <a:moveTo>
                      <a:pt x="92" y="0"/>
                    </a:moveTo>
                    <a:lnTo>
                      <a:pt x="92" y="47"/>
                    </a:lnTo>
                    <a:lnTo>
                      <a:pt x="0" y="86"/>
                    </a:lnTo>
                    <a:lnTo>
                      <a:pt x="0" y="37"/>
                    </a:lnTo>
                    <a:lnTo>
                      <a:pt x="92"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2" name="Freeform 65"/>
              <p:cNvSpPr>
                <a:spLocks/>
              </p:cNvSpPr>
              <p:nvPr/>
            </p:nvSpPr>
            <p:spPr bwMode="auto">
              <a:xfrm>
                <a:off x="1520" y="2242"/>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93" name="Freeform 66"/>
              <p:cNvSpPr>
                <a:spLocks/>
              </p:cNvSpPr>
              <p:nvPr/>
            </p:nvSpPr>
            <p:spPr bwMode="auto">
              <a:xfrm>
                <a:off x="1520" y="2242"/>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4" name="Freeform 67"/>
              <p:cNvSpPr>
                <a:spLocks/>
              </p:cNvSpPr>
              <p:nvPr/>
            </p:nvSpPr>
            <p:spPr bwMode="auto">
              <a:xfrm>
                <a:off x="788" y="2237"/>
                <a:ext cx="780" cy="367"/>
              </a:xfrm>
              <a:custGeom>
                <a:avLst/>
                <a:gdLst>
                  <a:gd name="T0" fmla="*/ 0 w 7087"/>
                  <a:gd name="T1" fmla="*/ 3074 h 3339"/>
                  <a:gd name="T2" fmla="*/ 130 w 7087"/>
                  <a:gd name="T3" fmla="*/ 3176 h 3339"/>
                  <a:gd name="T4" fmla="*/ 118 w 7087"/>
                  <a:gd name="T5" fmla="*/ 3339 h 3339"/>
                  <a:gd name="T6" fmla="*/ 7042 w 7087"/>
                  <a:gd name="T7" fmla="*/ 282 h 3339"/>
                  <a:gd name="T8" fmla="*/ 7055 w 7087"/>
                  <a:gd name="T9" fmla="*/ 118 h 3339"/>
                  <a:gd name="T10" fmla="*/ 6925 w 7087"/>
                  <a:gd name="T11" fmla="*/ 17 h 3339"/>
                  <a:gd name="T12" fmla="*/ 0 w 7087"/>
                  <a:gd name="T13" fmla="*/ 3074 h 3339"/>
                </a:gdLst>
                <a:ahLst/>
                <a:cxnLst>
                  <a:cxn ang="0">
                    <a:pos x="T0" y="T1"/>
                  </a:cxn>
                  <a:cxn ang="0">
                    <a:pos x="T2" y="T3"/>
                  </a:cxn>
                  <a:cxn ang="0">
                    <a:pos x="T4" y="T5"/>
                  </a:cxn>
                  <a:cxn ang="0">
                    <a:pos x="T6" y="T7"/>
                  </a:cxn>
                  <a:cxn ang="0">
                    <a:pos x="T8" y="T9"/>
                  </a:cxn>
                  <a:cxn ang="0">
                    <a:pos x="T10" y="T11"/>
                  </a:cxn>
                  <a:cxn ang="0">
                    <a:pos x="T12" y="T13"/>
                  </a:cxn>
                </a:cxnLst>
                <a:rect l="0" t="0" r="r" b="b"/>
                <a:pathLst>
                  <a:path w="7087" h="3339">
                    <a:moveTo>
                      <a:pt x="0" y="3074"/>
                    </a:moveTo>
                    <a:cubicBezTo>
                      <a:pt x="40" y="3057"/>
                      <a:pt x="97" y="3102"/>
                      <a:pt x="130" y="3176"/>
                    </a:cubicBezTo>
                    <a:cubicBezTo>
                      <a:pt x="162" y="3249"/>
                      <a:pt x="157" y="3322"/>
                      <a:pt x="118" y="3339"/>
                    </a:cubicBezTo>
                    <a:lnTo>
                      <a:pt x="7042" y="282"/>
                    </a:lnTo>
                    <a:cubicBezTo>
                      <a:pt x="7081" y="265"/>
                      <a:pt x="7087" y="192"/>
                      <a:pt x="7055" y="118"/>
                    </a:cubicBezTo>
                    <a:cubicBezTo>
                      <a:pt x="7022" y="45"/>
                      <a:pt x="6964" y="0"/>
                      <a:pt x="6925" y="17"/>
                    </a:cubicBezTo>
                    <a:lnTo>
                      <a:pt x="0" y="3074"/>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5" name="Freeform 68"/>
              <p:cNvSpPr>
                <a:spLocks/>
              </p:cNvSpPr>
              <p:nvPr/>
            </p:nvSpPr>
            <p:spPr bwMode="auto">
              <a:xfrm>
                <a:off x="783" y="2573"/>
                <a:ext cx="23" cy="33"/>
              </a:xfrm>
              <a:custGeom>
                <a:avLst/>
                <a:gdLst>
                  <a:gd name="T0" fmla="*/ 44 w 206"/>
                  <a:gd name="T1" fmla="*/ 17 h 300"/>
                  <a:gd name="T2" fmla="*/ 32 w 206"/>
                  <a:gd name="T3" fmla="*/ 181 h 300"/>
                  <a:gd name="T4" fmla="*/ 162 w 206"/>
                  <a:gd name="T5" fmla="*/ 282 h 300"/>
                  <a:gd name="T6" fmla="*/ 174 w 206"/>
                  <a:gd name="T7" fmla="*/ 119 h 300"/>
                  <a:gd name="T8" fmla="*/ 44 w 206"/>
                  <a:gd name="T9" fmla="*/ 17 h 300"/>
                </a:gdLst>
                <a:ahLst/>
                <a:cxnLst>
                  <a:cxn ang="0">
                    <a:pos x="T0" y="T1"/>
                  </a:cxn>
                  <a:cxn ang="0">
                    <a:pos x="T2" y="T3"/>
                  </a:cxn>
                  <a:cxn ang="0">
                    <a:pos x="T4" y="T5"/>
                  </a:cxn>
                  <a:cxn ang="0">
                    <a:pos x="T6" y="T7"/>
                  </a:cxn>
                  <a:cxn ang="0">
                    <a:pos x="T8" y="T9"/>
                  </a:cxn>
                </a:cxnLst>
                <a:rect l="0" t="0" r="r" b="b"/>
                <a:pathLst>
                  <a:path w="206" h="300">
                    <a:moveTo>
                      <a:pt x="44" y="17"/>
                    </a:moveTo>
                    <a:cubicBezTo>
                      <a:pt x="5" y="34"/>
                      <a:pt x="0" y="108"/>
                      <a:pt x="32" y="181"/>
                    </a:cubicBezTo>
                    <a:cubicBezTo>
                      <a:pt x="65" y="254"/>
                      <a:pt x="122" y="300"/>
                      <a:pt x="162" y="282"/>
                    </a:cubicBezTo>
                    <a:cubicBezTo>
                      <a:pt x="201" y="265"/>
                      <a:pt x="206" y="192"/>
                      <a:pt x="174" y="119"/>
                    </a:cubicBezTo>
                    <a:cubicBezTo>
                      <a:pt x="141" y="45"/>
                      <a:pt x="84" y="0"/>
                      <a:pt x="44" y="17"/>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6" name="Freeform 69"/>
              <p:cNvSpPr>
                <a:spLocks noEditPoints="1"/>
              </p:cNvSpPr>
              <p:nvPr/>
            </p:nvSpPr>
            <p:spPr bwMode="auto">
              <a:xfrm>
                <a:off x="783" y="2237"/>
                <a:ext cx="785" cy="369"/>
              </a:xfrm>
              <a:custGeom>
                <a:avLst/>
                <a:gdLst>
                  <a:gd name="T0" fmla="*/ 162 w 7131"/>
                  <a:gd name="T1" fmla="*/ 3339 h 3357"/>
                  <a:gd name="T2" fmla="*/ 174 w 7131"/>
                  <a:gd name="T3" fmla="*/ 3176 h 3357"/>
                  <a:gd name="T4" fmla="*/ 44 w 7131"/>
                  <a:gd name="T5" fmla="*/ 3074 h 3357"/>
                  <a:gd name="T6" fmla="*/ 32 w 7131"/>
                  <a:gd name="T7" fmla="*/ 3238 h 3357"/>
                  <a:gd name="T8" fmla="*/ 162 w 7131"/>
                  <a:gd name="T9" fmla="*/ 3339 h 3357"/>
                  <a:gd name="T10" fmla="*/ 162 w 7131"/>
                  <a:gd name="T11" fmla="*/ 3339 h 3357"/>
                  <a:gd name="T12" fmla="*/ 7086 w 7131"/>
                  <a:gd name="T13" fmla="*/ 282 h 3357"/>
                  <a:gd name="T14" fmla="*/ 7099 w 7131"/>
                  <a:gd name="T15" fmla="*/ 118 h 3357"/>
                  <a:gd name="T16" fmla="*/ 6969 w 7131"/>
                  <a:gd name="T17" fmla="*/ 17 h 3357"/>
                  <a:gd name="T18" fmla="*/ 44 w 7131"/>
                  <a:gd name="T19" fmla="*/ 3074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31" h="3357">
                    <a:moveTo>
                      <a:pt x="162" y="3339"/>
                    </a:moveTo>
                    <a:cubicBezTo>
                      <a:pt x="201" y="3322"/>
                      <a:pt x="206" y="3249"/>
                      <a:pt x="174" y="3176"/>
                    </a:cubicBezTo>
                    <a:cubicBezTo>
                      <a:pt x="141" y="3102"/>
                      <a:pt x="84" y="3057"/>
                      <a:pt x="44" y="3074"/>
                    </a:cubicBezTo>
                    <a:cubicBezTo>
                      <a:pt x="5" y="3091"/>
                      <a:pt x="0" y="3165"/>
                      <a:pt x="32" y="3238"/>
                    </a:cubicBezTo>
                    <a:cubicBezTo>
                      <a:pt x="65" y="3311"/>
                      <a:pt x="122" y="3357"/>
                      <a:pt x="162" y="3339"/>
                    </a:cubicBezTo>
                    <a:close/>
                    <a:moveTo>
                      <a:pt x="162" y="3339"/>
                    </a:moveTo>
                    <a:lnTo>
                      <a:pt x="7086" y="282"/>
                    </a:lnTo>
                    <a:cubicBezTo>
                      <a:pt x="7125" y="265"/>
                      <a:pt x="7131" y="192"/>
                      <a:pt x="7099" y="118"/>
                    </a:cubicBezTo>
                    <a:cubicBezTo>
                      <a:pt x="7066" y="45"/>
                      <a:pt x="7008" y="0"/>
                      <a:pt x="6969" y="17"/>
                    </a:cubicBezTo>
                    <a:lnTo>
                      <a:pt x="44" y="307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7" name="Freeform 70"/>
              <p:cNvSpPr>
                <a:spLocks/>
              </p:cNvSpPr>
              <p:nvPr/>
            </p:nvSpPr>
            <p:spPr bwMode="auto">
              <a:xfrm>
                <a:off x="991" y="2532"/>
                <a:ext cx="31" cy="47"/>
              </a:xfrm>
              <a:custGeom>
                <a:avLst/>
                <a:gdLst>
                  <a:gd name="T0" fmla="*/ 288 w 288"/>
                  <a:gd name="T1" fmla="*/ 0 h 427"/>
                  <a:gd name="T2" fmla="*/ 144 w 288"/>
                  <a:gd name="T3" fmla="*/ 69 h 427"/>
                  <a:gd name="T4" fmla="*/ 0 w 288"/>
                  <a:gd name="T5" fmla="*/ 0 h 427"/>
                  <a:gd name="T6" fmla="*/ 0 w 288"/>
                  <a:gd name="T7" fmla="*/ 359 h 427"/>
                  <a:gd name="T8" fmla="*/ 144 w 288"/>
                  <a:gd name="T9" fmla="*/ 427 h 427"/>
                  <a:gd name="T10" fmla="*/ 288 w 288"/>
                  <a:gd name="T11" fmla="*/ 359 h 427"/>
                  <a:gd name="T12" fmla="*/ 288 w 288"/>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288" h="427">
                    <a:moveTo>
                      <a:pt x="288" y="0"/>
                    </a:moveTo>
                    <a:cubicBezTo>
                      <a:pt x="288" y="38"/>
                      <a:pt x="224" y="69"/>
                      <a:pt x="144" y="69"/>
                    </a:cubicBezTo>
                    <a:cubicBezTo>
                      <a:pt x="65" y="69"/>
                      <a:pt x="0" y="38"/>
                      <a:pt x="0" y="0"/>
                    </a:cubicBezTo>
                    <a:lnTo>
                      <a:pt x="0" y="359"/>
                    </a:lnTo>
                    <a:cubicBezTo>
                      <a:pt x="0" y="397"/>
                      <a:pt x="65" y="427"/>
                      <a:pt x="144" y="427"/>
                    </a:cubicBezTo>
                    <a:cubicBezTo>
                      <a:pt x="224" y="427"/>
                      <a:pt x="288" y="397"/>
                      <a:pt x="288" y="359"/>
                    </a:cubicBezTo>
                    <a:lnTo>
                      <a:pt x="28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8" name="Oval 71"/>
              <p:cNvSpPr>
                <a:spLocks noChangeArrowheads="1"/>
              </p:cNvSpPr>
              <p:nvPr/>
            </p:nvSpPr>
            <p:spPr bwMode="auto">
              <a:xfrm>
                <a:off x="991" y="2524"/>
                <a:ext cx="31" cy="15"/>
              </a:xfrm>
              <a:prstGeom prst="ellipse">
                <a:avLst/>
              </a:prstGeom>
              <a:solidFill>
                <a:srgbClr val="6666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9" name="Freeform 72"/>
              <p:cNvSpPr>
                <a:spLocks noEditPoints="1"/>
              </p:cNvSpPr>
              <p:nvPr/>
            </p:nvSpPr>
            <p:spPr bwMode="auto">
              <a:xfrm>
                <a:off x="991" y="2524"/>
                <a:ext cx="31" cy="55"/>
              </a:xfrm>
              <a:custGeom>
                <a:avLst/>
                <a:gdLst>
                  <a:gd name="T0" fmla="*/ 0 w 288"/>
                  <a:gd name="T1" fmla="*/ 69 h 496"/>
                  <a:gd name="T2" fmla="*/ 144 w 288"/>
                  <a:gd name="T3" fmla="*/ 138 h 496"/>
                  <a:gd name="T4" fmla="*/ 288 w 288"/>
                  <a:gd name="T5" fmla="*/ 69 h 496"/>
                  <a:gd name="T6" fmla="*/ 144 w 288"/>
                  <a:gd name="T7" fmla="*/ 0 h 496"/>
                  <a:gd name="T8" fmla="*/ 0 w 288"/>
                  <a:gd name="T9" fmla="*/ 69 h 496"/>
                  <a:gd name="T10" fmla="*/ 0 w 288"/>
                  <a:gd name="T11" fmla="*/ 69 h 496"/>
                  <a:gd name="T12" fmla="*/ 0 w 288"/>
                  <a:gd name="T13" fmla="*/ 428 h 496"/>
                  <a:gd name="T14" fmla="*/ 144 w 288"/>
                  <a:gd name="T15" fmla="*/ 496 h 496"/>
                  <a:gd name="T16" fmla="*/ 288 w 288"/>
                  <a:gd name="T17" fmla="*/ 428 h 496"/>
                  <a:gd name="T18" fmla="*/ 288 w 288"/>
                  <a:gd name="T19" fmla="*/ 69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496">
                    <a:moveTo>
                      <a:pt x="0" y="69"/>
                    </a:moveTo>
                    <a:cubicBezTo>
                      <a:pt x="0" y="107"/>
                      <a:pt x="65" y="138"/>
                      <a:pt x="144" y="138"/>
                    </a:cubicBezTo>
                    <a:cubicBezTo>
                      <a:pt x="224" y="138"/>
                      <a:pt x="288" y="107"/>
                      <a:pt x="288" y="69"/>
                    </a:cubicBezTo>
                    <a:cubicBezTo>
                      <a:pt x="288" y="31"/>
                      <a:pt x="224" y="0"/>
                      <a:pt x="144" y="0"/>
                    </a:cubicBezTo>
                    <a:cubicBezTo>
                      <a:pt x="65" y="0"/>
                      <a:pt x="0" y="31"/>
                      <a:pt x="0" y="69"/>
                    </a:cubicBezTo>
                    <a:close/>
                    <a:moveTo>
                      <a:pt x="0" y="69"/>
                    </a:moveTo>
                    <a:lnTo>
                      <a:pt x="0" y="428"/>
                    </a:lnTo>
                    <a:cubicBezTo>
                      <a:pt x="0" y="466"/>
                      <a:pt x="65" y="496"/>
                      <a:pt x="144" y="496"/>
                    </a:cubicBezTo>
                    <a:cubicBezTo>
                      <a:pt x="224" y="496"/>
                      <a:pt x="288" y="466"/>
                      <a:pt x="288" y="428"/>
                    </a:cubicBezTo>
                    <a:lnTo>
                      <a:pt x="288" y="69"/>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0" name="Freeform 73"/>
              <p:cNvSpPr>
                <a:spLocks/>
              </p:cNvSpPr>
              <p:nvPr/>
            </p:nvSpPr>
            <p:spPr bwMode="auto">
              <a:xfrm>
                <a:off x="1001" y="2476"/>
                <a:ext cx="34" cy="77"/>
              </a:xfrm>
              <a:custGeom>
                <a:avLst/>
                <a:gdLst>
                  <a:gd name="T0" fmla="*/ 34 w 34"/>
                  <a:gd name="T1" fmla="*/ 0 h 77"/>
                  <a:gd name="T2" fmla="*/ 0 w 34"/>
                  <a:gd name="T3" fmla="*/ 19 h 77"/>
                  <a:gd name="T4" fmla="*/ 0 w 34"/>
                  <a:gd name="T5" fmla="*/ 77 h 77"/>
                  <a:gd name="T6" fmla="*/ 34 w 34"/>
                  <a:gd name="T7" fmla="*/ 60 h 77"/>
                  <a:gd name="T8" fmla="*/ 34 w 34"/>
                  <a:gd name="T9" fmla="*/ 0 h 77"/>
                </a:gdLst>
                <a:ahLst/>
                <a:cxnLst>
                  <a:cxn ang="0">
                    <a:pos x="T0" y="T1"/>
                  </a:cxn>
                  <a:cxn ang="0">
                    <a:pos x="T2" y="T3"/>
                  </a:cxn>
                  <a:cxn ang="0">
                    <a:pos x="T4" y="T5"/>
                  </a:cxn>
                  <a:cxn ang="0">
                    <a:pos x="T6" y="T7"/>
                  </a:cxn>
                  <a:cxn ang="0">
                    <a:pos x="T8" y="T9"/>
                  </a:cxn>
                </a:cxnLst>
                <a:rect l="0" t="0" r="r" b="b"/>
                <a:pathLst>
                  <a:path w="34" h="77">
                    <a:moveTo>
                      <a:pt x="34" y="0"/>
                    </a:moveTo>
                    <a:lnTo>
                      <a:pt x="0" y="19"/>
                    </a:lnTo>
                    <a:lnTo>
                      <a:pt x="0" y="77"/>
                    </a:lnTo>
                    <a:lnTo>
                      <a:pt x="34" y="60"/>
                    </a:lnTo>
                    <a:lnTo>
                      <a:pt x="3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1" name="Freeform 74"/>
              <p:cNvSpPr>
                <a:spLocks/>
              </p:cNvSpPr>
              <p:nvPr/>
            </p:nvSpPr>
            <p:spPr bwMode="auto">
              <a:xfrm>
                <a:off x="1001" y="2476"/>
                <a:ext cx="34" cy="77"/>
              </a:xfrm>
              <a:custGeom>
                <a:avLst/>
                <a:gdLst>
                  <a:gd name="T0" fmla="*/ 34 w 34"/>
                  <a:gd name="T1" fmla="*/ 0 h 77"/>
                  <a:gd name="T2" fmla="*/ 0 w 34"/>
                  <a:gd name="T3" fmla="*/ 19 h 77"/>
                  <a:gd name="T4" fmla="*/ 0 w 34"/>
                  <a:gd name="T5" fmla="*/ 77 h 77"/>
                  <a:gd name="T6" fmla="*/ 34 w 34"/>
                  <a:gd name="T7" fmla="*/ 60 h 77"/>
                  <a:gd name="T8" fmla="*/ 34 w 34"/>
                  <a:gd name="T9" fmla="*/ 0 h 77"/>
                </a:gdLst>
                <a:ahLst/>
                <a:cxnLst>
                  <a:cxn ang="0">
                    <a:pos x="T0" y="T1"/>
                  </a:cxn>
                  <a:cxn ang="0">
                    <a:pos x="T2" y="T3"/>
                  </a:cxn>
                  <a:cxn ang="0">
                    <a:pos x="T4" y="T5"/>
                  </a:cxn>
                  <a:cxn ang="0">
                    <a:pos x="T6" y="T7"/>
                  </a:cxn>
                  <a:cxn ang="0">
                    <a:pos x="T8" y="T9"/>
                  </a:cxn>
                </a:cxnLst>
                <a:rect l="0" t="0" r="r" b="b"/>
                <a:pathLst>
                  <a:path w="34" h="77">
                    <a:moveTo>
                      <a:pt x="34" y="0"/>
                    </a:moveTo>
                    <a:lnTo>
                      <a:pt x="0" y="19"/>
                    </a:lnTo>
                    <a:lnTo>
                      <a:pt x="0" y="77"/>
                    </a:lnTo>
                    <a:lnTo>
                      <a:pt x="34" y="60"/>
                    </a:lnTo>
                    <a:lnTo>
                      <a:pt x="34"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2" name="Freeform 75"/>
              <p:cNvSpPr>
                <a:spLocks/>
              </p:cNvSpPr>
              <p:nvPr/>
            </p:nvSpPr>
            <p:spPr bwMode="auto">
              <a:xfrm>
                <a:off x="977" y="2484"/>
                <a:ext cx="24" cy="68"/>
              </a:xfrm>
              <a:custGeom>
                <a:avLst/>
                <a:gdLst>
                  <a:gd name="T0" fmla="*/ 24 w 24"/>
                  <a:gd name="T1" fmla="*/ 11 h 68"/>
                  <a:gd name="T2" fmla="*/ 0 w 24"/>
                  <a:gd name="T3" fmla="*/ 0 h 68"/>
                  <a:gd name="T4" fmla="*/ 0 w 24"/>
                  <a:gd name="T5" fmla="*/ 55 h 68"/>
                  <a:gd name="T6" fmla="*/ 24 w 24"/>
                  <a:gd name="T7" fmla="*/ 68 h 68"/>
                  <a:gd name="T8" fmla="*/ 24 w 24"/>
                  <a:gd name="T9" fmla="*/ 11 h 68"/>
                </a:gdLst>
                <a:ahLst/>
                <a:cxnLst>
                  <a:cxn ang="0">
                    <a:pos x="T0" y="T1"/>
                  </a:cxn>
                  <a:cxn ang="0">
                    <a:pos x="T2" y="T3"/>
                  </a:cxn>
                  <a:cxn ang="0">
                    <a:pos x="T4" y="T5"/>
                  </a:cxn>
                  <a:cxn ang="0">
                    <a:pos x="T6" y="T7"/>
                  </a:cxn>
                  <a:cxn ang="0">
                    <a:pos x="T8" y="T9"/>
                  </a:cxn>
                </a:cxnLst>
                <a:rect l="0" t="0" r="r" b="b"/>
                <a:pathLst>
                  <a:path w="24" h="68">
                    <a:moveTo>
                      <a:pt x="24" y="11"/>
                    </a:moveTo>
                    <a:lnTo>
                      <a:pt x="0" y="0"/>
                    </a:lnTo>
                    <a:lnTo>
                      <a:pt x="0" y="55"/>
                    </a:lnTo>
                    <a:lnTo>
                      <a:pt x="24" y="68"/>
                    </a:lnTo>
                    <a:lnTo>
                      <a:pt x="24"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3" name="Freeform 76"/>
              <p:cNvSpPr>
                <a:spLocks/>
              </p:cNvSpPr>
              <p:nvPr/>
            </p:nvSpPr>
            <p:spPr bwMode="auto">
              <a:xfrm>
                <a:off x="977" y="2484"/>
                <a:ext cx="24" cy="68"/>
              </a:xfrm>
              <a:custGeom>
                <a:avLst/>
                <a:gdLst>
                  <a:gd name="T0" fmla="*/ 24 w 24"/>
                  <a:gd name="T1" fmla="*/ 11 h 68"/>
                  <a:gd name="T2" fmla="*/ 0 w 24"/>
                  <a:gd name="T3" fmla="*/ 0 h 68"/>
                  <a:gd name="T4" fmla="*/ 0 w 24"/>
                  <a:gd name="T5" fmla="*/ 55 h 68"/>
                  <a:gd name="T6" fmla="*/ 24 w 24"/>
                  <a:gd name="T7" fmla="*/ 68 h 68"/>
                  <a:gd name="T8" fmla="*/ 24 w 24"/>
                  <a:gd name="T9" fmla="*/ 11 h 68"/>
                </a:gdLst>
                <a:ahLst/>
                <a:cxnLst>
                  <a:cxn ang="0">
                    <a:pos x="T0" y="T1"/>
                  </a:cxn>
                  <a:cxn ang="0">
                    <a:pos x="T2" y="T3"/>
                  </a:cxn>
                  <a:cxn ang="0">
                    <a:pos x="T4" y="T5"/>
                  </a:cxn>
                  <a:cxn ang="0">
                    <a:pos x="T6" y="T7"/>
                  </a:cxn>
                  <a:cxn ang="0">
                    <a:pos x="T8" y="T9"/>
                  </a:cxn>
                </a:cxnLst>
                <a:rect l="0" t="0" r="r" b="b"/>
                <a:pathLst>
                  <a:path w="24" h="68">
                    <a:moveTo>
                      <a:pt x="24" y="11"/>
                    </a:moveTo>
                    <a:lnTo>
                      <a:pt x="0" y="0"/>
                    </a:lnTo>
                    <a:lnTo>
                      <a:pt x="0" y="55"/>
                    </a:lnTo>
                    <a:lnTo>
                      <a:pt x="24" y="68"/>
                    </a:lnTo>
                    <a:lnTo>
                      <a:pt x="24" y="1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4" name="Freeform 77"/>
              <p:cNvSpPr>
                <a:spLocks/>
              </p:cNvSpPr>
              <p:nvPr/>
            </p:nvSpPr>
            <p:spPr bwMode="auto">
              <a:xfrm>
                <a:off x="977" y="2466"/>
                <a:ext cx="58" cy="28"/>
              </a:xfrm>
              <a:custGeom>
                <a:avLst/>
                <a:gdLst>
                  <a:gd name="T0" fmla="*/ 58 w 58"/>
                  <a:gd name="T1" fmla="*/ 10 h 28"/>
                  <a:gd name="T2" fmla="*/ 24 w 58"/>
                  <a:gd name="T3" fmla="*/ 28 h 28"/>
                  <a:gd name="T4" fmla="*/ 0 w 58"/>
                  <a:gd name="T5" fmla="*/ 18 h 28"/>
                  <a:gd name="T6" fmla="*/ 33 w 58"/>
                  <a:gd name="T7" fmla="*/ 0 h 28"/>
                  <a:gd name="T8" fmla="*/ 58 w 58"/>
                  <a:gd name="T9" fmla="*/ 10 h 28"/>
                </a:gdLst>
                <a:ahLst/>
                <a:cxnLst>
                  <a:cxn ang="0">
                    <a:pos x="T0" y="T1"/>
                  </a:cxn>
                  <a:cxn ang="0">
                    <a:pos x="T2" y="T3"/>
                  </a:cxn>
                  <a:cxn ang="0">
                    <a:pos x="T4" y="T5"/>
                  </a:cxn>
                  <a:cxn ang="0">
                    <a:pos x="T6" y="T7"/>
                  </a:cxn>
                  <a:cxn ang="0">
                    <a:pos x="T8" y="T9"/>
                  </a:cxn>
                </a:cxnLst>
                <a:rect l="0" t="0" r="r" b="b"/>
                <a:pathLst>
                  <a:path w="58" h="28">
                    <a:moveTo>
                      <a:pt x="58" y="10"/>
                    </a:moveTo>
                    <a:lnTo>
                      <a:pt x="24" y="28"/>
                    </a:lnTo>
                    <a:lnTo>
                      <a:pt x="0" y="18"/>
                    </a:lnTo>
                    <a:lnTo>
                      <a:pt x="33" y="0"/>
                    </a:lnTo>
                    <a:lnTo>
                      <a:pt x="5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5" name="Freeform 78"/>
              <p:cNvSpPr>
                <a:spLocks/>
              </p:cNvSpPr>
              <p:nvPr/>
            </p:nvSpPr>
            <p:spPr bwMode="auto">
              <a:xfrm>
                <a:off x="977" y="2466"/>
                <a:ext cx="58" cy="28"/>
              </a:xfrm>
              <a:custGeom>
                <a:avLst/>
                <a:gdLst>
                  <a:gd name="T0" fmla="*/ 58 w 58"/>
                  <a:gd name="T1" fmla="*/ 10 h 28"/>
                  <a:gd name="T2" fmla="*/ 24 w 58"/>
                  <a:gd name="T3" fmla="*/ 28 h 28"/>
                  <a:gd name="T4" fmla="*/ 0 w 58"/>
                  <a:gd name="T5" fmla="*/ 18 h 28"/>
                  <a:gd name="T6" fmla="*/ 33 w 58"/>
                  <a:gd name="T7" fmla="*/ 0 h 28"/>
                  <a:gd name="T8" fmla="*/ 58 w 58"/>
                  <a:gd name="T9" fmla="*/ 10 h 28"/>
                </a:gdLst>
                <a:ahLst/>
                <a:cxnLst>
                  <a:cxn ang="0">
                    <a:pos x="T0" y="T1"/>
                  </a:cxn>
                  <a:cxn ang="0">
                    <a:pos x="T2" y="T3"/>
                  </a:cxn>
                  <a:cxn ang="0">
                    <a:pos x="T4" y="T5"/>
                  </a:cxn>
                  <a:cxn ang="0">
                    <a:pos x="T6" y="T7"/>
                  </a:cxn>
                  <a:cxn ang="0">
                    <a:pos x="T8" y="T9"/>
                  </a:cxn>
                </a:cxnLst>
                <a:rect l="0" t="0" r="r" b="b"/>
                <a:pathLst>
                  <a:path w="58" h="28">
                    <a:moveTo>
                      <a:pt x="58" y="10"/>
                    </a:moveTo>
                    <a:lnTo>
                      <a:pt x="24" y="28"/>
                    </a:lnTo>
                    <a:lnTo>
                      <a:pt x="0" y="18"/>
                    </a:lnTo>
                    <a:lnTo>
                      <a:pt x="33" y="0"/>
                    </a:lnTo>
                    <a:lnTo>
                      <a:pt x="58" y="1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6" name="Freeform 79"/>
              <p:cNvSpPr>
                <a:spLocks/>
              </p:cNvSpPr>
              <p:nvPr/>
            </p:nvSpPr>
            <p:spPr bwMode="auto">
              <a:xfrm>
                <a:off x="1141" y="3316"/>
                <a:ext cx="141" cy="140"/>
              </a:xfrm>
              <a:custGeom>
                <a:avLst/>
                <a:gdLst>
                  <a:gd name="T0" fmla="*/ 14 w 141"/>
                  <a:gd name="T1" fmla="*/ 0 h 140"/>
                  <a:gd name="T2" fmla="*/ 0 w 141"/>
                  <a:gd name="T3" fmla="*/ 22 h 140"/>
                  <a:gd name="T4" fmla="*/ 13 w 141"/>
                  <a:gd name="T5" fmla="*/ 135 h 140"/>
                  <a:gd name="T6" fmla="*/ 123 w 141"/>
                  <a:gd name="T7" fmla="*/ 140 h 140"/>
                  <a:gd name="T8" fmla="*/ 141 w 141"/>
                  <a:gd name="T9" fmla="*/ 117 h 140"/>
                  <a:gd name="T10" fmla="*/ 14 w 141"/>
                  <a:gd name="T11" fmla="*/ 0 h 140"/>
                </a:gdLst>
                <a:ahLst/>
                <a:cxnLst>
                  <a:cxn ang="0">
                    <a:pos x="T0" y="T1"/>
                  </a:cxn>
                  <a:cxn ang="0">
                    <a:pos x="T2" y="T3"/>
                  </a:cxn>
                  <a:cxn ang="0">
                    <a:pos x="T4" y="T5"/>
                  </a:cxn>
                  <a:cxn ang="0">
                    <a:pos x="T6" y="T7"/>
                  </a:cxn>
                  <a:cxn ang="0">
                    <a:pos x="T8" y="T9"/>
                  </a:cxn>
                  <a:cxn ang="0">
                    <a:pos x="T10" y="T11"/>
                  </a:cxn>
                </a:cxnLst>
                <a:rect l="0" t="0" r="r" b="b"/>
                <a:pathLst>
                  <a:path w="141" h="140">
                    <a:moveTo>
                      <a:pt x="14" y="0"/>
                    </a:moveTo>
                    <a:lnTo>
                      <a:pt x="0" y="22"/>
                    </a:lnTo>
                    <a:lnTo>
                      <a:pt x="13" y="135"/>
                    </a:lnTo>
                    <a:lnTo>
                      <a:pt x="123" y="140"/>
                    </a:lnTo>
                    <a:lnTo>
                      <a:pt x="141" y="117"/>
                    </a:lnTo>
                    <a:lnTo>
                      <a:pt x="1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7" name="Freeform 80"/>
              <p:cNvSpPr>
                <a:spLocks/>
              </p:cNvSpPr>
              <p:nvPr/>
            </p:nvSpPr>
            <p:spPr bwMode="auto">
              <a:xfrm>
                <a:off x="1141" y="3316"/>
                <a:ext cx="141" cy="140"/>
              </a:xfrm>
              <a:custGeom>
                <a:avLst/>
                <a:gdLst>
                  <a:gd name="T0" fmla="*/ 14 w 141"/>
                  <a:gd name="T1" fmla="*/ 0 h 140"/>
                  <a:gd name="T2" fmla="*/ 0 w 141"/>
                  <a:gd name="T3" fmla="*/ 22 h 140"/>
                  <a:gd name="T4" fmla="*/ 13 w 141"/>
                  <a:gd name="T5" fmla="*/ 135 h 140"/>
                  <a:gd name="T6" fmla="*/ 123 w 141"/>
                  <a:gd name="T7" fmla="*/ 140 h 140"/>
                  <a:gd name="T8" fmla="*/ 141 w 141"/>
                  <a:gd name="T9" fmla="*/ 117 h 140"/>
                </a:gdLst>
                <a:ahLst/>
                <a:cxnLst>
                  <a:cxn ang="0">
                    <a:pos x="T0" y="T1"/>
                  </a:cxn>
                  <a:cxn ang="0">
                    <a:pos x="T2" y="T3"/>
                  </a:cxn>
                  <a:cxn ang="0">
                    <a:pos x="T4" y="T5"/>
                  </a:cxn>
                  <a:cxn ang="0">
                    <a:pos x="T6" y="T7"/>
                  </a:cxn>
                  <a:cxn ang="0">
                    <a:pos x="T8" y="T9"/>
                  </a:cxn>
                </a:cxnLst>
                <a:rect l="0" t="0" r="r" b="b"/>
                <a:pathLst>
                  <a:path w="141" h="140">
                    <a:moveTo>
                      <a:pt x="14" y="0"/>
                    </a:moveTo>
                    <a:lnTo>
                      <a:pt x="0" y="22"/>
                    </a:lnTo>
                    <a:lnTo>
                      <a:pt x="13" y="135"/>
                    </a:lnTo>
                    <a:lnTo>
                      <a:pt x="123" y="140"/>
                    </a:lnTo>
                    <a:lnTo>
                      <a:pt x="141" y="11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8" name="Freeform 81"/>
              <p:cNvSpPr>
                <a:spLocks/>
              </p:cNvSpPr>
              <p:nvPr/>
            </p:nvSpPr>
            <p:spPr bwMode="auto">
              <a:xfrm>
                <a:off x="1157" y="3313"/>
                <a:ext cx="127" cy="118"/>
              </a:xfrm>
              <a:custGeom>
                <a:avLst/>
                <a:gdLst>
                  <a:gd name="T0" fmla="*/ 0 w 127"/>
                  <a:gd name="T1" fmla="*/ 0 h 118"/>
                  <a:gd name="T2" fmla="*/ 17 w 127"/>
                  <a:gd name="T3" fmla="*/ 111 h 118"/>
                  <a:gd name="T4" fmla="*/ 15 w 127"/>
                  <a:gd name="T5" fmla="*/ 109 h 118"/>
                  <a:gd name="T6" fmla="*/ 127 w 127"/>
                  <a:gd name="T7" fmla="*/ 118 h 118"/>
                  <a:gd name="T8" fmla="*/ 110 w 127"/>
                  <a:gd name="T9" fmla="*/ 12 h 118"/>
                  <a:gd name="T10" fmla="*/ 0 w 127"/>
                  <a:gd name="T11" fmla="*/ 0 h 118"/>
                </a:gdLst>
                <a:ahLst/>
                <a:cxnLst>
                  <a:cxn ang="0">
                    <a:pos x="T0" y="T1"/>
                  </a:cxn>
                  <a:cxn ang="0">
                    <a:pos x="T2" y="T3"/>
                  </a:cxn>
                  <a:cxn ang="0">
                    <a:pos x="T4" y="T5"/>
                  </a:cxn>
                  <a:cxn ang="0">
                    <a:pos x="T6" y="T7"/>
                  </a:cxn>
                  <a:cxn ang="0">
                    <a:pos x="T8" y="T9"/>
                  </a:cxn>
                  <a:cxn ang="0">
                    <a:pos x="T10" y="T11"/>
                  </a:cxn>
                </a:cxnLst>
                <a:rect l="0" t="0" r="r" b="b"/>
                <a:pathLst>
                  <a:path w="127" h="118">
                    <a:moveTo>
                      <a:pt x="0" y="0"/>
                    </a:moveTo>
                    <a:lnTo>
                      <a:pt x="17" y="111"/>
                    </a:lnTo>
                    <a:lnTo>
                      <a:pt x="15" y="109"/>
                    </a:lnTo>
                    <a:lnTo>
                      <a:pt x="127" y="118"/>
                    </a:lnTo>
                    <a:lnTo>
                      <a:pt x="110" y="12"/>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9" name="Freeform 82"/>
              <p:cNvSpPr>
                <a:spLocks/>
              </p:cNvSpPr>
              <p:nvPr/>
            </p:nvSpPr>
            <p:spPr bwMode="auto">
              <a:xfrm>
                <a:off x="1157" y="3313"/>
                <a:ext cx="127" cy="118"/>
              </a:xfrm>
              <a:custGeom>
                <a:avLst/>
                <a:gdLst>
                  <a:gd name="T0" fmla="*/ 0 w 127"/>
                  <a:gd name="T1" fmla="*/ 0 h 118"/>
                  <a:gd name="T2" fmla="*/ 17 w 127"/>
                  <a:gd name="T3" fmla="*/ 111 h 118"/>
                  <a:gd name="T4" fmla="*/ 15 w 127"/>
                  <a:gd name="T5" fmla="*/ 109 h 118"/>
                  <a:gd name="T6" fmla="*/ 127 w 127"/>
                  <a:gd name="T7" fmla="*/ 118 h 118"/>
                  <a:gd name="T8" fmla="*/ 110 w 127"/>
                  <a:gd name="T9" fmla="*/ 12 h 118"/>
                  <a:gd name="T10" fmla="*/ 0 w 127"/>
                  <a:gd name="T11" fmla="*/ 0 h 118"/>
                </a:gdLst>
                <a:ahLst/>
                <a:cxnLst>
                  <a:cxn ang="0">
                    <a:pos x="T0" y="T1"/>
                  </a:cxn>
                  <a:cxn ang="0">
                    <a:pos x="T2" y="T3"/>
                  </a:cxn>
                  <a:cxn ang="0">
                    <a:pos x="T4" y="T5"/>
                  </a:cxn>
                  <a:cxn ang="0">
                    <a:pos x="T6" y="T7"/>
                  </a:cxn>
                  <a:cxn ang="0">
                    <a:pos x="T8" y="T9"/>
                  </a:cxn>
                  <a:cxn ang="0">
                    <a:pos x="T10" y="T11"/>
                  </a:cxn>
                </a:cxnLst>
                <a:rect l="0" t="0" r="r" b="b"/>
                <a:pathLst>
                  <a:path w="127" h="118">
                    <a:moveTo>
                      <a:pt x="0" y="0"/>
                    </a:moveTo>
                    <a:lnTo>
                      <a:pt x="17" y="111"/>
                    </a:lnTo>
                    <a:lnTo>
                      <a:pt x="15" y="109"/>
                    </a:lnTo>
                    <a:lnTo>
                      <a:pt x="127" y="118"/>
                    </a:lnTo>
                    <a:lnTo>
                      <a:pt x="110" y="12"/>
                    </a:lnTo>
                    <a:lnTo>
                      <a:pt x="0"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0" name="Freeform 83"/>
              <p:cNvSpPr>
                <a:spLocks/>
              </p:cNvSpPr>
              <p:nvPr/>
            </p:nvSpPr>
            <p:spPr bwMode="auto">
              <a:xfrm>
                <a:off x="1164" y="3320"/>
                <a:ext cx="108" cy="97"/>
              </a:xfrm>
              <a:custGeom>
                <a:avLst/>
                <a:gdLst>
                  <a:gd name="T0" fmla="*/ 118 w 981"/>
                  <a:gd name="T1" fmla="*/ 152 h 882"/>
                  <a:gd name="T2" fmla="*/ 704 w 981"/>
                  <a:gd name="T3" fmla="*/ 166 h 882"/>
                  <a:gd name="T4" fmla="*/ 864 w 981"/>
                  <a:gd name="T5" fmla="*/ 730 h 882"/>
                  <a:gd name="T6" fmla="*/ 278 w 981"/>
                  <a:gd name="T7" fmla="*/ 716 h 882"/>
                  <a:gd name="T8" fmla="*/ 118 w 981"/>
                  <a:gd name="T9" fmla="*/ 152 h 882"/>
                </a:gdLst>
                <a:ahLst/>
                <a:cxnLst>
                  <a:cxn ang="0">
                    <a:pos x="T0" y="T1"/>
                  </a:cxn>
                  <a:cxn ang="0">
                    <a:pos x="T2" y="T3"/>
                  </a:cxn>
                  <a:cxn ang="0">
                    <a:pos x="T4" y="T5"/>
                  </a:cxn>
                  <a:cxn ang="0">
                    <a:pos x="T6" y="T7"/>
                  </a:cxn>
                  <a:cxn ang="0">
                    <a:pos x="T8" y="T9"/>
                  </a:cxn>
                </a:cxnLst>
                <a:rect l="0" t="0" r="r" b="b"/>
                <a:pathLst>
                  <a:path w="981" h="882">
                    <a:moveTo>
                      <a:pt x="118" y="152"/>
                    </a:moveTo>
                    <a:cubicBezTo>
                      <a:pt x="236" y="0"/>
                      <a:pt x="498" y="7"/>
                      <a:pt x="704" y="166"/>
                    </a:cubicBezTo>
                    <a:cubicBezTo>
                      <a:pt x="910" y="326"/>
                      <a:pt x="981" y="579"/>
                      <a:pt x="864" y="730"/>
                    </a:cubicBezTo>
                    <a:cubicBezTo>
                      <a:pt x="746" y="882"/>
                      <a:pt x="484" y="876"/>
                      <a:pt x="278" y="716"/>
                    </a:cubicBezTo>
                    <a:cubicBezTo>
                      <a:pt x="72" y="556"/>
                      <a:pt x="0" y="304"/>
                      <a:pt x="118" y="15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11" name="Freeform 84"/>
              <p:cNvSpPr>
                <a:spLocks/>
              </p:cNvSpPr>
              <p:nvPr/>
            </p:nvSpPr>
            <p:spPr bwMode="auto">
              <a:xfrm>
                <a:off x="1164" y="3320"/>
                <a:ext cx="108" cy="97"/>
              </a:xfrm>
              <a:custGeom>
                <a:avLst/>
                <a:gdLst>
                  <a:gd name="T0" fmla="*/ 13 w 108"/>
                  <a:gd name="T1" fmla="*/ 17 h 97"/>
                  <a:gd name="T2" fmla="*/ 78 w 108"/>
                  <a:gd name="T3" fmla="*/ 19 h 97"/>
                  <a:gd name="T4" fmla="*/ 95 w 108"/>
                  <a:gd name="T5" fmla="*/ 81 h 97"/>
                  <a:gd name="T6" fmla="*/ 31 w 108"/>
                  <a:gd name="T7" fmla="*/ 79 h 97"/>
                  <a:gd name="T8" fmla="*/ 13 w 108"/>
                  <a:gd name="T9" fmla="*/ 17 h 97"/>
                </a:gdLst>
                <a:ahLst/>
                <a:cxnLst>
                  <a:cxn ang="0">
                    <a:pos x="T0" y="T1"/>
                  </a:cxn>
                  <a:cxn ang="0">
                    <a:pos x="T2" y="T3"/>
                  </a:cxn>
                  <a:cxn ang="0">
                    <a:pos x="T4" y="T5"/>
                  </a:cxn>
                  <a:cxn ang="0">
                    <a:pos x="T6" y="T7"/>
                  </a:cxn>
                  <a:cxn ang="0">
                    <a:pos x="T8" y="T9"/>
                  </a:cxn>
                </a:cxnLst>
                <a:rect l="0" t="0" r="r" b="b"/>
                <a:pathLst>
                  <a:path w="108" h="97">
                    <a:moveTo>
                      <a:pt x="13" y="17"/>
                    </a:moveTo>
                    <a:cubicBezTo>
                      <a:pt x="26" y="0"/>
                      <a:pt x="55" y="1"/>
                      <a:pt x="78" y="19"/>
                    </a:cubicBezTo>
                    <a:cubicBezTo>
                      <a:pt x="100" y="36"/>
                      <a:pt x="108" y="64"/>
                      <a:pt x="95" y="81"/>
                    </a:cubicBezTo>
                    <a:cubicBezTo>
                      <a:pt x="82" y="97"/>
                      <a:pt x="53" y="97"/>
                      <a:pt x="31" y="79"/>
                    </a:cubicBezTo>
                    <a:cubicBezTo>
                      <a:pt x="8" y="62"/>
                      <a:pt x="0" y="34"/>
                      <a:pt x="13"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2" name="Line 85"/>
              <p:cNvSpPr>
                <a:spLocks noChangeShapeType="1"/>
              </p:cNvSpPr>
              <p:nvPr/>
            </p:nvSpPr>
            <p:spPr bwMode="auto">
              <a:xfrm flipH="1">
                <a:off x="1159" y="3425"/>
                <a:ext cx="17"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3" name="Freeform 86"/>
              <p:cNvSpPr>
                <a:spLocks/>
              </p:cNvSpPr>
              <p:nvPr/>
            </p:nvSpPr>
            <p:spPr bwMode="auto">
              <a:xfrm>
                <a:off x="1193" y="3343"/>
                <a:ext cx="54" cy="48"/>
              </a:xfrm>
              <a:custGeom>
                <a:avLst/>
                <a:gdLst>
                  <a:gd name="T0" fmla="*/ 56 w 493"/>
                  <a:gd name="T1" fmla="*/ 72 h 440"/>
                  <a:gd name="T2" fmla="*/ 348 w 493"/>
                  <a:gd name="T3" fmla="*/ 89 h 440"/>
                  <a:gd name="T4" fmla="*/ 437 w 493"/>
                  <a:gd name="T5" fmla="*/ 368 h 440"/>
                  <a:gd name="T6" fmla="*/ 145 w 493"/>
                  <a:gd name="T7" fmla="*/ 351 h 440"/>
                  <a:gd name="T8" fmla="*/ 56 w 493"/>
                  <a:gd name="T9" fmla="*/ 72 h 440"/>
                </a:gdLst>
                <a:ahLst/>
                <a:cxnLst>
                  <a:cxn ang="0">
                    <a:pos x="T0" y="T1"/>
                  </a:cxn>
                  <a:cxn ang="0">
                    <a:pos x="T2" y="T3"/>
                  </a:cxn>
                  <a:cxn ang="0">
                    <a:pos x="T4" y="T5"/>
                  </a:cxn>
                  <a:cxn ang="0">
                    <a:pos x="T6" y="T7"/>
                  </a:cxn>
                  <a:cxn ang="0">
                    <a:pos x="T8" y="T9"/>
                  </a:cxn>
                </a:cxnLst>
                <a:rect l="0" t="0" r="r" b="b"/>
                <a:pathLst>
                  <a:path w="493" h="440">
                    <a:moveTo>
                      <a:pt x="56" y="72"/>
                    </a:moveTo>
                    <a:cubicBezTo>
                      <a:pt x="112" y="0"/>
                      <a:pt x="242" y="8"/>
                      <a:pt x="348" y="89"/>
                    </a:cubicBezTo>
                    <a:cubicBezTo>
                      <a:pt x="453" y="171"/>
                      <a:pt x="493" y="295"/>
                      <a:pt x="437" y="368"/>
                    </a:cubicBezTo>
                    <a:cubicBezTo>
                      <a:pt x="381" y="440"/>
                      <a:pt x="250" y="432"/>
                      <a:pt x="145" y="351"/>
                    </a:cubicBezTo>
                    <a:cubicBezTo>
                      <a:pt x="40" y="269"/>
                      <a:pt x="0" y="144"/>
                      <a:pt x="56" y="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14" name="Freeform 87"/>
              <p:cNvSpPr>
                <a:spLocks/>
              </p:cNvSpPr>
              <p:nvPr/>
            </p:nvSpPr>
            <p:spPr bwMode="auto">
              <a:xfrm>
                <a:off x="1193" y="3343"/>
                <a:ext cx="54" cy="48"/>
              </a:xfrm>
              <a:custGeom>
                <a:avLst/>
                <a:gdLst>
                  <a:gd name="T0" fmla="*/ 6 w 54"/>
                  <a:gd name="T1" fmla="*/ 8 h 48"/>
                  <a:gd name="T2" fmla="*/ 38 w 54"/>
                  <a:gd name="T3" fmla="*/ 10 h 48"/>
                  <a:gd name="T4" fmla="*/ 48 w 54"/>
                  <a:gd name="T5" fmla="*/ 40 h 48"/>
                  <a:gd name="T6" fmla="*/ 15 w 54"/>
                  <a:gd name="T7" fmla="*/ 38 h 48"/>
                  <a:gd name="T8" fmla="*/ 6 w 54"/>
                  <a:gd name="T9" fmla="*/ 8 h 48"/>
                </a:gdLst>
                <a:ahLst/>
                <a:cxnLst>
                  <a:cxn ang="0">
                    <a:pos x="T0" y="T1"/>
                  </a:cxn>
                  <a:cxn ang="0">
                    <a:pos x="T2" y="T3"/>
                  </a:cxn>
                  <a:cxn ang="0">
                    <a:pos x="T4" y="T5"/>
                  </a:cxn>
                  <a:cxn ang="0">
                    <a:pos x="T6" y="T7"/>
                  </a:cxn>
                  <a:cxn ang="0">
                    <a:pos x="T8" y="T9"/>
                  </a:cxn>
                </a:cxnLst>
                <a:rect l="0" t="0" r="r" b="b"/>
                <a:pathLst>
                  <a:path w="54" h="48">
                    <a:moveTo>
                      <a:pt x="6" y="8"/>
                    </a:moveTo>
                    <a:cubicBezTo>
                      <a:pt x="12" y="0"/>
                      <a:pt x="26" y="1"/>
                      <a:pt x="38" y="10"/>
                    </a:cubicBezTo>
                    <a:cubicBezTo>
                      <a:pt x="49" y="19"/>
                      <a:pt x="54" y="32"/>
                      <a:pt x="48" y="40"/>
                    </a:cubicBezTo>
                    <a:cubicBezTo>
                      <a:pt x="41" y="48"/>
                      <a:pt x="27" y="47"/>
                      <a:pt x="15" y="38"/>
                    </a:cubicBezTo>
                    <a:cubicBezTo>
                      <a:pt x="4" y="29"/>
                      <a:pt x="0" y="16"/>
                      <a:pt x="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5" name="Line 88"/>
              <p:cNvSpPr>
                <a:spLocks noChangeShapeType="1"/>
              </p:cNvSpPr>
              <p:nvPr/>
            </p:nvSpPr>
            <p:spPr bwMode="auto">
              <a:xfrm>
                <a:off x="1688" y="3378"/>
                <a:ext cx="0" cy="202"/>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6" name="Freeform 89"/>
              <p:cNvSpPr>
                <a:spLocks noEditPoints="1"/>
              </p:cNvSpPr>
              <p:nvPr/>
            </p:nvSpPr>
            <p:spPr bwMode="auto">
              <a:xfrm>
                <a:off x="1515" y="2349"/>
                <a:ext cx="173" cy="1305"/>
              </a:xfrm>
              <a:custGeom>
                <a:avLst/>
                <a:gdLst>
                  <a:gd name="T0" fmla="*/ 1568 w 1568"/>
                  <a:gd name="T1" fmla="*/ 300 h 11848"/>
                  <a:gd name="T2" fmla="*/ 784 w 1568"/>
                  <a:gd name="T3" fmla="*/ 599 h 11848"/>
                  <a:gd name="T4" fmla="*/ 0 w 1568"/>
                  <a:gd name="T5" fmla="*/ 300 h 11848"/>
                  <a:gd name="T6" fmla="*/ 784 w 1568"/>
                  <a:gd name="T7" fmla="*/ 0 h 11848"/>
                  <a:gd name="T8" fmla="*/ 1568 w 1568"/>
                  <a:gd name="T9" fmla="*/ 300 h 11848"/>
                  <a:gd name="T10" fmla="*/ 1568 w 1568"/>
                  <a:gd name="T11" fmla="*/ 300 h 11848"/>
                  <a:gd name="T12" fmla="*/ 1568 w 1568"/>
                  <a:gd name="T13" fmla="*/ 11549 h 11848"/>
                  <a:gd name="T14" fmla="*/ 784 w 1568"/>
                  <a:gd name="T15" fmla="*/ 11848 h 11848"/>
                  <a:gd name="T16" fmla="*/ 0 w 1568"/>
                  <a:gd name="T17" fmla="*/ 11549 h 11848"/>
                  <a:gd name="T18" fmla="*/ 0 w 1568"/>
                  <a:gd name="T19" fmla="*/ 300 h 1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8" h="11848">
                    <a:moveTo>
                      <a:pt x="1568" y="300"/>
                    </a:moveTo>
                    <a:cubicBezTo>
                      <a:pt x="1568" y="465"/>
                      <a:pt x="1217" y="599"/>
                      <a:pt x="784" y="599"/>
                    </a:cubicBezTo>
                    <a:cubicBezTo>
                      <a:pt x="351" y="599"/>
                      <a:pt x="0" y="465"/>
                      <a:pt x="0" y="300"/>
                    </a:cubicBezTo>
                    <a:cubicBezTo>
                      <a:pt x="0" y="134"/>
                      <a:pt x="351" y="0"/>
                      <a:pt x="784" y="0"/>
                    </a:cubicBezTo>
                    <a:cubicBezTo>
                      <a:pt x="1217" y="0"/>
                      <a:pt x="1568" y="134"/>
                      <a:pt x="1568" y="300"/>
                    </a:cubicBezTo>
                    <a:close/>
                    <a:moveTo>
                      <a:pt x="1568" y="300"/>
                    </a:moveTo>
                    <a:lnTo>
                      <a:pt x="1568" y="11549"/>
                    </a:lnTo>
                    <a:cubicBezTo>
                      <a:pt x="1568" y="11714"/>
                      <a:pt x="1217" y="11848"/>
                      <a:pt x="784" y="11848"/>
                    </a:cubicBezTo>
                    <a:cubicBezTo>
                      <a:pt x="351" y="11848"/>
                      <a:pt x="0" y="11714"/>
                      <a:pt x="0" y="11549"/>
                    </a:cubicBezTo>
                    <a:lnTo>
                      <a:pt x="0" y="300"/>
                    </a:lnTo>
                  </a:path>
                </a:pathLst>
              </a:custGeom>
              <a:noFill/>
              <a:ln w="174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7" name="Freeform 90"/>
              <p:cNvSpPr>
                <a:spLocks/>
              </p:cNvSpPr>
              <p:nvPr/>
            </p:nvSpPr>
            <p:spPr bwMode="auto">
              <a:xfrm>
                <a:off x="1305" y="3238"/>
                <a:ext cx="356" cy="332"/>
              </a:xfrm>
              <a:custGeom>
                <a:avLst/>
                <a:gdLst>
                  <a:gd name="T0" fmla="*/ 356 w 356"/>
                  <a:gd name="T1" fmla="*/ 332 h 332"/>
                  <a:gd name="T2" fmla="*/ 0 w 356"/>
                  <a:gd name="T3" fmla="*/ 184 h 332"/>
                  <a:gd name="T4" fmla="*/ 0 w 356"/>
                  <a:gd name="T5" fmla="*/ 0 h 332"/>
                  <a:gd name="T6" fmla="*/ 356 w 356"/>
                  <a:gd name="T7" fmla="*/ 138 h 332"/>
                  <a:gd name="T8" fmla="*/ 356 w 356"/>
                  <a:gd name="T9" fmla="*/ 332 h 332"/>
                </a:gdLst>
                <a:ahLst/>
                <a:cxnLst>
                  <a:cxn ang="0">
                    <a:pos x="T0" y="T1"/>
                  </a:cxn>
                  <a:cxn ang="0">
                    <a:pos x="T2" y="T3"/>
                  </a:cxn>
                  <a:cxn ang="0">
                    <a:pos x="T4" y="T5"/>
                  </a:cxn>
                  <a:cxn ang="0">
                    <a:pos x="T6" y="T7"/>
                  </a:cxn>
                  <a:cxn ang="0">
                    <a:pos x="T8" y="T9"/>
                  </a:cxn>
                </a:cxnLst>
                <a:rect l="0" t="0" r="r" b="b"/>
                <a:pathLst>
                  <a:path w="356" h="332">
                    <a:moveTo>
                      <a:pt x="356" y="332"/>
                    </a:moveTo>
                    <a:lnTo>
                      <a:pt x="0" y="184"/>
                    </a:lnTo>
                    <a:lnTo>
                      <a:pt x="0" y="0"/>
                    </a:lnTo>
                    <a:lnTo>
                      <a:pt x="356" y="138"/>
                    </a:lnTo>
                    <a:lnTo>
                      <a:pt x="356" y="332"/>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8" name="Line 91"/>
              <p:cNvSpPr>
                <a:spLocks noChangeShapeType="1"/>
              </p:cNvSpPr>
              <p:nvPr/>
            </p:nvSpPr>
            <p:spPr bwMode="auto">
              <a:xfrm flipH="1" flipV="1">
                <a:off x="1305" y="3273"/>
                <a:ext cx="356" cy="14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9" name="Line 92"/>
              <p:cNvSpPr>
                <a:spLocks noChangeShapeType="1"/>
              </p:cNvSpPr>
              <p:nvPr/>
            </p:nvSpPr>
            <p:spPr bwMode="auto">
              <a:xfrm flipH="1" flipV="1">
                <a:off x="1309" y="3306"/>
                <a:ext cx="352" cy="14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0" name="Line 93"/>
              <p:cNvSpPr>
                <a:spLocks noChangeShapeType="1"/>
              </p:cNvSpPr>
              <p:nvPr/>
            </p:nvSpPr>
            <p:spPr bwMode="auto">
              <a:xfrm flipH="1" flipV="1">
                <a:off x="1309" y="3339"/>
                <a:ext cx="352" cy="15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1" name="Line 94"/>
              <p:cNvSpPr>
                <a:spLocks noChangeShapeType="1"/>
              </p:cNvSpPr>
              <p:nvPr/>
            </p:nvSpPr>
            <p:spPr bwMode="auto">
              <a:xfrm flipH="1" flipV="1">
                <a:off x="1305" y="3383"/>
                <a:ext cx="356" cy="14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2" name="Line 95"/>
              <p:cNvSpPr>
                <a:spLocks noChangeShapeType="1"/>
              </p:cNvSpPr>
              <p:nvPr/>
            </p:nvSpPr>
            <p:spPr bwMode="auto">
              <a:xfrm>
                <a:off x="1596" y="3361"/>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3" name="Line 96"/>
              <p:cNvSpPr>
                <a:spLocks noChangeShapeType="1"/>
              </p:cNvSpPr>
              <p:nvPr/>
            </p:nvSpPr>
            <p:spPr bwMode="auto">
              <a:xfrm>
                <a:off x="1539" y="3339"/>
                <a:ext cx="0" cy="18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4" name="Line 97"/>
              <p:cNvSpPr>
                <a:spLocks noChangeShapeType="1"/>
              </p:cNvSpPr>
              <p:nvPr/>
            </p:nvSpPr>
            <p:spPr bwMode="auto">
              <a:xfrm>
                <a:off x="1481" y="3314"/>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5" name="Line 98"/>
              <p:cNvSpPr>
                <a:spLocks noChangeShapeType="1"/>
              </p:cNvSpPr>
              <p:nvPr/>
            </p:nvSpPr>
            <p:spPr bwMode="auto">
              <a:xfrm>
                <a:off x="1424" y="3287"/>
                <a:ext cx="0" cy="18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6" name="Line 99"/>
              <p:cNvSpPr>
                <a:spLocks noChangeShapeType="1"/>
              </p:cNvSpPr>
              <p:nvPr/>
            </p:nvSpPr>
            <p:spPr bwMode="auto">
              <a:xfrm>
                <a:off x="1366" y="3262"/>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7" name="Freeform 100"/>
              <p:cNvSpPr>
                <a:spLocks/>
              </p:cNvSpPr>
              <p:nvPr/>
            </p:nvSpPr>
            <p:spPr bwMode="auto">
              <a:xfrm>
                <a:off x="801" y="3236"/>
                <a:ext cx="504" cy="384"/>
              </a:xfrm>
              <a:custGeom>
                <a:avLst/>
                <a:gdLst>
                  <a:gd name="T0" fmla="*/ 504 w 504"/>
                  <a:gd name="T1" fmla="*/ 191 h 384"/>
                  <a:gd name="T2" fmla="*/ 0 w 504"/>
                  <a:gd name="T3" fmla="*/ 384 h 384"/>
                  <a:gd name="T4" fmla="*/ 0 w 504"/>
                  <a:gd name="T5" fmla="*/ 199 h 384"/>
                  <a:gd name="T6" fmla="*/ 504 w 504"/>
                  <a:gd name="T7" fmla="*/ 0 h 384"/>
                  <a:gd name="T8" fmla="*/ 504 w 504"/>
                  <a:gd name="T9" fmla="*/ 191 h 384"/>
                </a:gdLst>
                <a:ahLst/>
                <a:cxnLst>
                  <a:cxn ang="0">
                    <a:pos x="T0" y="T1"/>
                  </a:cxn>
                  <a:cxn ang="0">
                    <a:pos x="T2" y="T3"/>
                  </a:cxn>
                  <a:cxn ang="0">
                    <a:pos x="T4" y="T5"/>
                  </a:cxn>
                  <a:cxn ang="0">
                    <a:pos x="T6" y="T7"/>
                  </a:cxn>
                  <a:cxn ang="0">
                    <a:pos x="T8" y="T9"/>
                  </a:cxn>
                </a:cxnLst>
                <a:rect l="0" t="0" r="r" b="b"/>
                <a:pathLst>
                  <a:path w="504" h="384">
                    <a:moveTo>
                      <a:pt x="504" y="191"/>
                    </a:moveTo>
                    <a:lnTo>
                      <a:pt x="0" y="384"/>
                    </a:lnTo>
                    <a:lnTo>
                      <a:pt x="0" y="199"/>
                    </a:lnTo>
                    <a:lnTo>
                      <a:pt x="504" y="0"/>
                    </a:lnTo>
                    <a:lnTo>
                      <a:pt x="504" y="191"/>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8" name="Line 101"/>
              <p:cNvSpPr>
                <a:spLocks noChangeShapeType="1"/>
              </p:cNvSpPr>
              <p:nvPr/>
            </p:nvSpPr>
            <p:spPr bwMode="auto">
              <a:xfrm flipH="1">
                <a:off x="801" y="3273"/>
                <a:ext cx="504"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9" name="Line 102"/>
              <p:cNvSpPr>
                <a:spLocks noChangeShapeType="1"/>
              </p:cNvSpPr>
              <p:nvPr/>
            </p:nvSpPr>
            <p:spPr bwMode="auto">
              <a:xfrm flipH="1">
                <a:off x="801" y="3311"/>
                <a:ext cx="508"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0" name="Line 103"/>
              <p:cNvSpPr>
                <a:spLocks noChangeShapeType="1"/>
              </p:cNvSpPr>
              <p:nvPr/>
            </p:nvSpPr>
            <p:spPr bwMode="auto">
              <a:xfrm flipH="1">
                <a:off x="801" y="3350"/>
                <a:ext cx="508"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1" name="Line 104"/>
              <p:cNvSpPr>
                <a:spLocks noChangeShapeType="1"/>
              </p:cNvSpPr>
              <p:nvPr/>
            </p:nvSpPr>
            <p:spPr bwMode="auto">
              <a:xfrm flipH="1">
                <a:off x="805" y="3389"/>
                <a:ext cx="504" cy="19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2" name="Line 105"/>
              <p:cNvSpPr>
                <a:spLocks noChangeShapeType="1"/>
              </p:cNvSpPr>
              <p:nvPr/>
            </p:nvSpPr>
            <p:spPr bwMode="auto">
              <a:xfrm>
                <a:off x="1259" y="3257"/>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3" name="Line 106"/>
              <p:cNvSpPr>
                <a:spLocks noChangeShapeType="1"/>
              </p:cNvSpPr>
              <p:nvPr/>
            </p:nvSpPr>
            <p:spPr bwMode="auto">
              <a:xfrm>
                <a:off x="1201" y="3278"/>
                <a:ext cx="0" cy="19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4" name="Line 107"/>
              <p:cNvSpPr>
                <a:spLocks noChangeShapeType="1"/>
              </p:cNvSpPr>
              <p:nvPr/>
            </p:nvSpPr>
            <p:spPr bwMode="auto">
              <a:xfrm>
                <a:off x="1144" y="330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5" name="Line 108"/>
              <p:cNvSpPr>
                <a:spLocks noChangeShapeType="1"/>
              </p:cNvSpPr>
              <p:nvPr/>
            </p:nvSpPr>
            <p:spPr bwMode="auto">
              <a:xfrm>
                <a:off x="1085" y="3326"/>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6" name="Line 109"/>
              <p:cNvSpPr>
                <a:spLocks noChangeShapeType="1"/>
              </p:cNvSpPr>
              <p:nvPr/>
            </p:nvSpPr>
            <p:spPr bwMode="auto">
              <a:xfrm>
                <a:off x="1028" y="3347"/>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7" name="Line 110"/>
              <p:cNvSpPr>
                <a:spLocks noChangeShapeType="1"/>
              </p:cNvSpPr>
              <p:nvPr/>
            </p:nvSpPr>
            <p:spPr bwMode="auto">
              <a:xfrm>
                <a:off x="970" y="3370"/>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8" name="Line 111"/>
              <p:cNvSpPr>
                <a:spLocks noChangeShapeType="1"/>
              </p:cNvSpPr>
              <p:nvPr/>
            </p:nvSpPr>
            <p:spPr bwMode="auto">
              <a:xfrm>
                <a:off x="913" y="3393"/>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9" name="Line 112"/>
              <p:cNvSpPr>
                <a:spLocks noChangeShapeType="1"/>
              </p:cNvSpPr>
              <p:nvPr/>
            </p:nvSpPr>
            <p:spPr bwMode="auto">
              <a:xfrm>
                <a:off x="855" y="3417"/>
                <a:ext cx="0" cy="19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0" name="Freeform 113"/>
              <p:cNvSpPr>
                <a:spLocks/>
              </p:cNvSpPr>
              <p:nvPr/>
            </p:nvSpPr>
            <p:spPr bwMode="auto">
              <a:xfrm>
                <a:off x="1100" y="3771"/>
                <a:ext cx="113" cy="178"/>
              </a:xfrm>
              <a:custGeom>
                <a:avLst/>
                <a:gdLst>
                  <a:gd name="T0" fmla="*/ 113 w 113"/>
                  <a:gd name="T1" fmla="*/ 0 h 178"/>
                  <a:gd name="T2" fmla="*/ 113 w 113"/>
                  <a:gd name="T3" fmla="*/ 147 h 178"/>
                  <a:gd name="T4" fmla="*/ 47 w 113"/>
                  <a:gd name="T5" fmla="*/ 178 h 178"/>
                  <a:gd name="T6" fmla="*/ 0 w 113"/>
                  <a:gd name="T7" fmla="*/ 150 h 178"/>
                  <a:gd name="T8" fmla="*/ 0 w 113"/>
                  <a:gd name="T9" fmla="*/ 13 h 178"/>
                  <a:gd name="T10" fmla="*/ 113 w 113"/>
                  <a:gd name="T11" fmla="*/ 0 h 178"/>
                </a:gdLst>
                <a:ahLst/>
                <a:cxnLst>
                  <a:cxn ang="0">
                    <a:pos x="T0" y="T1"/>
                  </a:cxn>
                  <a:cxn ang="0">
                    <a:pos x="T2" y="T3"/>
                  </a:cxn>
                  <a:cxn ang="0">
                    <a:pos x="T4" y="T5"/>
                  </a:cxn>
                  <a:cxn ang="0">
                    <a:pos x="T6" y="T7"/>
                  </a:cxn>
                  <a:cxn ang="0">
                    <a:pos x="T8" y="T9"/>
                  </a:cxn>
                  <a:cxn ang="0">
                    <a:pos x="T10" y="T11"/>
                  </a:cxn>
                </a:cxnLst>
                <a:rect l="0" t="0" r="r" b="b"/>
                <a:pathLst>
                  <a:path w="113" h="178">
                    <a:moveTo>
                      <a:pt x="113" y="0"/>
                    </a:moveTo>
                    <a:lnTo>
                      <a:pt x="113" y="147"/>
                    </a:lnTo>
                    <a:lnTo>
                      <a:pt x="47" y="178"/>
                    </a:lnTo>
                    <a:lnTo>
                      <a:pt x="0" y="150"/>
                    </a:lnTo>
                    <a:lnTo>
                      <a:pt x="0" y="13"/>
                    </a:lnTo>
                    <a:lnTo>
                      <a:pt x="11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1" name="Freeform 114"/>
              <p:cNvSpPr>
                <a:spLocks/>
              </p:cNvSpPr>
              <p:nvPr/>
            </p:nvSpPr>
            <p:spPr bwMode="auto">
              <a:xfrm>
                <a:off x="1100" y="3771"/>
                <a:ext cx="113" cy="178"/>
              </a:xfrm>
              <a:custGeom>
                <a:avLst/>
                <a:gdLst>
                  <a:gd name="T0" fmla="*/ 113 w 113"/>
                  <a:gd name="T1" fmla="*/ 0 h 178"/>
                  <a:gd name="T2" fmla="*/ 113 w 113"/>
                  <a:gd name="T3" fmla="*/ 147 h 178"/>
                  <a:gd name="T4" fmla="*/ 47 w 113"/>
                  <a:gd name="T5" fmla="*/ 178 h 178"/>
                  <a:gd name="T6" fmla="*/ 0 w 113"/>
                  <a:gd name="T7" fmla="*/ 150 h 178"/>
                  <a:gd name="T8" fmla="*/ 0 w 113"/>
                  <a:gd name="T9" fmla="*/ 13 h 178"/>
                </a:gdLst>
                <a:ahLst/>
                <a:cxnLst>
                  <a:cxn ang="0">
                    <a:pos x="T0" y="T1"/>
                  </a:cxn>
                  <a:cxn ang="0">
                    <a:pos x="T2" y="T3"/>
                  </a:cxn>
                  <a:cxn ang="0">
                    <a:pos x="T4" y="T5"/>
                  </a:cxn>
                  <a:cxn ang="0">
                    <a:pos x="T6" y="T7"/>
                  </a:cxn>
                  <a:cxn ang="0">
                    <a:pos x="T8" y="T9"/>
                  </a:cxn>
                </a:cxnLst>
                <a:rect l="0" t="0" r="r" b="b"/>
                <a:pathLst>
                  <a:path w="113" h="178">
                    <a:moveTo>
                      <a:pt x="113" y="0"/>
                    </a:moveTo>
                    <a:lnTo>
                      <a:pt x="113" y="147"/>
                    </a:lnTo>
                    <a:lnTo>
                      <a:pt x="47" y="178"/>
                    </a:lnTo>
                    <a:lnTo>
                      <a:pt x="0" y="150"/>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2" name="Line 115"/>
              <p:cNvSpPr>
                <a:spLocks noChangeShapeType="1"/>
              </p:cNvSpPr>
              <p:nvPr/>
            </p:nvSpPr>
            <p:spPr bwMode="auto">
              <a:xfrm flipV="1">
                <a:off x="1152" y="3783"/>
                <a:ext cx="0" cy="166"/>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3" name="Freeform 116"/>
              <p:cNvSpPr>
                <a:spLocks/>
              </p:cNvSpPr>
              <p:nvPr/>
            </p:nvSpPr>
            <p:spPr bwMode="auto">
              <a:xfrm>
                <a:off x="744" y="3620"/>
                <a:ext cx="111" cy="179"/>
              </a:xfrm>
              <a:custGeom>
                <a:avLst/>
                <a:gdLst>
                  <a:gd name="T0" fmla="*/ 111 w 111"/>
                  <a:gd name="T1" fmla="*/ 0 h 179"/>
                  <a:gd name="T2" fmla="*/ 111 w 111"/>
                  <a:gd name="T3" fmla="*/ 148 h 179"/>
                  <a:gd name="T4" fmla="*/ 46 w 111"/>
                  <a:gd name="T5" fmla="*/ 179 h 179"/>
                  <a:gd name="T6" fmla="*/ 0 w 111"/>
                  <a:gd name="T7" fmla="*/ 150 h 179"/>
                  <a:gd name="T8" fmla="*/ 0 w 111"/>
                  <a:gd name="T9" fmla="*/ 13 h 179"/>
                  <a:gd name="T10" fmla="*/ 111 w 111"/>
                  <a:gd name="T11" fmla="*/ 0 h 179"/>
                </a:gdLst>
                <a:ahLst/>
                <a:cxnLst>
                  <a:cxn ang="0">
                    <a:pos x="T0" y="T1"/>
                  </a:cxn>
                  <a:cxn ang="0">
                    <a:pos x="T2" y="T3"/>
                  </a:cxn>
                  <a:cxn ang="0">
                    <a:pos x="T4" y="T5"/>
                  </a:cxn>
                  <a:cxn ang="0">
                    <a:pos x="T6" y="T7"/>
                  </a:cxn>
                  <a:cxn ang="0">
                    <a:pos x="T8" y="T9"/>
                  </a:cxn>
                  <a:cxn ang="0">
                    <a:pos x="T10" y="T11"/>
                  </a:cxn>
                </a:cxnLst>
                <a:rect l="0" t="0" r="r" b="b"/>
                <a:pathLst>
                  <a:path w="111" h="179">
                    <a:moveTo>
                      <a:pt x="111" y="0"/>
                    </a:moveTo>
                    <a:lnTo>
                      <a:pt x="111" y="148"/>
                    </a:lnTo>
                    <a:lnTo>
                      <a:pt x="46" y="179"/>
                    </a:lnTo>
                    <a:lnTo>
                      <a:pt x="0" y="150"/>
                    </a:lnTo>
                    <a:lnTo>
                      <a:pt x="0" y="13"/>
                    </a:lnTo>
                    <a:lnTo>
                      <a:pt x="11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4" name="Freeform 117"/>
              <p:cNvSpPr>
                <a:spLocks/>
              </p:cNvSpPr>
              <p:nvPr/>
            </p:nvSpPr>
            <p:spPr bwMode="auto">
              <a:xfrm>
                <a:off x="744" y="3620"/>
                <a:ext cx="111" cy="179"/>
              </a:xfrm>
              <a:custGeom>
                <a:avLst/>
                <a:gdLst>
                  <a:gd name="T0" fmla="*/ 111 w 111"/>
                  <a:gd name="T1" fmla="*/ 0 h 179"/>
                  <a:gd name="T2" fmla="*/ 111 w 111"/>
                  <a:gd name="T3" fmla="*/ 148 h 179"/>
                  <a:gd name="T4" fmla="*/ 46 w 111"/>
                  <a:gd name="T5" fmla="*/ 179 h 179"/>
                  <a:gd name="T6" fmla="*/ 0 w 111"/>
                  <a:gd name="T7" fmla="*/ 150 h 179"/>
                  <a:gd name="T8" fmla="*/ 0 w 111"/>
                  <a:gd name="T9" fmla="*/ 13 h 179"/>
                </a:gdLst>
                <a:ahLst/>
                <a:cxnLst>
                  <a:cxn ang="0">
                    <a:pos x="T0" y="T1"/>
                  </a:cxn>
                  <a:cxn ang="0">
                    <a:pos x="T2" y="T3"/>
                  </a:cxn>
                  <a:cxn ang="0">
                    <a:pos x="T4" y="T5"/>
                  </a:cxn>
                  <a:cxn ang="0">
                    <a:pos x="T6" y="T7"/>
                  </a:cxn>
                  <a:cxn ang="0">
                    <a:pos x="T8" y="T9"/>
                  </a:cxn>
                </a:cxnLst>
                <a:rect l="0" t="0" r="r" b="b"/>
                <a:pathLst>
                  <a:path w="111" h="179">
                    <a:moveTo>
                      <a:pt x="111" y="0"/>
                    </a:moveTo>
                    <a:lnTo>
                      <a:pt x="111" y="148"/>
                    </a:lnTo>
                    <a:lnTo>
                      <a:pt x="46" y="179"/>
                    </a:lnTo>
                    <a:lnTo>
                      <a:pt x="0" y="150"/>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5" name="Line 118"/>
              <p:cNvSpPr>
                <a:spLocks noChangeShapeType="1"/>
              </p:cNvSpPr>
              <p:nvPr/>
            </p:nvSpPr>
            <p:spPr bwMode="auto">
              <a:xfrm flipV="1">
                <a:off x="793" y="3633"/>
                <a:ext cx="0" cy="166"/>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6" name="Freeform 119"/>
              <p:cNvSpPr>
                <a:spLocks/>
              </p:cNvSpPr>
              <p:nvPr/>
            </p:nvSpPr>
            <p:spPr bwMode="auto">
              <a:xfrm>
                <a:off x="1623" y="3578"/>
                <a:ext cx="111" cy="177"/>
              </a:xfrm>
              <a:custGeom>
                <a:avLst/>
                <a:gdLst>
                  <a:gd name="T0" fmla="*/ 111 w 111"/>
                  <a:gd name="T1" fmla="*/ 0 h 177"/>
                  <a:gd name="T2" fmla="*/ 111 w 111"/>
                  <a:gd name="T3" fmla="*/ 146 h 177"/>
                  <a:gd name="T4" fmla="*/ 46 w 111"/>
                  <a:gd name="T5" fmla="*/ 177 h 177"/>
                  <a:gd name="T6" fmla="*/ 0 w 111"/>
                  <a:gd name="T7" fmla="*/ 149 h 177"/>
                  <a:gd name="T8" fmla="*/ 0 w 111"/>
                  <a:gd name="T9" fmla="*/ 13 h 177"/>
                  <a:gd name="T10" fmla="*/ 111 w 111"/>
                  <a:gd name="T11" fmla="*/ 0 h 177"/>
                </a:gdLst>
                <a:ahLst/>
                <a:cxnLst>
                  <a:cxn ang="0">
                    <a:pos x="T0" y="T1"/>
                  </a:cxn>
                  <a:cxn ang="0">
                    <a:pos x="T2" y="T3"/>
                  </a:cxn>
                  <a:cxn ang="0">
                    <a:pos x="T4" y="T5"/>
                  </a:cxn>
                  <a:cxn ang="0">
                    <a:pos x="T6" y="T7"/>
                  </a:cxn>
                  <a:cxn ang="0">
                    <a:pos x="T8" y="T9"/>
                  </a:cxn>
                  <a:cxn ang="0">
                    <a:pos x="T10" y="T11"/>
                  </a:cxn>
                </a:cxnLst>
                <a:rect l="0" t="0" r="r" b="b"/>
                <a:pathLst>
                  <a:path w="111" h="177">
                    <a:moveTo>
                      <a:pt x="111" y="0"/>
                    </a:moveTo>
                    <a:lnTo>
                      <a:pt x="111" y="146"/>
                    </a:lnTo>
                    <a:lnTo>
                      <a:pt x="46" y="177"/>
                    </a:lnTo>
                    <a:lnTo>
                      <a:pt x="0" y="149"/>
                    </a:lnTo>
                    <a:lnTo>
                      <a:pt x="0" y="13"/>
                    </a:lnTo>
                    <a:lnTo>
                      <a:pt x="11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7" name="Freeform 120"/>
              <p:cNvSpPr>
                <a:spLocks/>
              </p:cNvSpPr>
              <p:nvPr/>
            </p:nvSpPr>
            <p:spPr bwMode="auto">
              <a:xfrm>
                <a:off x="1623" y="3578"/>
                <a:ext cx="111" cy="177"/>
              </a:xfrm>
              <a:custGeom>
                <a:avLst/>
                <a:gdLst>
                  <a:gd name="T0" fmla="*/ 111 w 111"/>
                  <a:gd name="T1" fmla="*/ 0 h 177"/>
                  <a:gd name="T2" fmla="*/ 111 w 111"/>
                  <a:gd name="T3" fmla="*/ 146 h 177"/>
                  <a:gd name="T4" fmla="*/ 46 w 111"/>
                  <a:gd name="T5" fmla="*/ 177 h 177"/>
                  <a:gd name="T6" fmla="*/ 0 w 111"/>
                  <a:gd name="T7" fmla="*/ 149 h 177"/>
                  <a:gd name="T8" fmla="*/ 0 w 111"/>
                  <a:gd name="T9" fmla="*/ 13 h 177"/>
                </a:gdLst>
                <a:ahLst/>
                <a:cxnLst>
                  <a:cxn ang="0">
                    <a:pos x="T0" y="T1"/>
                  </a:cxn>
                  <a:cxn ang="0">
                    <a:pos x="T2" y="T3"/>
                  </a:cxn>
                  <a:cxn ang="0">
                    <a:pos x="T4" y="T5"/>
                  </a:cxn>
                  <a:cxn ang="0">
                    <a:pos x="T6" y="T7"/>
                  </a:cxn>
                  <a:cxn ang="0">
                    <a:pos x="T8" y="T9"/>
                  </a:cxn>
                </a:cxnLst>
                <a:rect l="0" t="0" r="r" b="b"/>
                <a:pathLst>
                  <a:path w="111" h="177">
                    <a:moveTo>
                      <a:pt x="111" y="0"/>
                    </a:moveTo>
                    <a:lnTo>
                      <a:pt x="111" y="146"/>
                    </a:lnTo>
                    <a:lnTo>
                      <a:pt x="46" y="177"/>
                    </a:lnTo>
                    <a:lnTo>
                      <a:pt x="0" y="149"/>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8" name="Line 121"/>
              <p:cNvSpPr>
                <a:spLocks noChangeShapeType="1"/>
              </p:cNvSpPr>
              <p:nvPr/>
            </p:nvSpPr>
            <p:spPr bwMode="auto">
              <a:xfrm flipV="1">
                <a:off x="1672" y="3590"/>
                <a:ext cx="0" cy="165"/>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9" name="Freeform 122"/>
              <p:cNvSpPr>
                <a:spLocks/>
              </p:cNvSpPr>
              <p:nvPr/>
            </p:nvSpPr>
            <p:spPr bwMode="auto">
              <a:xfrm>
                <a:off x="742" y="3416"/>
                <a:ext cx="992" cy="385"/>
              </a:xfrm>
              <a:custGeom>
                <a:avLst/>
                <a:gdLst>
                  <a:gd name="T0" fmla="*/ 571 w 992"/>
                  <a:gd name="T1" fmla="*/ 0 h 385"/>
                  <a:gd name="T2" fmla="*/ 0 w 992"/>
                  <a:gd name="T3" fmla="*/ 209 h 385"/>
                  <a:gd name="T4" fmla="*/ 411 w 992"/>
                  <a:gd name="T5" fmla="*/ 385 h 385"/>
                  <a:gd name="T6" fmla="*/ 992 w 992"/>
                  <a:gd name="T7" fmla="*/ 162 h 385"/>
                  <a:gd name="T8" fmla="*/ 571 w 992"/>
                  <a:gd name="T9" fmla="*/ 0 h 385"/>
                </a:gdLst>
                <a:ahLst/>
                <a:cxnLst>
                  <a:cxn ang="0">
                    <a:pos x="T0" y="T1"/>
                  </a:cxn>
                  <a:cxn ang="0">
                    <a:pos x="T2" y="T3"/>
                  </a:cxn>
                  <a:cxn ang="0">
                    <a:pos x="T4" y="T5"/>
                  </a:cxn>
                  <a:cxn ang="0">
                    <a:pos x="T6" y="T7"/>
                  </a:cxn>
                  <a:cxn ang="0">
                    <a:pos x="T8" y="T9"/>
                  </a:cxn>
                </a:cxnLst>
                <a:rect l="0" t="0" r="r" b="b"/>
                <a:pathLst>
                  <a:path w="992" h="385">
                    <a:moveTo>
                      <a:pt x="571" y="0"/>
                    </a:moveTo>
                    <a:lnTo>
                      <a:pt x="0" y="209"/>
                    </a:lnTo>
                    <a:lnTo>
                      <a:pt x="411" y="385"/>
                    </a:lnTo>
                    <a:lnTo>
                      <a:pt x="992" y="162"/>
                    </a:lnTo>
                    <a:lnTo>
                      <a:pt x="57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0" name="Freeform 123"/>
              <p:cNvSpPr>
                <a:spLocks/>
              </p:cNvSpPr>
              <p:nvPr/>
            </p:nvSpPr>
            <p:spPr bwMode="auto">
              <a:xfrm>
                <a:off x="742" y="3416"/>
                <a:ext cx="992" cy="385"/>
              </a:xfrm>
              <a:custGeom>
                <a:avLst/>
                <a:gdLst>
                  <a:gd name="T0" fmla="*/ 571 w 992"/>
                  <a:gd name="T1" fmla="*/ 0 h 385"/>
                  <a:gd name="T2" fmla="*/ 0 w 992"/>
                  <a:gd name="T3" fmla="*/ 209 h 385"/>
                  <a:gd name="T4" fmla="*/ 411 w 992"/>
                  <a:gd name="T5" fmla="*/ 385 h 385"/>
                  <a:gd name="T6" fmla="*/ 992 w 992"/>
                  <a:gd name="T7" fmla="*/ 162 h 385"/>
                  <a:gd name="T8" fmla="*/ 571 w 992"/>
                  <a:gd name="T9" fmla="*/ 0 h 385"/>
                </a:gdLst>
                <a:ahLst/>
                <a:cxnLst>
                  <a:cxn ang="0">
                    <a:pos x="T0" y="T1"/>
                  </a:cxn>
                  <a:cxn ang="0">
                    <a:pos x="T2" y="T3"/>
                  </a:cxn>
                  <a:cxn ang="0">
                    <a:pos x="T4" y="T5"/>
                  </a:cxn>
                  <a:cxn ang="0">
                    <a:pos x="T6" y="T7"/>
                  </a:cxn>
                  <a:cxn ang="0">
                    <a:pos x="T8" y="T9"/>
                  </a:cxn>
                </a:cxnLst>
                <a:rect l="0" t="0" r="r" b="b"/>
                <a:pathLst>
                  <a:path w="992" h="385">
                    <a:moveTo>
                      <a:pt x="571" y="0"/>
                    </a:moveTo>
                    <a:lnTo>
                      <a:pt x="0" y="209"/>
                    </a:lnTo>
                    <a:lnTo>
                      <a:pt x="411" y="385"/>
                    </a:lnTo>
                    <a:lnTo>
                      <a:pt x="992" y="162"/>
                    </a:lnTo>
                    <a:lnTo>
                      <a:pt x="57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1" name="Freeform 124"/>
              <p:cNvSpPr>
                <a:spLocks/>
              </p:cNvSpPr>
              <p:nvPr/>
            </p:nvSpPr>
            <p:spPr bwMode="auto">
              <a:xfrm>
                <a:off x="1153" y="3578"/>
                <a:ext cx="581" cy="242"/>
              </a:xfrm>
              <a:custGeom>
                <a:avLst/>
                <a:gdLst>
                  <a:gd name="T0" fmla="*/ 581 w 581"/>
                  <a:gd name="T1" fmla="*/ 0 h 242"/>
                  <a:gd name="T2" fmla="*/ 581 w 581"/>
                  <a:gd name="T3" fmla="*/ 15 h 242"/>
                  <a:gd name="T4" fmla="*/ 0 w 581"/>
                  <a:gd name="T5" fmla="*/ 242 h 242"/>
                  <a:gd name="T6" fmla="*/ 0 w 581"/>
                  <a:gd name="T7" fmla="*/ 222 h 242"/>
                  <a:gd name="T8" fmla="*/ 581 w 581"/>
                  <a:gd name="T9" fmla="*/ 0 h 242"/>
                </a:gdLst>
                <a:ahLst/>
                <a:cxnLst>
                  <a:cxn ang="0">
                    <a:pos x="T0" y="T1"/>
                  </a:cxn>
                  <a:cxn ang="0">
                    <a:pos x="T2" y="T3"/>
                  </a:cxn>
                  <a:cxn ang="0">
                    <a:pos x="T4" y="T5"/>
                  </a:cxn>
                  <a:cxn ang="0">
                    <a:pos x="T6" y="T7"/>
                  </a:cxn>
                  <a:cxn ang="0">
                    <a:pos x="T8" y="T9"/>
                  </a:cxn>
                </a:cxnLst>
                <a:rect l="0" t="0" r="r" b="b"/>
                <a:pathLst>
                  <a:path w="581" h="242">
                    <a:moveTo>
                      <a:pt x="581" y="0"/>
                    </a:moveTo>
                    <a:lnTo>
                      <a:pt x="581" y="15"/>
                    </a:lnTo>
                    <a:lnTo>
                      <a:pt x="0" y="242"/>
                    </a:lnTo>
                    <a:lnTo>
                      <a:pt x="0" y="222"/>
                    </a:lnTo>
                    <a:lnTo>
                      <a:pt x="58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2" name="Freeform 125"/>
              <p:cNvSpPr>
                <a:spLocks/>
              </p:cNvSpPr>
              <p:nvPr/>
            </p:nvSpPr>
            <p:spPr bwMode="auto">
              <a:xfrm>
                <a:off x="1153" y="3578"/>
                <a:ext cx="581" cy="242"/>
              </a:xfrm>
              <a:custGeom>
                <a:avLst/>
                <a:gdLst>
                  <a:gd name="T0" fmla="*/ 581 w 581"/>
                  <a:gd name="T1" fmla="*/ 0 h 242"/>
                  <a:gd name="T2" fmla="*/ 581 w 581"/>
                  <a:gd name="T3" fmla="*/ 15 h 242"/>
                  <a:gd name="T4" fmla="*/ 0 w 581"/>
                  <a:gd name="T5" fmla="*/ 242 h 242"/>
                  <a:gd name="T6" fmla="*/ 0 w 581"/>
                  <a:gd name="T7" fmla="*/ 222 h 242"/>
                  <a:gd name="T8" fmla="*/ 581 w 581"/>
                  <a:gd name="T9" fmla="*/ 0 h 242"/>
                </a:gdLst>
                <a:ahLst/>
                <a:cxnLst>
                  <a:cxn ang="0">
                    <a:pos x="T0" y="T1"/>
                  </a:cxn>
                  <a:cxn ang="0">
                    <a:pos x="T2" y="T3"/>
                  </a:cxn>
                  <a:cxn ang="0">
                    <a:pos x="T4" y="T5"/>
                  </a:cxn>
                  <a:cxn ang="0">
                    <a:pos x="T6" y="T7"/>
                  </a:cxn>
                  <a:cxn ang="0">
                    <a:pos x="T8" y="T9"/>
                  </a:cxn>
                </a:cxnLst>
                <a:rect l="0" t="0" r="r" b="b"/>
                <a:pathLst>
                  <a:path w="581" h="242">
                    <a:moveTo>
                      <a:pt x="581" y="0"/>
                    </a:moveTo>
                    <a:lnTo>
                      <a:pt x="581" y="15"/>
                    </a:lnTo>
                    <a:lnTo>
                      <a:pt x="0" y="242"/>
                    </a:lnTo>
                    <a:lnTo>
                      <a:pt x="0" y="222"/>
                    </a:lnTo>
                    <a:lnTo>
                      <a:pt x="58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3" name="Freeform 126"/>
              <p:cNvSpPr>
                <a:spLocks/>
              </p:cNvSpPr>
              <p:nvPr/>
            </p:nvSpPr>
            <p:spPr bwMode="auto">
              <a:xfrm>
                <a:off x="743" y="3624"/>
                <a:ext cx="411" cy="196"/>
              </a:xfrm>
              <a:custGeom>
                <a:avLst/>
                <a:gdLst>
                  <a:gd name="T0" fmla="*/ 408 w 411"/>
                  <a:gd name="T1" fmla="*/ 176 h 196"/>
                  <a:gd name="T2" fmla="*/ 411 w 411"/>
                  <a:gd name="T3" fmla="*/ 196 h 196"/>
                  <a:gd name="T4" fmla="*/ 0 w 411"/>
                  <a:gd name="T5" fmla="*/ 20 h 196"/>
                  <a:gd name="T6" fmla="*/ 0 w 411"/>
                  <a:gd name="T7" fmla="*/ 0 h 196"/>
                  <a:gd name="T8" fmla="*/ 408 w 411"/>
                  <a:gd name="T9" fmla="*/ 176 h 196"/>
                </a:gdLst>
                <a:ahLst/>
                <a:cxnLst>
                  <a:cxn ang="0">
                    <a:pos x="T0" y="T1"/>
                  </a:cxn>
                  <a:cxn ang="0">
                    <a:pos x="T2" y="T3"/>
                  </a:cxn>
                  <a:cxn ang="0">
                    <a:pos x="T4" y="T5"/>
                  </a:cxn>
                  <a:cxn ang="0">
                    <a:pos x="T6" y="T7"/>
                  </a:cxn>
                  <a:cxn ang="0">
                    <a:pos x="T8" y="T9"/>
                  </a:cxn>
                </a:cxnLst>
                <a:rect l="0" t="0" r="r" b="b"/>
                <a:pathLst>
                  <a:path w="411" h="196">
                    <a:moveTo>
                      <a:pt x="408" y="176"/>
                    </a:moveTo>
                    <a:lnTo>
                      <a:pt x="411" y="196"/>
                    </a:lnTo>
                    <a:lnTo>
                      <a:pt x="0" y="20"/>
                    </a:lnTo>
                    <a:lnTo>
                      <a:pt x="0" y="0"/>
                    </a:lnTo>
                    <a:lnTo>
                      <a:pt x="408" y="17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4" name="Freeform 127"/>
              <p:cNvSpPr>
                <a:spLocks/>
              </p:cNvSpPr>
              <p:nvPr/>
            </p:nvSpPr>
            <p:spPr bwMode="auto">
              <a:xfrm>
                <a:off x="743" y="3624"/>
                <a:ext cx="411" cy="196"/>
              </a:xfrm>
              <a:custGeom>
                <a:avLst/>
                <a:gdLst>
                  <a:gd name="T0" fmla="*/ 408 w 411"/>
                  <a:gd name="T1" fmla="*/ 176 h 196"/>
                  <a:gd name="T2" fmla="*/ 411 w 411"/>
                  <a:gd name="T3" fmla="*/ 196 h 196"/>
                  <a:gd name="T4" fmla="*/ 0 w 411"/>
                  <a:gd name="T5" fmla="*/ 20 h 196"/>
                  <a:gd name="T6" fmla="*/ 0 w 411"/>
                  <a:gd name="T7" fmla="*/ 0 h 196"/>
                  <a:gd name="T8" fmla="*/ 408 w 411"/>
                  <a:gd name="T9" fmla="*/ 176 h 196"/>
                </a:gdLst>
                <a:ahLst/>
                <a:cxnLst>
                  <a:cxn ang="0">
                    <a:pos x="T0" y="T1"/>
                  </a:cxn>
                  <a:cxn ang="0">
                    <a:pos x="T2" y="T3"/>
                  </a:cxn>
                  <a:cxn ang="0">
                    <a:pos x="T4" y="T5"/>
                  </a:cxn>
                  <a:cxn ang="0">
                    <a:pos x="T6" y="T7"/>
                  </a:cxn>
                  <a:cxn ang="0">
                    <a:pos x="T8" y="T9"/>
                  </a:cxn>
                </a:cxnLst>
                <a:rect l="0" t="0" r="r" b="b"/>
                <a:pathLst>
                  <a:path w="411" h="196">
                    <a:moveTo>
                      <a:pt x="408" y="176"/>
                    </a:moveTo>
                    <a:lnTo>
                      <a:pt x="411" y="196"/>
                    </a:lnTo>
                    <a:lnTo>
                      <a:pt x="0" y="20"/>
                    </a:lnTo>
                    <a:lnTo>
                      <a:pt x="0" y="0"/>
                    </a:lnTo>
                    <a:lnTo>
                      <a:pt x="408" y="176"/>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5" name="Freeform 128"/>
              <p:cNvSpPr>
                <a:spLocks/>
              </p:cNvSpPr>
              <p:nvPr/>
            </p:nvSpPr>
            <p:spPr bwMode="auto">
              <a:xfrm>
                <a:off x="1212" y="3445"/>
                <a:ext cx="219" cy="77"/>
              </a:xfrm>
              <a:custGeom>
                <a:avLst/>
                <a:gdLst>
                  <a:gd name="T0" fmla="*/ 219 w 219"/>
                  <a:gd name="T1" fmla="*/ 17 h 77"/>
                  <a:gd name="T2" fmla="*/ 214 w 219"/>
                  <a:gd name="T3" fmla="*/ 34 h 77"/>
                  <a:gd name="T4" fmla="*/ 107 w 219"/>
                  <a:gd name="T5" fmla="*/ 77 h 77"/>
                  <a:gd name="T6" fmla="*/ 0 w 219"/>
                  <a:gd name="T7" fmla="*/ 19 h 77"/>
                  <a:gd name="T8" fmla="*/ 2 w 219"/>
                  <a:gd name="T9" fmla="*/ 0 h 77"/>
                  <a:gd name="T10" fmla="*/ 219 w 219"/>
                  <a:gd name="T11" fmla="*/ 17 h 77"/>
                </a:gdLst>
                <a:ahLst/>
                <a:cxnLst>
                  <a:cxn ang="0">
                    <a:pos x="T0" y="T1"/>
                  </a:cxn>
                  <a:cxn ang="0">
                    <a:pos x="T2" y="T3"/>
                  </a:cxn>
                  <a:cxn ang="0">
                    <a:pos x="T4" y="T5"/>
                  </a:cxn>
                  <a:cxn ang="0">
                    <a:pos x="T6" y="T7"/>
                  </a:cxn>
                  <a:cxn ang="0">
                    <a:pos x="T8" y="T9"/>
                  </a:cxn>
                  <a:cxn ang="0">
                    <a:pos x="T10" y="T11"/>
                  </a:cxn>
                </a:cxnLst>
                <a:rect l="0" t="0" r="r" b="b"/>
                <a:pathLst>
                  <a:path w="219" h="77">
                    <a:moveTo>
                      <a:pt x="219" y="17"/>
                    </a:moveTo>
                    <a:lnTo>
                      <a:pt x="214" y="34"/>
                    </a:lnTo>
                    <a:lnTo>
                      <a:pt x="107" y="77"/>
                    </a:lnTo>
                    <a:lnTo>
                      <a:pt x="0" y="19"/>
                    </a:lnTo>
                    <a:lnTo>
                      <a:pt x="2" y="0"/>
                    </a:lnTo>
                    <a:lnTo>
                      <a:pt x="219" y="17"/>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6" name="Freeform 129"/>
              <p:cNvSpPr>
                <a:spLocks/>
              </p:cNvSpPr>
              <p:nvPr/>
            </p:nvSpPr>
            <p:spPr bwMode="auto">
              <a:xfrm>
                <a:off x="1212" y="3445"/>
                <a:ext cx="219" cy="77"/>
              </a:xfrm>
              <a:custGeom>
                <a:avLst/>
                <a:gdLst>
                  <a:gd name="T0" fmla="*/ 219 w 219"/>
                  <a:gd name="T1" fmla="*/ 17 h 77"/>
                  <a:gd name="T2" fmla="*/ 214 w 219"/>
                  <a:gd name="T3" fmla="*/ 34 h 77"/>
                  <a:gd name="T4" fmla="*/ 107 w 219"/>
                  <a:gd name="T5" fmla="*/ 77 h 77"/>
                  <a:gd name="T6" fmla="*/ 0 w 219"/>
                  <a:gd name="T7" fmla="*/ 19 h 77"/>
                  <a:gd name="T8" fmla="*/ 2 w 219"/>
                  <a:gd name="T9" fmla="*/ 0 h 77"/>
                </a:gdLst>
                <a:ahLst/>
                <a:cxnLst>
                  <a:cxn ang="0">
                    <a:pos x="T0" y="T1"/>
                  </a:cxn>
                  <a:cxn ang="0">
                    <a:pos x="T2" y="T3"/>
                  </a:cxn>
                  <a:cxn ang="0">
                    <a:pos x="T4" y="T5"/>
                  </a:cxn>
                  <a:cxn ang="0">
                    <a:pos x="T6" y="T7"/>
                  </a:cxn>
                  <a:cxn ang="0">
                    <a:pos x="T8" y="T9"/>
                  </a:cxn>
                </a:cxnLst>
                <a:rect l="0" t="0" r="r" b="b"/>
                <a:pathLst>
                  <a:path w="219" h="77">
                    <a:moveTo>
                      <a:pt x="219" y="17"/>
                    </a:moveTo>
                    <a:lnTo>
                      <a:pt x="214" y="34"/>
                    </a:lnTo>
                    <a:lnTo>
                      <a:pt x="107" y="77"/>
                    </a:lnTo>
                    <a:lnTo>
                      <a:pt x="0" y="19"/>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7" name="Freeform 130"/>
              <p:cNvSpPr>
                <a:spLocks/>
              </p:cNvSpPr>
              <p:nvPr/>
            </p:nvSpPr>
            <p:spPr bwMode="auto">
              <a:xfrm>
                <a:off x="1217" y="3405"/>
                <a:ext cx="218" cy="95"/>
              </a:xfrm>
              <a:custGeom>
                <a:avLst/>
                <a:gdLst>
                  <a:gd name="T0" fmla="*/ 218 w 218"/>
                  <a:gd name="T1" fmla="*/ 55 h 95"/>
                  <a:gd name="T2" fmla="*/ 110 w 218"/>
                  <a:gd name="T3" fmla="*/ 94 h 95"/>
                  <a:gd name="T4" fmla="*/ 113 w 218"/>
                  <a:gd name="T5" fmla="*/ 95 h 95"/>
                  <a:gd name="T6" fmla="*/ 0 w 218"/>
                  <a:gd name="T7" fmla="*/ 38 h 95"/>
                  <a:gd name="T8" fmla="*/ 105 w 218"/>
                  <a:gd name="T9" fmla="*/ 0 h 95"/>
                  <a:gd name="T10" fmla="*/ 218 w 218"/>
                  <a:gd name="T11" fmla="*/ 55 h 95"/>
                </a:gdLst>
                <a:ahLst/>
                <a:cxnLst>
                  <a:cxn ang="0">
                    <a:pos x="T0" y="T1"/>
                  </a:cxn>
                  <a:cxn ang="0">
                    <a:pos x="T2" y="T3"/>
                  </a:cxn>
                  <a:cxn ang="0">
                    <a:pos x="T4" y="T5"/>
                  </a:cxn>
                  <a:cxn ang="0">
                    <a:pos x="T6" y="T7"/>
                  </a:cxn>
                  <a:cxn ang="0">
                    <a:pos x="T8" y="T9"/>
                  </a:cxn>
                  <a:cxn ang="0">
                    <a:pos x="T10" y="T11"/>
                  </a:cxn>
                </a:cxnLst>
                <a:rect l="0" t="0" r="r" b="b"/>
                <a:pathLst>
                  <a:path w="218" h="95">
                    <a:moveTo>
                      <a:pt x="218" y="55"/>
                    </a:moveTo>
                    <a:lnTo>
                      <a:pt x="110" y="94"/>
                    </a:lnTo>
                    <a:lnTo>
                      <a:pt x="113" y="95"/>
                    </a:lnTo>
                    <a:lnTo>
                      <a:pt x="0" y="38"/>
                    </a:lnTo>
                    <a:lnTo>
                      <a:pt x="105" y="0"/>
                    </a:lnTo>
                    <a:lnTo>
                      <a:pt x="218" y="5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8" name="Freeform 131"/>
              <p:cNvSpPr>
                <a:spLocks/>
              </p:cNvSpPr>
              <p:nvPr/>
            </p:nvSpPr>
            <p:spPr bwMode="auto">
              <a:xfrm>
                <a:off x="1217" y="3405"/>
                <a:ext cx="218" cy="95"/>
              </a:xfrm>
              <a:custGeom>
                <a:avLst/>
                <a:gdLst>
                  <a:gd name="T0" fmla="*/ 218 w 218"/>
                  <a:gd name="T1" fmla="*/ 55 h 95"/>
                  <a:gd name="T2" fmla="*/ 110 w 218"/>
                  <a:gd name="T3" fmla="*/ 94 h 95"/>
                  <a:gd name="T4" fmla="*/ 113 w 218"/>
                  <a:gd name="T5" fmla="*/ 95 h 95"/>
                  <a:gd name="T6" fmla="*/ 0 w 218"/>
                  <a:gd name="T7" fmla="*/ 38 h 95"/>
                  <a:gd name="T8" fmla="*/ 105 w 218"/>
                  <a:gd name="T9" fmla="*/ 0 h 95"/>
                  <a:gd name="T10" fmla="*/ 218 w 218"/>
                  <a:gd name="T11" fmla="*/ 55 h 95"/>
                </a:gdLst>
                <a:ahLst/>
                <a:cxnLst>
                  <a:cxn ang="0">
                    <a:pos x="T0" y="T1"/>
                  </a:cxn>
                  <a:cxn ang="0">
                    <a:pos x="T2" y="T3"/>
                  </a:cxn>
                  <a:cxn ang="0">
                    <a:pos x="T4" y="T5"/>
                  </a:cxn>
                  <a:cxn ang="0">
                    <a:pos x="T6" y="T7"/>
                  </a:cxn>
                  <a:cxn ang="0">
                    <a:pos x="T8" y="T9"/>
                  </a:cxn>
                  <a:cxn ang="0">
                    <a:pos x="T10" y="T11"/>
                  </a:cxn>
                </a:cxnLst>
                <a:rect l="0" t="0" r="r" b="b"/>
                <a:pathLst>
                  <a:path w="218" h="95">
                    <a:moveTo>
                      <a:pt x="218" y="55"/>
                    </a:moveTo>
                    <a:lnTo>
                      <a:pt x="110" y="94"/>
                    </a:lnTo>
                    <a:lnTo>
                      <a:pt x="113" y="95"/>
                    </a:lnTo>
                    <a:lnTo>
                      <a:pt x="0" y="38"/>
                    </a:lnTo>
                    <a:lnTo>
                      <a:pt x="105" y="0"/>
                    </a:lnTo>
                    <a:lnTo>
                      <a:pt x="218" y="5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9" name="Freeform 132"/>
              <p:cNvSpPr>
                <a:spLocks/>
              </p:cNvSpPr>
              <p:nvPr/>
            </p:nvSpPr>
            <p:spPr bwMode="auto">
              <a:xfrm>
                <a:off x="1264" y="3420"/>
                <a:ext cx="134" cy="61"/>
              </a:xfrm>
              <a:custGeom>
                <a:avLst/>
                <a:gdLst>
                  <a:gd name="T0" fmla="*/ 1201 w 1217"/>
                  <a:gd name="T1" fmla="*/ 353 h 557"/>
                  <a:gd name="T2" fmla="*/ 639 w 1217"/>
                  <a:gd name="T3" fmla="*/ 41 h 557"/>
                  <a:gd name="T4" fmla="*/ 17 w 1217"/>
                  <a:gd name="T5" fmla="*/ 204 h 557"/>
                  <a:gd name="T6" fmla="*/ 579 w 1217"/>
                  <a:gd name="T7" fmla="*/ 516 h 557"/>
                  <a:gd name="T8" fmla="*/ 1201 w 1217"/>
                  <a:gd name="T9" fmla="*/ 353 h 557"/>
                </a:gdLst>
                <a:ahLst/>
                <a:cxnLst>
                  <a:cxn ang="0">
                    <a:pos x="T0" y="T1"/>
                  </a:cxn>
                  <a:cxn ang="0">
                    <a:pos x="T2" y="T3"/>
                  </a:cxn>
                  <a:cxn ang="0">
                    <a:pos x="T4" y="T5"/>
                  </a:cxn>
                  <a:cxn ang="0">
                    <a:pos x="T6" y="T7"/>
                  </a:cxn>
                  <a:cxn ang="0">
                    <a:pos x="T8" y="T9"/>
                  </a:cxn>
                </a:cxnLst>
                <a:rect l="0" t="0" r="r" b="b"/>
                <a:pathLst>
                  <a:path w="1217" h="557">
                    <a:moveTo>
                      <a:pt x="1201" y="353"/>
                    </a:moveTo>
                    <a:cubicBezTo>
                      <a:pt x="1217" y="222"/>
                      <a:pt x="966" y="83"/>
                      <a:pt x="639" y="41"/>
                    </a:cubicBezTo>
                    <a:cubicBezTo>
                      <a:pt x="312" y="0"/>
                      <a:pt x="33" y="73"/>
                      <a:pt x="17" y="204"/>
                    </a:cubicBezTo>
                    <a:cubicBezTo>
                      <a:pt x="0" y="335"/>
                      <a:pt x="252" y="474"/>
                      <a:pt x="579" y="516"/>
                    </a:cubicBezTo>
                    <a:cubicBezTo>
                      <a:pt x="906" y="557"/>
                      <a:pt x="1184" y="484"/>
                      <a:pt x="1201" y="35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0" name="Freeform 133"/>
              <p:cNvSpPr>
                <a:spLocks/>
              </p:cNvSpPr>
              <p:nvPr/>
            </p:nvSpPr>
            <p:spPr bwMode="auto">
              <a:xfrm>
                <a:off x="1264" y="3420"/>
                <a:ext cx="134" cy="61"/>
              </a:xfrm>
              <a:custGeom>
                <a:avLst/>
                <a:gdLst>
                  <a:gd name="T0" fmla="*/ 132 w 134"/>
                  <a:gd name="T1" fmla="*/ 39 h 61"/>
                  <a:gd name="T2" fmla="*/ 71 w 134"/>
                  <a:gd name="T3" fmla="*/ 4 h 61"/>
                  <a:gd name="T4" fmla="*/ 2 w 134"/>
                  <a:gd name="T5" fmla="*/ 22 h 61"/>
                  <a:gd name="T6" fmla="*/ 64 w 134"/>
                  <a:gd name="T7" fmla="*/ 57 h 61"/>
                  <a:gd name="T8" fmla="*/ 132 w 134"/>
                  <a:gd name="T9" fmla="*/ 39 h 61"/>
                </a:gdLst>
                <a:ahLst/>
                <a:cxnLst>
                  <a:cxn ang="0">
                    <a:pos x="T0" y="T1"/>
                  </a:cxn>
                  <a:cxn ang="0">
                    <a:pos x="T2" y="T3"/>
                  </a:cxn>
                  <a:cxn ang="0">
                    <a:pos x="T4" y="T5"/>
                  </a:cxn>
                  <a:cxn ang="0">
                    <a:pos x="T6" y="T7"/>
                  </a:cxn>
                  <a:cxn ang="0">
                    <a:pos x="T8" y="T9"/>
                  </a:cxn>
                </a:cxnLst>
                <a:rect l="0" t="0" r="r" b="b"/>
                <a:pathLst>
                  <a:path w="134" h="61">
                    <a:moveTo>
                      <a:pt x="132" y="39"/>
                    </a:moveTo>
                    <a:cubicBezTo>
                      <a:pt x="134" y="24"/>
                      <a:pt x="107" y="9"/>
                      <a:pt x="71" y="4"/>
                    </a:cubicBezTo>
                    <a:cubicBezTo>
                      <a:pt x="35" y="0"/>
                      <a:pt x="4" y="8"/>
                      <a:pt x="2" y="22"/>
                    </a:cubicBezTo>
                    <a:cubicBezTo>
                      <a:pt x="0" y="37"/>
                      <a:pt x="28" y="52"/>
                      <a:pt x="64" y="57"/>
                    </a:cubicBezTo>
                    <a:cubicBezTo>
                      <a:pt x="100" y="61"/>
                      <a:pt x="131" y="53"/>
                      <a:pt x="132" y="3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1" name="Line 134"/>
              <p:cNvSpPr>
                <a:spLocks noChangeShapeType="1"/>
              </p:cNvSpPr>
              <p:nvPr/>
            </p:nvSpPr>
            <p:spPr bwMode="auto">
              <a:xfrm flipH="1">
                <a:off x="1315" y="3498"/>
                <a:ext cx="3"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2" name="Freeform 135"/>
              <p:cNvSpPr>
                <a:spLocks/>
              </p:cNvSpPr>
              <p:nvPr/>
            </p:nvSpPr>
            <p:spPr bwMode="auto">
              <a:xfrm>
                <a:off x="1298" y="3434"/>
                <a:ext cx="68" cy="30"/>
              </a:xfrm>
              <a:custGeom>
                <a:avLst/>
                <a:gdLst>
                  <a:gd name="T0" fmla="*/ 613 w 620"/>
                  <a:gd name="T1" fmla="*/ 172 h 268"/>
                  <a:gd name="T2" fmla="*/ 324 w 620"/>
                  <a:gd name="T3" fmla="*/ 21 h 268"/>
                  <a:gd name="T4" fmla="*/ 8 w 620"/>
                  <a:gd name="T5" fmla="*/ 96 h 268"/>
                  <a:gd name="T6" fmla="*/ 296 w 620"/>
                  <a:gd name="T7" fmla="*/ 247 h 268"/>
                  <a:gd name="T8" fmla="*/ 613 w 620"/>
                  <a:gd name="T9" fmla="*/ 172 h 268"/>
                </a:gdLst>
                <a:ahLst/>
                <a:cxnLst>
                  <a:cxn ang="0">
                    <a:pos x="T0" y="T1"/>
                  </a:cxn>
                  <a:cxn ang="0">
                    <a:pos x="T2" y="T3"/>
                  </a:cxn>
                  <a:cxn ang="0">
                    <a:pos x="T4" y="T5"/>
                  </a:cxn>
                  <a:cxn ang="0">
                    <a:pos x="T6" y="T7"/>
                  </a:cxn>
                  <a:cxn ang="0">
                    <a:pos x="T8" y="T9"/>
                  </a:cxn>
                </a:cxnLst>
                <a:rect l="0" t="0" r="r" b="b"/>
                <a:pathLst>
                  <a:path w="620" h="268">
                    <a:moveTo>
                      <a:pt x="613" y="172"/>
                    </a:moveTo>
                    <a:cubicBezTo>
                      <a:pt x="620" y="110"/>
                      <a:pt x="491" y="42"/>
                      <a:pt x="324" y="21"/>
                    </a:cubicBezTo>
                    <a:cubicBezTo>
                      <a:pt x="157" y="0"/>
                      <a:pt x="16" y="33"/>
                      <a:pt x="8" y="96"/>
                    </a:cubicBezTo>
                    <a:cubicBezTo>
                      <a:pt x="0" y="158"/>
                      <a:pt x="129" y="226"/>
                      <a:pt x="296" y="247"/>
                    </a:cubicBezTo>
                    <a:cubicBezTo>
                      <a:pt x="463" y="268"/>
                      <a:pt x="605" y="234"/>
                      <a:pt x="613" y="1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3" name="Freeform 136"/>
              <p:cNvSpPr>
                <a:spLocks/>
              </p:cNvSpPr>
              <p:nvPr/>
            </p:nvSpPr>
            <p:spPr bwMode="auto">
              <a:xfrm>
                <a:off x="1298" y="3434"/>
                <a:ext cx="68" cy="30"/>
              </a:xfrm>
              <a:custGeom>
                <a:avLst/>
                <a:gdLst>
                  <a:gd name="T0" fmla="*/ 67 w 68"/>
                  <a:gd name="T1" fmla="*/ 19 h 30"/>
                  <a:gd name="T2" fmla="*/ 35 w 68"/>
                  <a:gd name="T3" fmla="*/ 3 h 30"/>
                  <a:gd name="T4" fmla="*/ 1 w 68"/>
                  <a:gd name="T5" fmla="*/ 11 h 30"/>
                  <a:gd name="T6" fmla="*/ 32 w 68"/>
                  <a:gd name="T7" fmla="*/ 27 h 30"/>
                  <a:gd name="T8" fmla="*/ 67 w 68"/>
                  <a:gd name="T9" fmla="*/ 19 h 30"/>
                </a:gdLst>
                <a:ahLst/>
                <a:cxnLst>
                  <a:cxn ang="0">
                    <a:pos x="T0" y="T1"/>
                  </a:cxn>
                  <a:cxn ang="0">
                    <a:pos x="T2" y="T3"/>
                  </a:cxn>
                  <a:cxn ang="0">
                    <a:pos x="T4" y="T5"/>
                  </a:cxn>
                  <a:cxn ang="0">
                    <a:pos x="T6" y="T7"/>
                  </a:cxn>
                  <a:cxn ang="0">
                    <a:pos x="T8" y="T9"/>
                  </a:cxn>
                </a:cxnLst>
                <a:rect l="0" t="0" r="r" b="b"/>
                <a:pathLst>
                  <a:path w="68" h="30">
                    <a:moveTo>
                      <a:pt x="67" y="19"/>
                    </a:moveTo>
                    <a:cubicBezTo>
                      <a:pt x="68" y="12"/>
                      <a:pt x="54" y="5"/>
                      <a:pt x="35" y="3"/>
                    </a:cubicBezTo>
                    <a:cubicBezTo>
                      <a:pt x="17" y="0"/>
                      <a:pt x="1" y="4"/>
                      <a:pt x="1" y="11"/>
                    </a:cubicBezTo>
                    <a:cubicBezTo>
                      <a:pt x="0" y="18"/>
                      <a:pt x="14" y="25"/>
                      <a:pt x="32" y="27"/>
                    </a:cubicBezTo>
                    <a:cubicBezTo>
                      <a:pt x="51" y="30"/>
                      <a:pt x="66" y="26"/>
                      <a:pt x="67"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4" name="Freeform 137"/>
              <p:cNvSpPr>
                <a:spLocks/>
              </p:cNvSpPr>
              <p:nvPr/>
            </p:nvSpPr>
            <p:spPr bwMode="auto">
              <a:xfrm>
                <a:off x="1135" y="3537"/>
                <a:ext cx="216" cy="87"/>
              </a:xfrm>
              <a:custGeom>
                <a:avLst/>
                <a:gdLst>
                  <a:gd name="T0" fmla="*/ 216 w 216"/>
                  <a:gd name="T1" fmla="*/ 0 h 87"/>
                  <a:gd name="T2" fmla="*/ 215 w 216"/>
                  <a:gd name="T3" fmla="*/ 18 h 87"/>
                  <a:gd name="T4" fmla="*/ 121 w 216"/>
                  <a:gd name="T5" fmla="*/ 87 h 87"/>
                  <a:gd name="T6" fmla="*/ 3 w 216"/>
                  <a:gd name="T7" fmla="*/ 57 h 87"/>
                  <a:gd name="T8" fmla="*/ 0 w 216"/>
                  <a:gd name="T9" fmla="*/ 37 h 87"/>
                  <a:gd name="T10" fmla="*/ 216 w 216"/>
                  <a:gd name="T11" fmla="*/ 0 h 87"/>
                </a:gdLst>
                <a:ahLst/>
                <a:cxnLst>
                  <a:cxn ang="0">
                    <a:pos x="T0" y="T1"/>
                  </a:cxn>
                  <a:cxn ang="0">
                    <a:pos x="T2" y="T3"/>
                  </a:cxn>
                  <a:cxn ang="0">
                    <a:pos x="T4" y="T5"/>
                  </a:cxn>
                  <a:cxn ang="0">
                    <a:pos x="T6" y="T7"/>
                  </a:cxn>
                  <a:cxn ang="0">
                    <a:pos x="T8" y="T9"/>
                  </a:cxn>
                  <a:cxn ang="0">
                    <a:pos x="T10" y="T11"/>
                  </a:cxn>
                </a:cxnLst>
                <a:rect l="0" t="0" r="r" b="b"/>
                <a:pathLst>
                  <a:path w="216" h="87">
                    <a:moveTo>
                      <a:pt x="216" y="0"/>
                    </a:moveTo>
                    <a:lnTo>
                      <a:pt x="215" y="18"/>
                    </a:lnTo>
                    <a:lnTo>
                      <a:pt x="121" y="87"/>
                    </a:lnTo>
                    <a:lnTo>
                      <a:pt x="3" y="57"/>
                    </a:lnTo>
                    <a:lnTo>
                      <a:pt x="0" y="37"/>
                    </a:lnTo>
                    <a:lnTo>
                      <a:pt x="21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65" name="Freeform 138"/>
              <p:cNvSpPr>
                <a:spLocks/>
              </p:cNvSpPr>
              <p:nvPr/>
            </p:nvSpPr>
            <p:spPr bwMode="auto">
              <a:xfrm>
                <a:off x="1135" y="3537"/>
                <a:ext cx="216" cy="87"/>
              </a:xfrm>
              <a:custGeom>
                <a:avLst/>
                <a:gdLst>
                  <a:gd name="T0" fmla="*/ 216 w 216"/>
                  <a:gd name="T1" fmla="*/ 0 h 87"/>
                  <a:gd name="T2" fmla="*/ 215 w 216"/>
                  <a:gd name="T3" fmla="*/ 18 h 87"/>
                  <a:gd name="T4" fmla="*/ 121 w 216"/>
                  <a:gd name="T5" fmla="*/ 87 h 87"/>
                  <a:gd name="T6" fmla="*/ 3 w 216"/>
                  <a:gd name="T7" fmla="*/ 57 h 87"/>
                  <a:gd name="T8" fmla="*/ 0 w 216"/>
                  <a:gd name="T9" fmla="*/ 37 h 87"/>
                </a:gdLst>
                <a:ahLst/>
                <a:cxnLst>
                  <a:cxn ang="0">
                    <a:pos x="T0" y="T1"/>
                  </a:cxn>
                  <a:cxn ang="0">
                    <a:pos x="T2" y="T3"/>
                  </a:cxn>
                  <a:cxn ang="0">
                    <a:pos x="T4" y="T5"/>
                  </a:cxn>
                  <a:cxn ang="0">
                    <a:pos x="T6" y="T7"/>
                  </a:cxn>
                  <a:cxn ang="0">
                    <a:pos x="T8" y="T9"/>
                  </a:cxn>
                </a:cxnLst>
                <a:rect l="0" t="0" r="r" b="b"/>
                <a:pathLst>
                  <a:path w="216" h="87">
                    <a:moveTo>
                      <a:pt x="216" y="0"/>
                    </a:moveTo>
                    <a:lnTo>
                      <a:pt x="215" y="18"/>
                    </a:lnTo>
                    <a:lnTo>
                      <a:pt x="121" y="87"/>
                    </a:lnTo>
                    <a:lnTo>
                      <a:pt x="3" y="57"/>
                    </a:lnTo>
                    <a:lnTo>
                      <a:pt x="0" y="3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6" name="Freeform 139"/>
              <p:cNvSpPr>
                <a:spLocks/>
              </p:cNvSpPr>
              <p:nvPr/>
            </p:nvSpPr>
            <p:spPr bwMode="auto">
              <a:xfrm>
                <a:off x="1137" y="3508"/>
                <a:ext cx="217" cy="91"/>
              </a:xfrm>
              <a:custGeom>
                <a:avLst/>
                <a:gdLst>
                  <a:gd name="T0" fmla="*/ 217 w 217"/>
                  <a:gd name="T1" fmla="*/ 26 h 91"/>
                  <a:gd name="T2" fmla="*/ 122 w 217"/>
                  <a:gd name="T3" fmla="*/ 91 h 91"/>
                  <a:gd name="T4" fmla="*/ 125 w 217"/>
                  <a:gd name="T5" fmla="*/ 91 h 91"/>
                  <a:gd name="T6" fmla="*/ 0 w 217"/>
                  <a:gd name="T7" fmla="*/ 64 h 91"/>
                  <a:gd name="T8" fmla="*/ 93 w 217"/>
                  <a:gd name="T9" fmla="*/ 0 h 91"/>
                  <a:gd name="T10" fmla="*/ 217 w 217"/>
                  <a:gd name="T11" fmla="*/ 26 h 91"/>
                </a:gdLst>
                <a:ahLst/>
                <a:cxnLst>
                  <a:cxn ang="0">
                    <a:pos x="T0" y="T1"/>
                  </a:cxn>
                  <a:cxn ang="0">
                    <a:pos x="T2" y="T3"/>
                  </a:cxn>
                  <a:cxn ang="0">
                    <a:pos x="T4" y="T5"/>
                  </a:cxn>
                  <a:cxn ang="0">
                    <a:pos x="T6" y="T7"/>
                  </a:cxn>
                  <a:cxn ang="0">
                    <a:pos x="T8" y="T9"/>
                  </a:cxn>
                  <a:cxn ang="0">
                    <a:pos x="T10" y="T11"/>
                  </a:cxn>
                </a:cxnLst>
                <a:rect l="0" t="0" r="r" b="b"/>
                <a:pathLst>
                  <a:path w="217" h="91">
                    <a:moveTo>
                      <a:pt x="217" y="26"/>
                    </a:moveTo>
                    <a:lnTo>
                      <a:pt x="122" y="91"/>
                    </a:lnTo>
                    <a:lnTo>
                      <a:pt x="125" y="91"/>
                    </a:lnTo>
                    <a:lnTo>
                      <a:pt x="0" y="64"/>
                    </a:lnTo>
                    <a:lnTo>
                      <a:pt x="93" y="0"/>
                    </a:lnTo>
                    <a:lnTo>
                      <a:pt x="217" y="2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67" name="Freeform 140"/>
              <p:cNvSpPr>
                <a:spLocks/>
              </p:cNvSpPr>
              <p:nvPr/>
            </p:nvSpPr>
            <p:spPr bwMode="auto">
              <a:xfrm>
                <a:off x="1137" y="3508"/>
                <a:ext cx="217" cy="91"/>
              </a:xfrm>
              <a:custGeom>
                <a:avLst/>
                <a:gdLst>
                  <a:gd name="T0" fmla="*/ 217 w 217"/>
                  <a:gd name="T1" fmla="*/ 26 h 91"/>
                  <a:gd name="T2" fmla="*/ 122 w 217"/>
                  <a:gd name="T3" fmla="*/ 91 h 91"/>
                  <a:gd name="T4" fmla="*/ 125 w 217"/>
                  <a:gd name="T5" fmla="*/ 91 h 91"/>
                  <a:gd name="T6" fmla="*/ 0 w 217"/>
                  <a:gd name="T7" fmla="*/ 64 h 91"/>
                  <a:gd name="T8" fmla="*/ 93 w 217"/>
                  <a:gd name="T9" fmla="*/ 0 h 91"/>
                  <a:gd name="T10" fmla="*/ 217 w 217"/>
                  <a:gd name="T11" fmla="*/ 26 h 91"/>
                </a:gdLst>
                <a:ahLst/>
                <a:cxnLst>
                  <a:cxn ang="0">
                    <a:pos x="T0" y="T1"/>
                  </a:cxn>
                  <a:cxn ang="0">
                    <a:pos x="T2" y="T3"/>
                  </a:cxn>
                  <a:cxn ang="0">
                    <a:pos x="T4" y="T5"/>
                  </a:cxn>
                  <a:cxn ang="0">
                    <a:pos x="T6" y="T7"/>
                  </a:cxn>
                  <a:cxn ang="0">
                    <a:pos x="T8" y="T9"/>
                  </a:cxn>
                  <a:cxn ang="0">
                    <a:pos x="T10" y="T11"/>
                  </a:cxn>
                </a:cxnLst>
                <a:rect l="0" t="0" r="r" b="b"/>
                <a:pathLst>
                  <a:path w="217" h="91">
                    <a:moveTo>
                      <a:pt x="217" y="26"/>
                    </a:moveTo>
                    <a:lnTo>
                      <a:pt x="122" y="91"/>
                    </a:lnTo>
                    <a:lnTo>
                      <a:pt x="125" y="91"/>
                    </a:lnTo>
                    <a:lnTo>
                      <a:pt x="0" y="64"/>
                    </a:lnTo>
                    <a:lnTo>
                      <a:pt x="93" y="0"/>
                    </a:lnTo>
                    <a:lnTo>
                      <a:pt x="217" y="2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8" name="Freeform 141"/>
              <p:cNvSpPr>
                <a:spLocks/>
              </p:cNvSpPr>
              <p:nvPr/>
            </p:nvSpPr>
            <p:spPr bwMode="auto">
              <a:xfrm>
                <a:off x="1183" y="3520"/>
                <a:ext cx="135" cy="62"/>
              </a:xfrm>
              <a:custGeom>
                <a:avLst/>
                <a:gdLst>
                  <a:gd name="T0" fmla="*/ 1207 w 1224"/>
                  <a:gd name="T1" fmla="*/ 205 h 561"/>
                  <a:gd name="T2" fmla="*/ 581 w 1224"/>
                  <a:gd name="T3" fmla="*/ 41 h 561"/>
                  <a:gd name="T4" fmla="*/ 16 w 1224"/>
                  <a:gd name="T5" fmla="*/ 356 h 561"/>
                  <a:gd name="T6" fmla="*/ 642 w 1224"/>
                  <a:gd name="T7" fmla="*/ 520 h 561"/>
                  <a:gd name="T8" fmla="*/ 1207 w 1224"/>
                  <a:gd name="T9" fmla="*/ 205 h 561"/>
                </a:gdLst>
                <a:ahLst/>
                <a:cxnLst>
                  <a:cxn ang="0">
                    <a:pos x="T0" y="T1"/>
                  </a:cxn>
                  <a:cxn ang="0">
                    <a:pos x="T2" y="T3"/>
                  </a:cxn>
                  <a:cxn ang="0">
                    <a:pos x="T4" y="T5"/>
                  </a:cxn>
                  <a:cxn ang="0">
                    <a:pos x="T6" y="T7"/>
                  </a:cxn>
                  <a:cxn ang="0">
                    <a:pos x="T8" y="T9"/>
                  </a:cxn>
                </a:cxnLst>
                <a:rect l="0" t="0" r="r" b="b"/>
                <a:pathLst>
                  <a:path w="1224" h="561">
                    <a:moveTo>
                      <a:pt x="1207" y="205"/>
                    </a:moveTo>
                    <a:cubicBezTo>
                      <a:pt x="1190" y="73"/>
                      <a:pt x="910" y="0"/>
                      <a:pt x="581" y="41"/>
                    </a:cubicBezTo>
                    <a:cubicBezTo>
                      <a:pt x="253" y="83"/>
                      <a:pt x="0" y="224"/>
                      <a:pt x="16" y="356"/>
                    </a:cubicBezTo>
                    <a:cubicBezTo>
                      <a:pt x="33" y="488"/>
                      <a:pt x="313" y="561"/>
                      <a:pt x="642" y="520"/>
                    </a:cubicBezTo>
                    <a:cubicBezTo>
                      <a:pt x="971" y="478"/>
                      <a:pt x="1224" y="337"/>
                      <a:pt x="1207" y="2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9" name="Freeform 142"/>
              <p:cNvSpPr>
                <a:spLocks/>
              </p:cNvSpPr>
              <p:nvPr/>
            </p:nvSpPr>
            <p:spPr bwMode="auto">
              <a:xfrm>
                <a:off x="1183" y="3520"/>
                <a:ext cx="135" cy="62"/>
              </a:xfrm>
              <a:custGeom>
                <a:avLst/>
                <a:gdLst>
                  <a:gd name="T0" fmla="*/ 133 w 135"/>
                  <a:gd name="T1" fmla="*/ 23 h 62"/>
                  <a:gd name="T2" fmla="*/ 64 w 135"/>
                  <a:gd name="T3" fmla="*/ 5 h 62"/>
                  <a:gd name="T4" fmla="*/ 2 w 135"/>
                  <a:gd name="T5" fmla="*/ 39 h 62"/>
                  <a:gd name="T6" fmla="*/ 71 w 135"/>
                  <a:gd name="T7" fmla="*/ 57 h 62"/>
                  <a:gd name="T8" fmla="*/ 133 w 135"/>
                  <a:gd name="T9" fmla="*/ 23 h 62"/>
                </a:gdLst>
                <a:ahLst/>
                <a:cxnLst>
                  <a:cxn ang="0">
                    <a:pos x="T0" y="T1"/>
                  </a:cxn>
                  <a:cxn ang="0">
                    <a:pos x="T2" y="T3"/>
                  </a:cxn>
                  <a:cxn ang="0">
                    <a:pos x="T4" y="T5"/>
                  </a:cxn>
                  <a:cxn ang="0">
                    <a:pos x="T6" y="T7"/>
                  </a:cxn>
                  <a:cxn ang="0">
                    <a:pos x="T8" y="T9"/>
                  </a:cxn>
                </a:cxnLst>
                <a:rect l="0" t="0" r="r" b="b"/>
                <a:pathLst>
                  <a:path w="135" h="62">
                    <a:moveTo>
                      <a:pt x="133" y="23"/>
                    </a:moveTo>
                    <a:cubicBezTo>
                      <a:pt x="131" y="8"/>
                      <a:pt x="101" y="0"/>
                      <a:pt x="64" y="5"/>
                    </a:cubicBezTo>
                    <a:cubicBezTo>
                      <a:pt x="28" y="9"/>
                      <a:pt x="0" y="25"/>
                      <a:pt x="2" y="39"/>
                    </a:cubicBezTo>
                    <a:cubicBezTo>
                      <a:pt x="4" y="54"/>
                      <a:pt x="35" y="62"/>
                      <a:pt x="71" y="57"/>
                    </a:cubicBezTo>
                    <a:cubicBezTo>
                      <a:pt x="107" y="53"/>
                      <a:pt x="135" y="37"/>
                      <a:pt x="133" y="2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0" name="Line 143"/>
              <p:cNvSpPr>
                <a:spLocks noChangeShapeType="1"/>
              </p:cNvSpPr>
              <p:nvPr/>
            </p:nvSpPr>
            <p:spPr bwMode="auto">
              <a:xfrm>
                <a:off x="1249" y="3601"/>
                <a:ext cx="3"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1" name="Freeform 144"/>
              <p:cNvSpPr>
                <a:spLocks/>
              </p:cNvSpPr>
              <p:nvPr/>
            </p:nvSpPr>
            <p:spPr bwMode="auto">
              <a:xfrm>
                <a:off x="1216" y="3534"/>
                <a:ext cx="69" cy="30"/>
              </a:xfrm>
              <a:custGeom>
                <a:avLst/>
                <a:gdLst>
                  <a:gd name="T0" fmla="*/ 616 w 624"/>
                  <a:gd name="T1" fmla="*/ 97 h 270"/>
                  <a:gd name="T2" fmla="*/ 298 w 624"/>
                  <a:gd name="T3" fmla="*/ 21 h 270"/>
                  <a:gd name="T4" fmla="*/ 8 w 624"/>
                  <a:gd name="T5" fmla="*/ 174 h 270"/>
                  <a:gd name="T6" fmla="*/ 327 w 624"/>
                  <a:gd name="T7" fmla="*/ 249 h 270"/>
                  <a:gd name="T8" fmla="*/ 616 w 624"/>
                  <a:gd name="T9" fmla="*/ 97 h 270"/>
                </a:gdLst>
                <a:ahLst/>
                <a:cxnLst>
                  <a:cxn ang="0">
                    <a:pos x="T0" y="T1"/>
                  </a:cxn>
                  <a:cxn ang="0">
                    <a:pos x="T2" y="T3"/>
                  </a:cxn>
                  <a:cxn ang="0">
                    <a:pos x="T4" y="T5"/>
                  </a:cxn>
                  <a:cxn ang="0">
                    <a:pos x="T6" y="T7"/>
                  </a:cxn>
                  <a:cxn ang="0">
                    <a:pos x="T8" y="T9"/>
                  </a:cxn>
                </a:cxnLst>
                <a:rect l="0" t="0" r="r" b="b"/>
                <a:pathLst>
                  <a:path w="624" h="270">
                    <a:moveTo>
                      <a:pt x="616" y="97"/>
                    </a:moveTo>
                    <a:cubicBezTo>
                      <a:pt x="609" y="34"/>
                      <a:pt x="466" y="0"/>
                      <a:pt x="298" y="21"/>
                    </a:cubicBezTo>
                    <a:cubicBezTo>
                      <a:pt x="130" y="43"/>
                      <a:pt x="0" y="111"/>
                      <a:pt x="8" y="174"/>
                    </a:cubicBezTo>
                    <a:cubicBezTo>
                      <a:pt x="16" y="237"/>
                      <a:pt x="159" y="270"/>
                      <a:pt x="327" y="249"/>
                    </a:cubicBezTo>
                    <a:cubicBezTo>
                      <a:pt x="495" y="228"/>
                      <a:pt x="624" y="160"/>
                      <a:pt x="616" y="9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72" name="Freeform 145"/>
              <p:cNvSpPr>
                <a:spLocks/>
              </p:cNvSpPr>
              <p:nvPr/>
            </p:nvSpPr>
            <p:spPr bwMode="auto">
              <a:xfrm>
                <a:off x="1216" y="3534"/>
                <a:ext cx="69" cy="30"/>
              </a:xfrm>
              <a:custGeom>
                <a:avLst/>
                <a:gdLst>
                  <a:gd name="T0" fmla="*/ 68 w 69"/>
                  <a:gd name="T1" fmla="*/ 11 h 30"/>
                  <a:gd name="T2" fmla="*/ 33 w 69"/>
                  <a:gd name="T3" fmla="*/ 3 h 30"/>
                  <a:gd name="T4" fmla="*/ 1 w 69"/>
                  <a:gd name="T5" fmla="*/ 19 h 30"/>
                  <a:gd name="T6" fmla="*/ 36 w 69"/>
                  <a:gd name="T7" fmla="*/ 28 h 30"/>
                  <a:gd name="T8" fmla="*/ 68 w 69"/>
                  <a:gd name="T9" fmla="*/ 11 h 30"/>
                </a:gdLst>
                <a:ahLst/>
                <a:cxnLst>
                  <a:cxn ang="0">
                    <a:pos x="T0" y="T1"/>
                  </a:cxn>
                  <a:cxn ang="0">
                    <a:pos x="T2" y="T3"/>
                  </a:cxn>
                  <a:cxn ang="0">
                    <a:pos x="T4" y="T5"/>
                  </a:cxn>
                  <a:cxn ang="0">
                    <a:pos x="T6" y="T7"/>
                  </a:cxn>
                  <a:cxn ang="0">
                    <a:pos x="T8" y="T9"/>
                  </a:cxn>
                </a:cxnLst>
                <a:rect l="0" t="0" r="r" b="b"/>
                <a:pathLst>
                  <a:path w="69" h="30">
                    <a:moveTo>
                      <a:pt x="68" y="11"/>
                    </a:moveTo>
                    <a:cubicBezTo>
                      <a:pt x="67" y="4"/>
                      <a:pt x="52" y="0"/>
                      <a:pt x="33" y="3"/>
                    </a:cubicBezTo>
                    <a:cubicBezTo>
                      <a:pt x="15" y="5"/>
                      <a:pt x="0" y="13"/>
                      <a:pt x="1" y="19"/>
                    </a:cubicBezTo>
                    <a:cubicBezTo>
                      <a:pt x="2" y="26"/>
                      <a:pt x="18" y="30"/>
                      <a:pt x="36" y="28"/>
                    </a:cubicBezTo>
                    <a:cubicBezTo>
                      <a:pt x="55" y="25"/>
                      <a:pt x="69" y="18"/>
                      <a:pt x="68" y="1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3" name="Freeform 146"/>
              <p:cNvSpPr>
                <a:spLocks/>
              </p:cNvSpPr>
              <p:nvPr/>
            </p:nvSpPr>
            <p:spPr bwMode="auto">
              <a:xfrm>
                <a:off x="1264" y="3480"/>
                <a:ext cx="219" cy="90"/>
              </a:xfrm>
              <a:custGeom>
                <a:avLst/>
                <a:gdLst>
                  <a:gd name="T0" fmla="*/ 219 w 219"/>
                  <a:gd name="T1" fmla="*/ 45 h 90"/>
                  <a:gd name="T2" fmla="*/ 211 w 219"/>
                  <a:gd name="T3" fmla="*/ 62 h 90"/>
                  <a:gd name="T4" fmla="*/ 99 w 219"/>
                  <a:gd name="T5" fmla="*/ 90 h 90"/>
                  <a:gd name="T6" fmla="*/ 0 w 219"/>
                  <a:gd name="T7" fmla="*/ 19 h 90"/>
                  <a:gd name="T8" fmla="*/ 5 w 219"/>
                  <a:gd name="T9" fmla="*/ 0 h 90"/>
                  <a:gd name="T10" fmla="*/ 219 w 219"/>
                  <a:gd name="T11" fmla="*/ 45 h 90"/>
                </a:gdLst>
                <a:ahLst/>
                <a:cxnLst>
                  <a:cxn ang="0">
                    <a:pos x="T0" y="T1"/>
                  </a:cxn>
                  <a:cxn ang="0">
                    <a:pos x="T2" y="T3"/>
                  </a:cxn>
                  <a:cxn ang="0">
                    <a:pos x="T4" y="T5"/>
                  </a:cxn>
                  <a:cxn ang="0">
                    <a:pos x="T6" y="T7"/>
                  </a:cxn>
                  <a:cxn ang="0">
                    <a:pos x="T8" y="T9"/>
                  </a:cxn>
                  <a:cxn ang="0">
                    <a:pos x="T10" y="T11"/>
                  </a:cxn>
                </a:cxnLst>
                <a:rect l="0" t="0" r="r" b="b"/>
                <a:pathLst>
                  <a:path w="219" h="90">
                    <a:moveTo>
                      <a:pt x="219" y="45"/>
                    </a:moveTo>
                    <a:lnTo>
                      <a:pt x="211" y="62"/>
                    </a:lnTo>
                    <a:lnTo>
                      <a:pt x="99" y="90"/>
                    </a:lnTo>
                    <a:lnTo>
                      <a:pt x="0" y="19"/>
                    </a:lnTo>
                    <a:lnTo>
                      <a:pt x="5" y="0"/>
                    </a:lnTo>
                    <a:lnTo>
                      <a:pt x="219"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74" name="Freeform 147"/>
              <p:cNvSpPr>
                <a:spLocks/>
              </p:cNvSpPr>
              <p:nvPr/>
            </p:nvSpPr>
            <p:spPr bwMode="auto">
              <a:xfrm>
                <a:off x="1264" y="3480"/>
                <a:ext cx="219" cy="90"/>
              </a:xfrm>
              <a:custGeom>
                <a:avLst/>
                <a:gdLst>
                  <a:gd name="T0" fmla="*/ 219 w 219"/>
                  <a:gd name="T1" fmla="*/ 45 h 90"/>
                  <a:gd name="T2" fmla="*/ 211 w 219"/>
                  <a:gd name="T3" fmla="*/ 62 h 90"/>
                  <a:gd name="T4" fmla="*/ 99 w 219"/>
                  <a:gd name="T5" fmla="*/ 90 h 90"/>
                  <a:gd name="T6" fmla="*/ 0 w 219"/>
                  <a:gd name="T7" fmla="*/ 19 h 90"/>
                  <a:gd name="T8" fmla="*/ 5 w 219"/>
                  <a:gd name="T9" fmla="*/ 0 h 90"/>
                </a:gdLst>
                <a:ahLst/>
                <a:cxnLst>
                  <a:cxn ang="0">
                    <a:pos x="T0" y="T1"/>
                  </a:cxn>
                  <a:cxn ang="0">
                    <a:pos x="T2" y="T3"/>
                  </a:cxn>
                  <a:cxn ang="0">
                    <a:pos x="T4" y="T5"/>
                  </a:cxn>
                  <a:cxn ang="0">
                    <a:pos x="T6" y="T7"/>
                  </a:cxn>
                  <a:cxn ang="0">
                    <a:pos x="T8" y="T9"/>
                  </a:cxn>
                </a:cxnLst>
                <a:rect l="0" t="0" r="r" b="b"/>
                <a:pathLst>
                  <a:path w="219" h="90">
                    <a:moveTo>
                      <a:pt x="219" y="45"/>
                    </a:moveTo>
                    <a:lnTo>
                      <a:pt x="211" y="62"/>
                    </a:lnTo>
                    <a:lnTo>
                      <a:pt x="99" y="90"/>
                    </a:lnTo>
                    <a:lnTo>
                      <a:pt x="0" y="19"/>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5" name="Freeform 148"/>
              <p:cNvSpPr>
                <a:spLocks/>
              </p:cNvSpPr>
              <p:nvPr/>
            </p:nvSpPr>
            <p:spPr bwMode="auto">
              <a:xfrm>
                <a:off x="1272" y="3454"/>
                <a:ext cx="215" cy="95"/>
              </a:xfrm>
              <a:custGeom>
                <a:avLst/>
                <a:gdLst>
                  <a:gd name="T0" fmla="*/ 215 w 215"/>
                  <a:gd name="T1" fmla="*/ 69 h 95"/>
                  <a:gd name="T2" fmla="*/ 102 w 215"/>
                  <a:gd name="T3" fmla="*/ 95 h 95"/>
                  <a:gd name="T4" fmla="*/ 105 w 215"/>
                  <a:gd name="T5" fmla="*/ 95 h 95"/>
                  <a:gd name="T6" fmla="*/ 0 w 215"/>
                  <a:gd name="T7" fmla="*/ 25 h 95"/>
                  <a:gd name="T8" fmla="*/ 109 w 215"/>
                  <a:gd name="T9" fmla="*/ 0 h 95"/>
                  <a:gd name="T10" fmla="*/ 215 w 215"/>
                  <a:gd name="T11" fmla="*/ 69 h 95"/>
                </a:gdLst>
                <a:ahLst/>
                <a:cxnLst>
                  <a:cxn ang="0">
                    <a:pos x="T0" y="T1"/>
                  </a:cxn>
                  <a:cxn ang="0">
                    <a:pos x="T2" y="T3"/>
                  </a:cxn>
                  <a:cxn ang="0">
                    <a:pos x="T4" y="T5"/>
                  </a:cxn>
                  <a:cxn ang="0">
                    <a:pos x="T6" y="T7"/>
                  </a:cxn>
                  <a:cxn ang="0">
                    <a:pos x="T8" y="T9"/>
                  </a:cxn>
                  <a:cxn ang="0">
                    <a:pos x="T10" y="T11"/>
                  </a:cxn>
                </a:cxnLst>
                <a:rect l="0" t="0" r="r" b="b"/>
                <a:pathLst>
                  <a:path w="215" h="95">
                    <a:moveTo>
                      <a:pt x="215" y="69"/>
                    </a:moveTo>
                    <a:lnTo>
                      <a:pt x="102" y="95"/>
                    </a:lnTo>
                    <a:lnTo>
                      <a:pt x="105" y="95"/>
                    </a:lnTo>
                    <a:lnTo>
                      <a:pt x="0" y="25"/>
                    </a:lnTo>
                    <a:lnTo>
                      <a:pt x="109" y="0"/>
                    </a:lnTo>
                    <a:lnTo>
                      <a:pt x="215"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76" name="Freeform 149"/>
              <p:cNvSpPr>
                <a:spLocks/>
              </p:cNvSpPr>
              <p:nvPr/>
            </p:nvSpPr>
            <p:spPr bwMode="auto">
              <a:xfrm>
                <a:off x="1272" y="3454"/>
                <a:ext cx="215" cy="95"/>
              </a:xfrm>
              <a:custGeom>
                <a:avLst/>
                <a:gdLst>
                  <a:gd name="T0" fmla="*/ 215 w 215"/>
                  <a:gd name="T1" fmla="*/ 69 h 95"/>
                  <a:gd name="T2" fmla="*/ 102 w 215"/>
                  <a:gd name="T3" fmla="*/ 95 h 95"/>
                  <a:gd name="T4" fmla="*/ 105 w 215"/>
                  <a:gd name="T5" fmla="*/ 95 h 95"/>
                  <a:gd name="T6" fmla="*/ 0 w 215"/>
                  <a:gd name="T7" fmla="*/ 25 h 95"/>
                  <a:gd name="T8" fmla="*/ 109 w 215"/>
                  <a:gd name="T9" fmla="*/ 0 h 95"/>
                  <a:gd name="T10" fmla="*/ 215 w 215"/>
                  <a:gd name="T11" fmla="*/ 69 h 95"/>
                </a:gdLst>
                <a:ahLst/>
                <a:cxnLst>
                  <a:cxn ang="0">
                    <a:pos x="T0" y="T1"/>
                  </a:cxn>
                  <a:cxn ang="0">
                    <a:pos x="T2" y="T3"/>
                  </a:cxn>
                  <a:cxn ang="0">
                    <a:pos x="T4" y="T5"/>
                  </a:cxn>
                  <a:cxn ang="0">
                    <a:pos x="T6" y="T7"/>
                  </a:cxn>
                  <a:cxn ang="0">
                    <a:pos x="T8" y="T9"/>
                  </a:cxn>
                  <a:cxn ang="0">
                    <a:pos x="T10" y="T11"/>
                  </a:cxn>
                </a:cxnLst>
                <a:rect l="0" t="0" r="r" b="b"/>
                <a:pathLst>
                  <a:path w="215" h="95">
                    <a:moveTo>
                      <a:pt x="215" y="69"/>
                    </a:moveTo>
                    <a:lnTo>
                      <a:pt x="102" y="95"/>
                    </a:lnTo>
                    <a:lnTo>
                      <a:pt x="105" y="95"/>
                    </a:lnTo>
                    <a:lnTo>
                      <a:pt x="0" y="25"/>
                    </a:lnTo>
                    <a:lnTo>
                      <a:pt x="109" y="0"/>
                    </a:lnTo>
                    <a:lnTo>
                      <a:pt x="215"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7" name="Freeform 150"/>
              <p:cNvSpPr>
                <a:spLocks/>
              </p:cNvSpPr>
              <p:nvPr/>
            </p:nvSpPr>
            <p:spPr bwMode="auto">
              <a:xfrm>
                <a:off x="1317" y="3466"/>
                <a:ext cx="135" cy="70"/>
              </a:xfrm>
              <a:custGeom>
                <a:avLst/>
                <a:gdLst>
                  <a:gd name="T0" fmla="*/ 1188 w 1222"/>
                  <a:gd name="T1" fmla="*/ 464 h 628"/>
                  <a:gd name="T2" fmla="*/ 671 w 1222"/>
                  <a:gd name="T3" fmla="*/ 82 h 628"/>
                  <a:gd name="T4" fmla="*/ 33 w 1222"/>
                  <a:gd name="T5" fmla="*/ 164 h 628"/>
                  <a:gd name="T6" fmla="*/ 551 w 1222"/>
                  <a:gd name="T7" fmla="*/ 545 h 628"/>
                  <a:gd name="T8" fmla="*/ 1188 w 1222"/>
                  <a:gd name="T9" fmla="*/ 464 h 628"/>
                </a:gdLst>
                <a:ahLst/>
                <a:cxnLst>
                  <a:cxn ang="0">
                    <a:pos x="T0" y="T1"/>
                  </a:cxn>
                  <a:cxn ang="0">
                    <a:pos x="T2" y="T3"/>
                  </a:cxn>
                  <a:cxn ang="0">
                    <a:pos x="T4" y="T5"/>
                  </a:cxn>
                  <a:cxn ang="0">
                    <a:pos x="T6" y="T7"/>
                  </a:cxn>
                  <a:cxn ang="0">
                    <a:pos x="T8" y="T9"/>
                  </a:cxn>
                </a:cxnLst>
                <a:rect l="0" t="0" r="r" b="b"/>
                <a:pathLst>
                  <a:path w="1222" h="628">
                    <a:moveTo>
                      <a:pt x="1188" y="464"/>
                    </a:moveTo>
                    <a:cubicBezTo>
                      <a:pt x="1222" y="336"/>
                      <a:pt x="990" y="165"/>
                      <a:pt x="671" y="82"/>
                    </a:cubicBezTo>
                    <a:cubicBezTo>
                      <a:pt x="352" y="0"/>
                      <a:pt x="66" y="36"/>
                      <a:pt x="33" y="164"/>
                    </a:cubicBezTo>
                    <a:cubicBezTo>
                      <a:pt x="0" y="292"/>
                      <a:pt x="232" y="462"/>
                      <a:pt x="551" y="545"/>
                    </a:cubicBezTo>
                    <a:cubicBezTo>
                      <a:pt x="870" y="628"/>
                      <a:pt x="1155" y="591"/>
                      <a:pt x="1188" y="46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78" name="Freeform 151"/>
              <p:cNvSpPr>
                <a:spLocks/>
              </p:cNvSpPr>
              <p:nvPr/>
            </p:nvSpPr>
            <p:spPr bwMode="auto">
              <a:xfrm>
                <a:off x="1317" y="3466"/>
                <a:ext cx="135" cy="70"/>
              </a:xfrm>
              <a:custGeom>
                <a:avLst/>
                <a:gdLst>
                  <a:gd name="T0" fmla="*/ 131 w 135"/>
                  <a:gd name="T1" fmla="*/ 51 h 70"/>
                  <a:gd name="T2" fmla="*/ 74 w 135"/>
                  <a:gd name="T3" fmla="*/ 9 h 70"/>
                  <a:gd name="T4" fmla="*/ 4 w 135"/>
                  <a:gd name="T5" fmla="*/ 18 h 70"/>
                  <a:gd name="T6" fmla="*/ 61 w 135"/>
                  <a:gd name="T7" fmla="*/ 60 h 70"/>
                  <a:gd name="T8" fmla="*/ 131 w 135"/>
                  <a:gd name="T9" fmla="*/ 51 h 70"/>
                </a:gdLst>
                <a:ahLst/>
                <a:cxnLst>
                  <a:cxn ang="0">
                    <a:pos x="T0" y="T1"/>
                  </a:cxn>
                  <a:cxn ang="0">
                    <a:pos x="T2" y="T3"/>
                  </a:cxn>
                  <a:cxn ang="0">
                    <a:pos x="T4" y="T5"/>
                  </a:cxn>
                  <a:cxn ang="0">
                    <a:pos x="T6" y="T7"/>
                  </a:cxn>
                  <a:cxn ang="0">
                    <a:pos x="T8" y="T9"/>
                  </a:cxn>
                </a:cxnLst>
                <a:rect l="0" t="0" r="r" b="b"/>
                <a:pathLst>
                  <a:path w="135" h="70">
                    <a:moveTo>
                      <a:pt x="131" y="51"/>
                    </a:moveTo>
                    <a:cubicBezTo>
                      <a:pt x="135" y="37"/>
                      <a:pt x="109" y="19"/>
                      <a:pt x="74" y="9"/>
                    </a:cubicBezTo>
                    <a:cubicBezTo>
                      <a:pt x="39" y="0"/>
                      <a:pt x="8" y="4"/>
                      <a:pt x="4" y="18"/>
                    </a:cubicBezTo>
                    <a:cubicBezTo>
                      <a:pt x="0" y="33"/>
                      <a:pt x="26" y="51"/>
                      <a:pt x="61" y="60"/>
                    </a:cubicBezTo>
                    <a:cubicBezTo>
                      <a:pt x="96" y="70"/>
                      <a:pt x="128" y="65"/>
                      <a:pt x="131"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9" name="Line 152"/>
              <p:cNvSpPr>
                <a:spLocks noChangeShapeType="1"/>
              </p:cNvSpPr>
              <p:nvPr/>
            </p:nvSpPr>
            <p:spPr bwMode="auto">
              <a:xfrm flipH="1">
                <a:off x="1360" y="3546"/>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0" name="Freeform 153"/>
              <p:cNvSpPr>
                <a:spLocks/>
              </p:cNvSpPr>
              <p:nvPr/>
            </p:nvSpPr>
            <p:spPr bwMode="auto">
              <a:xfrm>
                <a:off x="1351" y="3483"/>
                <a:ext cx="69" cy="33"/>
              </a:xfrm>
              <a:custGeom>
                <a:avLst/>
                <a:gdLst>
                  <a:gd name="T0" fmla="*/ 606 w 622"/>
                  <a:gd name="T1" fmla="*/ 228 h 304"/>
                  <a:gd name="T2" fmla="*/ 340 w 622"/>
                  <a:gd name="T3" fmla="*/ 42 h 304"/>
                  <a:gd name="T4" fmla="*/ 16 w 622"/>
                  <a:gd name="T5" fmla="*/ 75 h 304"/>
                  <a:gd name="T6" fmla="*/ 283 w 622"/>
                  <a:gd name="T7" fmla="*/ 262 h 304"/>
                  <a:gd name="T8" fmla="*/ 606 w 622"/>
                  <a:gd name="T9" fmla="*/ 228 h 304"/>
                </a:gdLst>
                <a:ahLst/>
                <a:cxnLst>
                  <a:cxn ang="0">
                    <a:pos x="T0" y="T1"/>
                  </a:cxn>
                  <a:cxn ang="0">
                    <a:pos x="T2" y="T3"/>
                  </a:cxn>
                  <a:cxn ang="0">
                    <a:pos x="T4" y="T5"/>
                  </a:cxn>
                  <a:cxn ang="0">
                    <a:pos x="T6" y="T7"/>
                  </a:cxn>
                  <a:cxn ang="0">
                    <a:pos x="T8" y="T9"/>
                  </a:cxn>
                </a:cxnLst>
                <a:rect l="0" t="0" r="r" b="b"/>
                <a:pathLst>
                  <a:path w="622" h="304">
                    <a:moveTo>
                      <a:pt x="606" y="228"/>
                    </a:moveTo>
                    <a:cubicBezTo>
                      <a:pt x="622" y="168"/>
                      <a:pt x="503" y="84"/>
                      <a:pt x="340" y="42"/>
                    </a:cubicBezTo>
                    <a:cubicBezTo>
                      <a:pt x="177" y="0"/>
                      <a:pt x="32" y="15"/>
                      <a:pt x="16" y="75"/>
                    </a:cubicBezTo>
                    <a:cubicBezTo>
                      <a:pt x="0" y="136"/>
                      <a:pt x="120" y="220"/>
                      <a:pt x="283" y="262"/>
                    </a:cubicBezTo>
                    <a:cubicBezTo>
                      <a:pt x="445" y="304"/>
                      <a:pt x="590" y="289"/>
                      <a:pt x="606" y="22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81" name="Freeform 154"/>
              <p:cNvSpPr>
                <a:spLocks/>
              </p:cNvSpPr>
              <p:nvPr/>
            </p:nvSpPr>
            <p:spPr bwMode="auto">
              <a:xfrm>
                <a:off x="1351" y="3483"/>
                <a:ext cx="69" cy="33"/>
              </a:xfrm>
              <a:custGeom>
                <a:avLst/>
                <a:gdLst>
                  <a:gd name="T0" fmla="*/ 67 w 69"/>
                  <a:gd name="T1" fmla="*/ 25 h 33"/>
                  <a:gd name="T2" fmla="*/ 38 w 69"/>
                  <a:gd name="T3" fmla="*/ 4 h 33"/>
                  <a:gd name="T4" fmla="*/ 2 w 69"/>
                  <a:gd name="T5" fmla="*/ 8 h 33"/>
                  <a:gd name="T6" fmla="*/ 31 w 69"/>
                  <a:gd name="T7" fmla="*/ 29 h 33"/>
                  <a:gd name="T8" fmla="*/ 67 w 69"/>
                  <a:gd name="T9" fmla="*/ 25 h 33"/>
                </a:gdLst>
                <a:ahLst/>
                <a:cxnLst>
                  <a:cxn ang="0">
                    <a:pos x="T0" y="T1"/>
                  </a:cxn>
                  <a:cxn ang="0">
                    <a:pos x="T2" y="T3"/>
                  </a:cxn>
                  <a:cxn ang="0">
                    <a:pos x="T4" y="T5"/>
                  </a:cxn>
                  <a:cxn ang="0">
                    <a:pos x="T6" y="T7"/>
                  </a:cxn>
                  <a:cxn ang="0">
                    <a:pos x="T8" y="T9"/>
                  </a:cxn>
                </a:cxnLst>
                <a:rect l="0" t="0" r="r" b="b"/>
                <a:pathLst>
                  <a:path w="69" h="33">
                    <a:moveTo>
                      <a:pt x="67" y="25"/>
                    </a:moveTo>
                    <a:cubicBezTo>
                      <a:pt x="69" y="18"/>
                      <a:pt x="55" y="9"/>
                      <a:pt x="38" y="4"/>
                    </a:cubicBezTo>
                    <a:cubicBezTo>
                      <a:pt x="20" y="0"/>
                      <a:pt x="4" y="1"/>
                      <a:pt x="2" y="8"/>
                    </a:cubicBezTo>
                    <a:cubicBezTo>
                      <a:pt x="0" y="15"/>
                      <a:pt x="13" y="24"/>
                      <a:pt x="31" y="29"/>
                    </a:cubicBezTo>
                    <a:cubicBezTo>
                      <a:pt x="49" y="33"/>
                      <a:pt x="65" y="32"/>
                      <a:pt x="67"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2" name="Freeform 155"/>
              <p:cNvSpPr>
                <a:spLocks/>
              </p:cNvSpPr>
              <p:nvPr/>
            </p:nvSpPr>
            <p:spPr bwMode="auto">
              <a:xfrm>
                <a:off x="1162" y="3595"/>
                <a:ext cx="217" cy="90"/>
              </a:xfrm>
              <a:custGeom>
                <a:avLst/>
                <a:gdLst>
                  <a:gd name="T0" fmla="*/ 217 w 217"/>
                  <a:gd name="T1" fmla="*/ 45 h 90"/>
                  <a:gd name="T2" fmla="*/ 210 w 217"/>
                  <a:gd name="T3" fmla="*/ 62 h 90"/>
                  <a:gd name="T4" fmla="*/ 98 w 217"/>
                  <a:gd name="T5" fmla="*/ 90 h 90"/>
                  <a:gd name="T6" fmla="*/ 0 w 217"/>
                  <a:gd name="T7" fmla="*/ 19 h 90"/>
                  <a:gd name="T8" fmla="*/ 5 w 217"/>
                  <a:gd name="T9" fmla="*/ 0 h 90"/>
                  <a:gd name="T10" fmla="*/ 217 w 217"/>
                  <a:gd name="T11" fmla="*/ 45 h 90"/>
                </a:gdLst>
                <a:ahLst/>
                <a:cxnLst>
                  <a:cxn ang="0">
                    <a:pos x="T0" y="T1"/>
                  </a:cxn>
                  <a:cxn ang="0">
                    <a:pos x="T2" y="T3"/>
                  </a:cxn>
                  <a:cxn ang="0">
                    <a:pos x="T4" y="T5"/>
                  </a:cxn>
                  <a:cxn ang="0">
                    <a:pos x="T6" y="T7"/>
                  </a:cxn>
                  <a:cxn ang="0">
                    <a:pos x="T8" y="T9"/>
                  </a:cxn>
                  <a:cxn ang="0">
                    <a:pos x="T10" y="T11"/>
                  </a:cxn>
                </a:cxnLst>
                <a:rect l="0" t="0" r="r" b="b"/>
                <a:pathLst>
                  <a:path w="217" h="90">
                    <a:moveTo>
                      <a:pt x="217" y="45"/>
                    </a:moveTo>
                    <a:lnTo>
                      <a:pt x="210" y="62"/>
                    </a:lnTo>
                    <a:lnTo>
                      <a:pt x="98" y="90"/>
                    </a:lnTo>
                    <a:lnTo>
                      <a:pt x="0" y="19"/>
                    </a:lnTo>
                    <a:lnTo>
                      <a:pt x="5" y="0"/>
                    </a:lnTo>
                    <a:lnTo>
                      <a:pt x="217"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83" name="Freeform 156"/>
              <p:cNvSpPr>
                <a:spLocks/>
              </p:cNvSpPr>
              <p:nvPr/>
            </p:nvSpPr>
            <p:spPr bwMode="auto">
              <a:xfrm>
                <a:off x="1162" y="3595"/>
                <a:ext cx="217" cy="90"/>
              </a:xfrm>
              <a:custGeom>
                <a:avLst/>
                <a:gdLst>
                  <a:gd name="T0" fmla="*/ 217 w 217"/>
                  <a:gd name="T1" fmla="*/ 45 h 90"/>
                  <a:gd name="T2" fmla="*/ 210 w 217"/>
                  <a:gd name="T3" fmla="*/ 62 h 90"/>
                  <a:gd name="T4" fmla="*/ 98 w 217"/>
                  <a:gd name="T5" fmla="*/ 90 h 90"/>
                  <a:gd name="T6" fmla="*/ 0 w 217"/>
                  <a:gd name="T7" fmla="*/ 19 h 90"/>
                  <a:gd name="T8" fmla="*/ 5 w 217"/>
                  <a:gd name="T9" fmla="*/ 0 h 90"/>
                </a:gdLst>
                <a:ahLst/>
                <a:cxnLst>
                  <a:cxn ang="0">
                    <a:pos x="T0" y="T1"/>
                  </a:cxn>
                  <a:cxn ang="0">
                    <a:pos x="T2" y="T3"/>
                  </a:cxn>
                  <a:cxn ang="0">
                    <a:pos x="T4" y="T5"/>
                  </a:cxn>
                  <a:cxn ang="0">
                    <a:pos x="T6" y="T7"/>
                  </a:cxn>
                  <a:cxn ang="0">
                    <a:pos x="T8" y="T9"/>
                  </a:cxn>
                </a:cxnLst>
                <a:rect l="0" t="0" r="r" b="b"/>
                <a:pathLst>
                  <a:path w="217" h="90">
                    <a:moveTo>
                      <a:pt x="217" y="45"/>
                    </a:moveTo>
                    <a:lnTo>
                      <a:pt x="210" y="62"/>
                    </a:lnTo>
                    <a:lnTo>
                      <a:pt x="98" y="90"/>
                    </a:lnTo>
                    <a:lnTo>
                      <a:pt x="0" y="19"/>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4" name="Freeform 157"/>
              <p:cNvSpPr>
                <a:spLocks/>
              </p:cNvSpPr>
              <p:nvPr/>
            </p:nvSpPr>
            <p:spPr bwMode="auto">
              <a:xfrm>
                <a:off x="1170" y="3569"/>
                <a:ext cx="213" cy="95"/>
              </a:xfrm>
              <a:custGeom>
                <a:avLst/>
                <a:gdLst>
                  <a:gd name="T0" fmla="*/ 213 w 213"/>
                  <a:gd name="T1" fmla="*/ 69 h 95"/>
                  <a:gd name="T2" fmla="*/ 101 w 213"/>
                  <a:gd name="T3" fmla="*/ 95 h 95"/>
                  <a:gd name="T4" fmla="*/ 104 w 213"/>
                  <a:gd name="T5" fmla="*/ 95 h 95"/>
                  <a:gd name="T6" fmla="*/ 0 w 213"/>
                  <a:gd name="T7" fmla="*/ 25 h 95"/>
                  <a:gd name="T8" fmla="*/ 108 w 213"/>
                  <a:gd name="T9" fmla="*/ 0 h 95"/>
                  <a:gd name="T10" fmla="*/ 213 w 213"/>
                  <a:gd name="T11" fmla="*/ 69 h 95"/>
                </a:gdLst>
                <a:ahLst/>
                <a:cxnLst>
                  <a:cxn ang="0">
                    <a:pos x="T0" y="T1"/>
                  </a:cxn>
                  <a:cxn ang="0">
                    <a:pos x="T2" y="T3"/>
                  </a:cxn>
                  <a:cxn ang="0">
                    <a:pos x="T4" y="T5"/>
                  </a:cxn>
                  <a:cxn ang="0">
                    <a:pos x="T6" y="T7"/>
                  </a:cxn>
                  <a:cxn ang="0">
                    <a:pos x="T8" y="T9"/>
                  </a:cxn>
                  <a:cxn ang="0">
                    <a:pos x="T10" y="T11"/>
                  </a:cxn>
                </a:cxnLst>
                <a:rect l="0" t="0" r="r" b="b"/>
                <a:pathLst>
                  <a:path w="213" h="95">
                    <a:moveTo>
                      <a:pt x="213" y="69"/>
                    </a:moveTo>
                    <a:lnTo>
                      <a:pt x="101" y="95"/>
                    </a:lnTo>
                    <a:lnTo>
                      <a:pt x="104" y="95"/>
                    </a:lnTo>
                    <a:lnTo>
                      <a:pt x="0" y="25"/>
                    </a:lnTo>
                    <a:lnTo>
                      <a:pt x="108" y="0"/>
                    </a:lnTo>
                    <a:lnTo>
                      <a:pt x="213"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85" name="Freeform 158"/>
              <p:cNvSpPr>
                <a:spLocks/>
              </p:cNvSpPr>
              <p:nvPr/>
            </p:nvSpPr>
            <p:spPr bwMode="auto">
              <a:xfrm>
                <a:off x="1170" y="3569"/>
                <a:ext cx="213" cy="95"/>
              </a:xfrm>
              <a:custGeom>
                <a:avLst/>
                <a:gdLst>
                  <a:gd name="T0" fmla="*/ 213 w 213"/>
                  <a:gd name="T1" fmla="*/ 69 h 95"/>
                  <a:gd name="T2" fmla="*/ 101 w 213"/>
                  <a:gd name="T3" fmla="*/ 95 h 95"/>
                  <a:gd name="T4" fmla="*/ 104 w 213"/>
                  <a:gd name="T5" fmla="*/ 95 h 95"/>
                  <a:gd name="T6" fmla="*/ 0 w 213"/>
                  <a:gd name="T7" fmla="*/ 25 h 95"/>
                  <a:gd name="T8" fmla="*/ 108 w 213"/>
                  <a:gd name="T9" fmla="*/ 0 h 95"/>
                  <a:gd name="T10" fmla="*/ 213 w 213"/>
                  <a:gd name="T11" fmla="*/ 69 h 95"/>
                </a:gdLst>
                <a:ahLst/>
                <a:cxnLst>
                  <a:cxn ang="0">
                    <a:pos x="T0" y="T1"/>
                  </a:cxn>
                  <a:cxn ang="0">
                    <a:pos x="T2" y="T3"/>
                  </a:cxn>
                  <a:cxn ang="0">
                    <a:pos x="T4" y="T5"/>
                  </a:cxn>
                  <a:cxn ang="0">
                    <a:pos x="T6" y="T7"/>
                  </a:cxn>
                  <a:cxn ang="0">
                    <a:pos x="T8" y="T9"/>
                  </a:cxn>
                  <a:cxn ang="0">
                    <a:pos x="T10" y="T11"/>
                  </a:cxn>
                </a:cxnLst>
                <a:rect l="0" t="0" r="r" b="b"/>
                <a:pathLst>
                  <a:path w="213" h="95">
                    <a:moveTo>
                      <a:pt x="213" y="69"/>
                    </a:moveTo>
                    <a:lnTo>
                      <a:pt x="101" y="95"/>
                    </a:lnTo>
                    <a:lnTo>
                      <a:pt x="104" y="95"/>
                    </a:lnTo>
                    <a:lnTo>
                      <a:pt x="0" y="25"/>
                    </a:lnTo>
                    <a:lnTo>
                      <a:pt x="108" y="0"/>
                    </a:lnTo>
                    <a:lnTo>
                      <a:pt x="213"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6" name="Freeform 159"/>
              <p:cNvSpPr>
                <a:spLocks/>
              </p:cNvSpPr>
              <p:nvPr/>
            </p:nvSpPr>
            <p:spPr bwMode="auto">
              <a:xfrm>
                <a:off x="1215" y="3581"/>
                <a:ext cx="134" cy="69"/>
              </a:xfrm>
              <a:custGeom>
                <a:avLst/>
                <a:gdLst>
                  <a:gd name="T0" fmla="*/ 1181 w 1215"/>
                  <a:gd name="T1" fmla="*/ 462 h 627"/>
                  <a:gd name="T2" fmla="*/ 667 w 1215"/>
                  <a:gd name="T3" fmla="*/ 82 h 627"/>
                  <a:gd name="T4" fmla="*/ 33 w 1215"/>
                  <a:gd name="T5" fmla="*/ 164 h 627"/>
                  <a:gd name="T6" fmla="*/ 547 w 1215"/>
                  <a:gd name="T7" fmla="*/ 545 h 627"/>
                  <a:gd name="T8" fmla="*/ 1181 w 1215"/>
                  <a:gd name="T9" fmla="*/ 462 h 627"/>
                </a:gdLst>
                <a:ahLst/>
                <a:cxnLst>
                  <a:cxn ang="0">
                    <a:pos x="T0" y="T1"/>
                  </a:cxn>
                  <a:cxn ang="0">
                    <a:pos x="T2" y="T3"/>
                  </a:cxn>
                  <a:cxn ang="0">
                    <a:pos x="T4" y="T5"/>
                  </a:cxn>
                  <a:cxn ang="0">
                    <a:pos x="T6" y="T7"/>
                  </a:cxn>
                  <a:cxn ang="0">
                    <a:pos x="T8" y="T9"/>
                  </a:cxn>
                </a:cxnLst>
                <a:rect l="0" t="0" r="r" b="b"/>
                <a:pathLst>
                  <a:path w="1215" h="627">
                    <a:moveTo>
                      <a:pt x="1181" y="462"/>
                    </a:moveTo>
                    <a:cubicBezTo>
                      <a:pt x="1215" y="335"/>
                      <a:pt x="984" y="164"/>
                      <a:pt x="667" y="82"/>
                    </a:cubicBezTo>
                    <a:cubicBezTo>
                      <a:pt x="350" y="0"/>
                      <a:pt x="66" y="37"/>
                      <a:pt x="33" y="164"/>
                    </a:cubicBezTo>
                    <a:cubicBezTo>
                      <a:pt x="0" y="292"/>
                      <a:pt x="230" y="462"/>
                      <a:pt x="547" y="545"/>
                    </a:cubicBezTo>
                    <a:cubicBezTo>
                      <a:pt x="864" y="627"/>
                      <a:pt x="1148" y="590"/>
                      <a:pt x="1181" y="46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87" name="Freeform 160"/>
              <p:cNvSpPr>
                <a:spLocks/>
              </p:cNvSpPr>
              <p:nvPr/>
            </p:nvSpPr>
            <p:spPr bwMode="auto">
              <a:xfrm>
                <a:off x="1215" y="3581"/>
                <a:ext cx="134" cy="69"/>
              </a:xfrm>
              <a:custGeom>
                <a:avLst/>
                <a:gdLst>
                  <a:gd name="T0" fmla="*/ 130 w 134"/>
                  <a:gd name="T1" fmla="*/ 51 h 69"/>
                  <a:gd name="T2" fmla="*/ 73 w 134"/>
                  <a:gd name="T3" fmla="*/ 9 h 69"/>
                  <a:gd name="T4" fmla="*/ 3 w 134"/>
                  <a:gd name="T5" fmla="*/ 18 h 69"/>
                  <a:gd name="T6" fmla="*/ 60 w 134"/>
                  <a:gd name="T7" fmla="*/ 60 h 69"/>
                  <a:gd name="T8" fmla="*/ 130 w 134"/>
                  <a:gd name="T9" fmla="*/ 51 h 69"/>
                </a:gdLst>
                <a:ahLst/>
                <a:cxnLst>
                  <a:cxn ang="0">
                    <a:pos x="T0" y="T1"/>
                  </a:cxn>
                  <a:cxn ang="0">
                    <a:pos x="T2" y="T3"/>
                  </a:cxn>
                  <a:cxn ang="0">
                    <a:pos x="T4" y="T5"/>
                  </a:cxn>
                  <a:cxn ang="0">
                    <a:pos x="T6" y="T7"/>
                  </a:cxn>
                  <a:cxn ang="0">
                    <a:pos x="T8" y="T9"/>
                  </a:cxn>
                </a:cxnLst>
                <a:rect l="0" t="0" r="r" b="b"/>
                <a:pathLst>
                  <a:path w="134" h="69">
                    <a:moveTo>
                      <a:pt x="130" y="51"/>
                    </a:moveTo>
                    <a:cubicBezTo>
                      <a:pt x="134" y="37"/>
                      <a:pt x="108" y="18"/>
                      <a:pt x="73" y="9"/>
                    </a:cubicBezTo>
                    <a:cubicBezTo>
                      <a:pt x="38" y="0"/>
                      <a:pt x="7" y="5"/>
                      <a:pt x="3" y="18"/>
                    </a:cubicBezTo>
                    <a:cubicBezTo>
                      <a:pt x="0" y="33"/>
                      <a:pt x="25" y="51"/>
                      <a:pt x="60" y="60"/>
                    </a:cubicBezTo>
                    <a:cubicBezTo>
                      <a:pt x="95" y="69"/>
                      <a:pt x="126" y="65"/>
                      <a:pt x="130"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8" name="Line 161"/>
              <p:cNvSpPr>
                <a:spLocks noChangeShapeType="1"/>
              </p:cNvSpPr>
              <p:nvPr/>
            </p:nvSpPr>
            <p:spPr bwMode="auto">
              <a:xfrm flipH="1">
                <a:off x="1257" y="3661"/>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9" name="Freeform 162"/>
              <p:cNvSpPr>
                <a:spLocks/>
              </p:cNvSpPr>
              <p:nvPr/>
            </p:nvSpPr>
            <p:spPr bwMode="auto">
              <a:xfrm>
                <a:off x="1248" y="3598"/>
                <a:ext cx="68" cy="33"/>
              </a:xfrm>
              <a:custGeom>
                <a:avLst/>
                <a:gdLst>
                  <a:gd name="T0" fmla="*/ 603 w 619"/>
                  <a:gd name="T1" fmla="*/ 229 h 304"/>
                  <a:gd name="T2" fmla="*/ 338 w 619"/>
                  <a:gd name="T3" fmla="*/ 42 h 304"/>
                  <a:gd name="T4" fmla="*/ 16 w 619"/>
                  <a:gd name="T5" fmla="*/ 76 h 304"/>
                  <a:gd name="T6" fmla="*/ 281 w 619"/>
                  <a:gd name="T7" fmla="*/ 262 h 304"/>
                  <a:gd name="T8" fmla="*/ 603 w 619"/>
                  <a:gd name="T9" fmla="*/ 229 h 304"/>
                </a:gdLst>
                <a:ahLst/>
                <a:cxnLst>
                  <a:cxn ang="0">
                    <a:pos x="T0" y="T1"/>
                  </a:cxn>
                  <a:cxn ang="0">
                    <a:pos x="T2" y="T3"/>
                  </a:cxn>
                  <a:cxn ang="0">
                    <a:pos x="T4" y="T5"/>
                  </a:cxn>
                  <a:cxn ang="0">
                    <a:pos x="T6" y="T7"/>
                  </a:cxn>
                  <a:cxn ang="0">
                    <a:pos x="T8" y="T9"/>
                  </a:cxn>
                </a:cxnLst>
                <a:rect l="0" t="0" r="r" b="b"/>
                <a:pathLst>
                  <a:path w="619" h="304">
                    <a:moveTo>
                      <a:pt x="603" y="229"/>
                    </a:moveTo>
                    <a:cubicBezTo>
                      <a:pt x="619" y="168"/>
                      <a:pt x="500" y="84"/>
                      <a:pt x="338" y="42"/>
                    </a:cubicBezTo>
                    <a:cubicBezTo>
                      <a:pt x="176" y="0"/>
                      <a:pt x="32" y="16"/>
                      <a:pt x="16" y="76"/>
                    </a:cubicBezTo>
                    <a:cubicBezTo>
                      <a:pt x="0" y="137"/>
                      <a:pt x="119" y="220"/>
                      <a:pt x="281" y="262"/>
                    </a:cubicBezTo>
                    <a:cubicBezTo>
                      <a:pt x="443" y="304"/>
                      <a:pt x="587" y="289"/>
                      <a:pt x="603" y="22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0" name="Freeform 163"/>
              <p:cNvSpPr>
                <a:spLocks/>
              </p:cNvSpPr>
              <p:nvPr/>
            </p:nvSpPr>
            <p:spPr bwMode="auto">
              <a:xfrm>
                <a:off x="1248" y="3598"/>
                <a:ext cx="68" cy="33"/>
              </a:xfrm>
              <a:custGeom>
                <a:avLst/>
                <a:gdLst>
                  <a:gd name="T0" fmla="*/ 67 w 68"/>
                  <a:gd name="T1" fmla="*/ 25 h 33"/>
                  <a:gd name="T2" fmla="*/ 38 w 68"/>
                  <a:gd name="T3" fmla="*/ 4 h 33"/>
                  <a:gd name="T4" fmla="*/ 2 w 68"/>
                  <a:gd name="T5" fmla="*/ 8 h 33"/>
                  <a:gd name="T6" fmla="*/ 31 w 68"/>
                  <a:gd name="T7" fmla="*/ 28 h 33"/>
                  <a:gd name="T8" fmla="*/ 67 w 68"/>
                  <a:gd name="T9" fmla="*/ 25 h 33"/>
                </a:gdLst>
                <a:ahLst/>
                <a:cxnLst>
                  <a:cxn ang="0">
                    <a:pos x="T0" y="T1"/>
                  </a:cxn>
                  <a:cxn ang="0">
                    <a:pos x="T2" y="T3"/>
                  </a:cxn>
                  <a:cxn ang="0">
                    <a:pos x="T4" y="T5"/>
                  </a:cxn>
                  <a:cxn ang="0">
                    <a:pos x="T6" y="T7"/>
                  </a:cxn>
                  <a:cxn ang="0">
                    <a:pos x="T8" y="T9"/>
                  </a:cxn>
                </a:cxnLst>
                <a:rect l="0" t="0" r="r" b="b"/>
                <a:pathLst>
                  <a:path w="68" h="33">
                    <a:moveTo>
                      <a:pt x="67" y="25"/>
                    </a:moveTo>
                    <a:cubicBezTo>
                      <a:pt x="68" y="18"/>
                      <a:pt x="55" y="9"/>
                      <a:pt x="38" y="4"/>
                    </a:cubicBezTo>
                    <a:cubicBezTo>
                      <a:pt x="20" y="0"/>
                      <a:pt x="4" y="1"/>
                      <a:pt x="2" y="8"/>
                    </a:cubicBezTo>
                    <a:cubicBezTo>
                      <a:pt x="0" y="15"/>
                      <a:pt x="13" y="24"/>
                      <a:pt x="31" y="28"/>
                    </a:cubicBezTo>
                    <a:cubicBezTo>
                      <a:pt x="49" y="33"/>
                      <a:pt x="65" y="31"/>
                      <a:pt x="67"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1" name="Freeform 164"/>
              <p:cNvSpPr>
                <a:spLocks/>
              </p:cNvSpPr>
              <p:nvPr/>
            </p:nvSpPr>
            <p:spPr bwMode="auto">
              <a:xfrm>
                <a:off x="1363" y="3541"/>
                <a:ext cx="213" cy="94"/>
              </a:xfrm>
              <a:custGeom>
                <a:avLst/>
                <a:gdLst>
                  <a:gd name="T0" fmla="*/ 212 w 213"/>
                  <a:gd name="T1" fmla="*/ 0 h 94"/>
                  <a:gd name="T2" fmla="*/ 213 w 213"/>
                  <a:gd name="T3" fmla="*/ 18 h 94"/>
                  <a:gd name="T4" fmla="*/ 125 w 213"/>
                  <a:gd name="T5" fmla="*/ 94 h 94"/>
                  <a:gd name="T6" fmla="*/ 4 w 213"/>
                  <a:gd name="T7" fmla="*/ 75 h 94"/>
                  <a:gd name="T8" fmla="*/ 0 w 213"/>
                  <a:gd name="T9" fmla="*/ 56 h 94"/>
                  <a:gd name="T10" fmla="*/ 212 w 213"/>
                  <a:gd name="T11" fmla="*/ 0 h 94"/>
                </a:gdLst>
                <a:ahLst/>
                <a:cxnLst>
                  <a:cxn ang="0">
                    <a:pos x="T0" y="T1"/>
                  </a:cxn>
                  <a:cxn ang="0">
                    <a:pos x="T2" y="T3"/>
                  </a:cxn>
                  <a:cxn ang="0">
                    <a:pos x="T4" y="T5"/>
                  </a:cxn>
                  <a:cxn ang="0">
                    <a:pos x="T6" y="T7"/>
                  </a:cxn>
                  <a:cxn ang="0">
                    <a:pos x="T8" y="T9"/>
                  </a:cxn>
                  <a:cxn ang="0">
                    <a:pos x="T10" y="T11"/>
                  </a:cxn>
                </a:cxnLst>
                <a:rect l="0" t="0" r="r" b="b"/>
                <a:pathLst>
                  <a:path w="213" h="94">
                    <a:moveTo>
                      <a:pt x="212" y="0"/>
                    </a:moveTo>
                    <a:lnTo>
                      <a:pt x="213" y="18"/>
                    </a:lnTo>
                    <a:lnTo>
                      <a:pt x="125" y="94"/>
                    </a:lnTo>
                    <a:lnTo>
                      <a:pt x="4" y="75"/>
                    </a:lnTo>
                    <a:lnTo>
                      <a:pt x="0" y="56"/>
                    </a:lnTo>
                    <a:lnTo>
                      <a:pt x="21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92" name="Freeform 165"/>
              <p:cNvSpPr>
                <a:spLocks/>
              </p:cNvSpPr>
              <p:nvPr/>
            </p:nvSpPr>
            <p:spPr bwMode="auto">
              <a:xfrm>
                <a:off x="1363" y="3541"/>
                <a:ext cx="213" cy="94"/>
              </a:xfrm>
              <a:custGeom>
                <a:avLst/>
                <a:gdLst>
                  <a:gd name="T0" fmla="*/ 212 w 213"/>
                  <a:gd name="T1" fmla="*/ 0 h 94"/>
                  <a:gd name="T2" fmla="*/ 213 w 213"/>
                  <a:gd name="T3" fmla="*/ 18 h 94"/>
                  <a:gd name="T4" fmla="*/ 125 w 213"/>
                  <a:gd name="T5" fmla="*/ 94 h 94"/>
                  <a:gd name="T6" fmla="*/ 4 w 213"/>
                  <a:gd name="T7" fmla="*/ 75 h 94"/>
                  <a:gd name="T8" fmla="*/ 0 w 213"/>
                  <a:gd name="T9" fmla="*/ 56 h 94"/>
                </a:gdLst>
                <a:ahLst/>
                <a:cxnLst>
                  <a:cxn ang="0">
                    <a:pos x="T0" y="T1"/>
                  </a:cxn>
                  <a:cxn ang="0">
                    <a:pos x="T2" y="T3"/>
                  </a:cxn>
                  <a:cxn ang="0">
                    <a:pos x="T4" y="T5"/>
                  </a:cxn>
                  <a:cxn ang="0">
                    <a:pos x="T6" y="T7"/>
                  </a:cxn>
                  <a:cxn ang="0">
                    <a:pos x="T8" y="T9"/>
                  </a:cxn>
                </a:cxnLst>
                <a:rect l="0" t="0" r="r" b="b"/>
                <a:pathLst>
                  <a:path w="213" h="94">
                    <a:moveTo>
                      <a:pt x="212" y="0"/>
                    </a:moveTo>
                    <a:lnTo>
                      <a:pt x="213" y="18"/>
                    </a:lnTo>
                    <a:lnTo>
                      <a:pt x="125" y="94"/>
                    </a:lnTo>
                    <a:lnTo>
                      <a:pt x="4" y="75"/>
                    </a:lnTo>
                    <a:lnTo>
                      <a:pt x="0" y="56"/>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3" name="Freeform 166"/>
              <p:cNvSpPr>
                <a:spLocks/>
              </p:cNvSpPr>
              <p:nvPr/>
            </p:nvSpPr>
            <p:spPr bwMode="auto">
              <a:xfrm>
                <a:off x="1365" y="3523"/>
                <a:ext cx="213" cy="88"/>
              </a:xfrm>
              <a:custGeom>
                <a:avLst/>
                <a:gdLst>
                  <a:gd name="T0" fmla="*/ 213 w 213"/>
                  <a:gd name="T1" fmla="*/ 15 h 88"/>
                  <a:gd name="T2" fmla="*/ 123 w 213"/>
                  <a:gd name="T3" fmla="*/ 88 h 88"/>
                  <a:gd name="T4" fmla="*/ 126 w 213"/>
                  <a:gd name="T5" fmla="*/ 87 h 88"/>
                  <a:gd name="T6" fmla="*/ 0 w 213"/>
                  <a:gd name="T7" fmla="*/ 71 h 88"/>
                  <a:gd name="T8" fmla="*/ 87 w 213"/>
                  <a:gd name="T9" fmla="*/ 0 h 88"/>
                  <a:gd name="T10" fmla="*/ 213 w 213"/>
                  <a:gd name="T11" fmla="*/ 15 h 88"/>
                </a:gdLst>
                <a:ahLst/>
                <a:cxnLst>
                  <a:cxn ang="0">
                    <a:pos x="T0" y="T1"/>
                  </a:cxn>
                  <a:cxn ang="0">
                    <a:pos x="T2" y="T3"/>
                  </a:cxn>
                  <a:cxn ang="0">
                    <a:pos x="T4" y="T5"/>
                  </a:cxn>
                  <a:cxn ang="0">
                    <a:pos x="T6" y="T7"/>
                  </a:cxn>
                  <a:cxn ang="0">
                    <a:pos x="T8" y="T9"/>
                  </a:cxn>
                  <a:cxn ang="0">
                    <a:pos x="T10" y="T11"/>
                  </a:cxn>
                </a:cxnLst>
                <a:rect l="0" t="0" r="r" b="b"/>
                <a:pathLst>
                  <a:path w="213" h="88">
                    <a:moveTo>
                      <a:pt x="213" y="15"/>
                    </a:moveTo>
                    <a:lnTo>
                      <a:pt x="123" y="88"/>
                    </a:lnTo>
                    <a:lnTo>
                      <a:pt x="126" y="87"/>
                    </a:lnTo>
                    <a:lnTo>
                      <a:pt x="0" y="71"/>
                    </a:lnTo>
                    <a:lnTo>
                      <a:pt x="87" y="0"/>
                    </a:lnTo>
                    <a:lnTo>
                      <a:pt x="213" y="1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94" name="Freeform 167"/>
              <p:cNvSpPr>
                <a:spLocks/>
              </p:cNvSpPr>
              <p:nvPr/>
            </p:nvSpPr>
            <p:spPr bwMode="auto">
              <a:xfrm>
                <a:off x="1365" y="3523"/>
                <a:ext cx="213" cy="88"/>
              </a:xfrm>
              <a:custGeom>
                <a:avLst/>
                <a:gdLst>
                  <a:gd name="T0" fmla="*/ 213 w 213"/>
                  <a:gd name="T1" fmla="*/ 15 h 88"/>
                  <a:gd name="T2" fmla="*/ 123 w 213"/>
                  <a:gd name="T3" fmla="*/ 88 h 88"/>
                  <a:gd name="T4" fmla="*/ 126 w 213"/>
                  <a:gd name="T5" fmla="*/ 87 h 88"/>
                  <a:gd name="T6" fmla="*/ 0 w 213"/>
                  <a:gd name="T7" fmla="*/ 71 h 88"/>
                  <a:gd name="T8" fmla="*/ 87 w 213"/>
                  <a:gd name="T9" fmla="*/ 0 h 88"/>
                  <a:gd name="T10" fmla="*/ 213 w 213"/>
                  <a:gd name="T11" fmla="*/ 15 h 88"/>
                </a:gdLst>
                <a:ahLst/>
                <a:cxnLst>
                  <a:cxn ang="0">
                    <a:pos x="T0" y="T1"/>
                  </a:cxn>
                  <a:cxn ang="0">
                    <a:pos x="T2" y="T3"/>
                  </a:cxn>
                  <a:cxn ang="0">
                    <a:pos x="T4" y="T5"/>
                  </a:cxn>
                  <a:cxn ang="0">
                    <a:pos x="T6" y="T7"/>
                  </a:cxn>
                  <a:cxn ang="0">
                    <a:pos x="T8" y="T9"/>
                  </a:cxn>
                  <a:cxn ang="0">
                    <a:pos x="T10" y="T11"/>
                  </a:cxn>
                </a:cxnLst>
                <a:rect l="0" t="0" r="r" b="b"/>
                <a:pathLst>
                  <a:path w="213" h="88">
                    <a:moveTo>
                      <a:pt x="213" y="15"/>
                    </a:moveTo>
                    <a:lnTo>
                      <a:pt x="123" y="88"/>
                    </a:lnTo>
                    <a:lnTo>
                      <a:pt x="126" y="87"/>
                    </a:lnTo>
                    <a:lnTo>
                      <a:pt x="0" y="71"/>
                    </a:lnTo>
                    <a:lnTo>
                      <a:pt x="87" y="0"/>
                    </a:lnTo>
                    <a:lnTo>
                      <a:pt x="213" y="1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5" name="Freeform 168"/>
              <p:cNvSpPr>
                <a:spLocks/>
              </p:cNvSpPr>
              <p:nvPr/>
            </p:nvSpPr>
            <p:spPr bwMode="auto">
              <a:xfrm>
                <a:off x="1408" y="3530"/>
                <a:ext cx="136" cy="67"/>
              </a:xfrm>
              <a:custGeom>
                <a:avLst/>
                <a:gdLst>
                  <a:gd name="T0" fmla="*/ 1201 w 1228"/>
                  <a:gd name="T1" fmla="*/ 178 h 606"/>
                  <a:gd name="T2" fmla="*/ 564 w 1228"/>
                  <a:gd name="T3" fmla="*/ 69 h 606"/>
                  <a:gd name="T4" fmla="*/ 27 w 1228"/>
                  <a:gd name="T5" fmla="*/ 428 h 606"/>
                  <a:gd name="T6" fmla="*/ 664 w 1228"/>
                  <a:gd name="T7" fmla="*/ 537 h 606"/>
                  <a:gd name="T8" fmla="*/ 1201 w 1228"/>
                  <a:gd name="T9" fmla="*/ 178 h 606"/>
                </a:gdLst>
                <a:ahLst/>
                <a:cxnLst>
                  <a:cxn ang="0">
                    <a:pos x="T0" y="T1"/>
                  </a:cxn>
                  <a:cxn ang="0">
                    <a:pos x="T2" y="T3"/>
                  </a:cxn>
                  <a:cxn ang="0">
                    <a:pos x="T4" y="T5"/>
                  </a:cxn>
                  <a:cxn ang="0">
                    <a:pos x="T6" y="T7"/>
                  </a:cxn>
                  <a:cxn ang="0">
                    <a:pos x="T8" y="T9"/>
                  </a:cxn>
                </a:cxnLst>
                <a:rect l="0" t="0" r="r" b="b"/>
                <a:pathLst>
                  <a:path w="1228" h="606">
                    <a:moveTo>
                      <a:pt x="1201" y="178"/>
                    </a:moveTo>
                    <a:cubicBezTo>
                      <a:pt x="1174" y="49"/>
                      <a:pt x="888" y="0"/>
                      <a:pt x="564" y="69"/>
                    </a:cubicBezTo>
                    <a:cubicBezTo>
                      <a:pt x="240" y="138"/>
                      <a:pt x="0" y="299"/>
                      <a:pt x="27" y="428"/>
                    </a:cubicBezTo>
                    <a:cubicBezTo>
                      <a:pt x="55" y="557"/>
                      <a:pt x="340" y="606"/>
                      <a:pt x="664" y="537"/>
                    </a:cubicBezTo>
                    <a:cubicBezTo>
                      <a:pt x="988" y="468"/>
                      <a:pt x="1228" y="307"/>
                      <a:pt x="1201" y="1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6" name="Freeform 169"/>
              <p:cNvSpPr>
                <a:spLocks/>
              </p:cNvSpPr>
              <p:nvPr/>
            </p:nvSpPr>
            <p:spPr bwMode="auto">
              <a:xfrm>
                <a:off x="1408" y="3530"/>
                <a:ext cx="136" cy="67"/>
              </a:xfrm>
              <a:custGeom>
                <a:avLst/>
                <a:gdLst>
                  <a:gd name="T0" fmla="*/ 133 w 136"/>
                  <a:gd name="T1" fmla="*/ 20 h 67"/>
                  <a:gd name="T2" fmla="*/ 63 w 136"/>
                  <a:gd name="T3" fmla="*/ 8 h 67"/>
                  <a:gd name="T4" fmla="*/ 3 w 136"/>
                  <a:gd name="T5" fmla="*/ 47 h 67"/>
                  <a:gd name="T6" fmla="*/ 74 w 136"/>
                  <a:gd name="T7" fmla="*/ 59 h 67"/>
                  <a:gd name="T8" fmla="*/ 133 w 136"/>
                  <a:gd name="T9" fmla="*/ 20 h 67"/>
                </a:gdLst>
                <a:ahLst/>
                <a:cxnLst>
                  <a:cxn ang="0">
                    <a:pos x="T0" y="T1"/>
                  </a:cxn>
                  <a:cxn ang="0">
                    <a:pos x="T2" y="T3"/>
                  </a:cxn>
                  <a:cxn ang="0">
                    <a:pos x="T4" y="T5"/>
                  </a:cxn>
                  <a:cxn ang="0">
                    <a:pos x="T6" y="T7"/>
                  </a:cxn>
                  <a:cxn ang="0">
                    <a:pos x="T8" y="T9"/>
                  </a:cxn>
                </a:cxnLst>
                <a:rect l="0" t="0" r="r" b="b"/>
                <a:pathLst>
                  <a:path w="136" h="67">
                    <a:moveTo>
                      <a:pt x="133" y="20"/>
                    </a:moveTo>
                    <a:cubicBezTo>
                      <a:pt x="130" y="6"/>
                      <a:pt x="98" y="0"/>
                      <a:pt x="63" y="8"/>
                    </a:cubicBezTo>
                    <a:cubicBezTo>
                      <a:pt x="27" y="15"/>
                      <a:pt x="0" y="33"/>
                      <a:pt x="3" y="47"/>
                    </a:cubicBezTo>
                    <a:cubicBezTo>
                      <a:pt x="7" y="61"/>
                      <a:pt x="38" y="67"/>
                      <a:pt x="74" y="59"/>
                    </a:cubicBezTo>
                    <a:cubicBezTo>
                      <a:pt x="109" y="52"/>
                      <a:pt x="136" y="34"/>
                      <a:pt x="133"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7" name="Line 170"/>
              <p:cNvSpPr>
                <a:spLocks noChangeShapeType="1"/>
              </p:cNvSpPr>
              <p:nvPr/>
            </p:nvSpPr>
            <p:spPr bwMode="auto">
              <a:xfrm>
                <a:off x="1479" y="3613"/>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8" name="Freeform 171"/>
              <p:cNvSpPr>
                <a:spLocks/>
              </p:cNvSpPr>
              <p:nvPr/>
            </p:nvSpPr>
            <p:spPr bwMode="auto">
              <a:xfrm>
                <a:off x="1441" y="3546"/>
                <a:ext cx="69" cy="32"/>
              </a:xfrm>
              <a:custGeom>
                <a:avLst/>
                <a:gdLst>
                  <a:gd name="T0" fmla="*/ 613 w 626"/>
                  <a:gd name="T1" fmla="*/ 83 h 293"/>
                  <a:gd name="T2" fmla="*/ 290 w 626"/>
                  <a:gd name="T3" fmla="*/ 35 h 293"/>
                  <a:gd name="T4" fmla="*/ 14 w 626"/>
                  <a:gd name="T5" fmla="*/ 210 h 293"/>
                  <a:gd name="T6" fmla="*/ 337 w 626"/>
                  <a:gd name="T7" fmla="*/ 258 h 293"/>
                  <a:gd name="T8" fmla="*/ 613 w 626"/>
                  <a:gd name="T9" fmla="*/ 83 h 293"/>
                </a:gdLst>
                <a:ahLst/>
                <a:cxnLst>
                  <a:cxn ang="0">
                    <a:pos x="T0" y="T1"/>
                  </a:cxn>
                  <a:cxn ang="0">
                    <a:pos x="T2" y="T3"/>
                  </a:cxn>
                  <a:cxn ang="0">
                    <a:pos x="T4" y="T5"/>
                  </a:cxn>
                  <a:cxn ang="0">
                    <a:pos x="T6" y="T7"/>
                  </a:cxn>
                  <a:cxn ang="0">
                    <a:pos x="T8" y="T9"/>
                  </a:cxn>
                </a:cxnLst>
                <a:rect l="0" t="0" r="r" b="b"/>
                <a:pathLst>
                  <a:path w="626" h="293">
                    <a:moveTo>
                      <a:pt x="613" y="83"/>
                    </a:moveTo>
                    <a:cubicBezTo>
                      <a:pt x="600" y="21"/>
                      <a:pt x="455" y="0"/>
                      <a:pt x="290" y="35"/>
                    </a:cubicBezTo>
                    <a:cubicBezTo>
                      <a:pt x="124" y="71"/>
                      <a:pt x="0" y="149"/>
                      <a:pt x="14" y="210"/>
                    </a:cubicBezTo>
                    <a:cubicBezTo>
                      <a:pt x="27" y="272"/>
                      <a:pt x="171" y="293"/>
                      <a:pt x="337" y="258"/>
                    </a:cubicBezTo>
                    <a:cubicBezTo>
                      <a:pt x="503" y="223"/>
                      <a:pt x="626" y="144"/>
                      <a:pt x="613" y="8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9" name="Freeform 172"/>
              <p:cNvSpPr>
                <a:spLocks/>
              </p:cNvSpPr>
              <p:nvPr/>
            </p:nvSpPr>
            <p:spPr bwMode="auto">
              <a:xfrm>
                <a:off x="1441" y="3546"/>
                <a:ext cx="69" cy="32"/>
              </a:xfrm>
              <a:custGeom>
                <a:avLst/>
                <a:gdLst>
                  <a:gd name="T0" fmla="*/ 68 w 69"/>
                  <a:gd name="T1" fmla="*/ 9 h 32"/>
                  <a:gd name="T2" fmla="*/ 32 w 69"/>
                  <a:gd name="T3" fmla="*/ 4 h 32"/>
                  <a:gd name="T4" fmla="*/ 2 w 69"/>
                  <a:gd name="T5" fmla="*/ 23 h 32"/>
                  <a:gd name="T6" fmla="*/ 38 w 69"/>
                  <a:gd name="T7" fmla="*/ 28 h 32"/>
                  <a:gd name="T8" fmla="*/ 68 w 69"/>
                  <a:gd name="T9" fmla="*/ 9 h 32"/>
                </a:gdLst>
                <a:ahLst/>
                <a:cxnLst>
                  <a:cxn ang="0">
                    <a:pos x="T0" y="T1"/>
                  </a:cxn>
                  <a:cxn ang="0">
                    <a:pos x="T2" y="T3"/>
                  </a:cxn>
                  <a:cxn ang="0">
                    <a:pos x="T4" y="T5"/>
                  </a:cxn>
                  <a:cxn ang="0">
                    <a:pos x="T6" y="T7"/>
                  </a:cxn>
                  <a:cxn ang="0">
                    <a:pos x="T8" y="T9"/>
                  </a:cxn>
                </a:cxnLst>
                <a:rect l="0" t="0" r="r" b="b"/>
                <a:pathLst>
                  <a:path w="69" h="32">
                    <a:moveTo>
                      <a:pt x="68" y="9"/>
                    </a:moveTo>
                    <a:cubicBezTo>
                      <a:pt x="67" y="2"/>
                      <a:pt x="51" y="0"/>
                      <a:pt x="32" y="4"/>
                    </a:cubicBezTo>
                    <a:cubicBezTo>
                      <a:pt x="14" y="7"/>
                      <a:pt x="0" y="16"/>
                      <a:pt x="2" y="23"/>
                    </a:cubicBezTo>
                    <a:cubicBezTo>
                      <a:pt x="3" y="30"/>
                      <a:pt x="19" y="32"/>
                      <a:pt x="38" y="28"/>
                    </a:cubicBezTo>
                    <a:cubicBezTo>
                      <a:pt x="56" y="24"/>
                      <a:pt x="69" y="16"/>
                      <a:pt x="68"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0" name="Freeform 173"/>
              <p:cNvSpPr>
                <a:spLocks/>
              </p:cNvSpPr>
              <p:nvPr/>
            </p:nvSpPr>
            <p:spPr bwMode="auto">
              <a:xfrm>
                <a:off x="993" y="3523"/>
                <a:ext cx="211" cy="94"/>
              </a:xfrm>
              <a:custGeom>
                <a:avLst/>
                <a:gdLst>
                  <a:gd name="T0" fmla="*/ 210 w 211"/>
                  <a:gd name="T1" fmla="*/ 0 h 94"/>
                  <a:gd name="T2" fmla="*/ 211 w 211"/>
                  <a:gd name="T3" fmla="*/ 18 h 94"/>
                  <a:gd name="T4" fmla="*/ 124 w 211"/>
                  <a:gd name="T5" fmla="*/ 94 h 94"/>
                  <a:gd name="T6" fmla="*/ 4 w 211"/>
                  <a:gd name="T7" fmla="*/ 75 h 94"/>
                  <a:gd name="T8" fmla="*/ 0 w 211"/>
                  <a:gd name="T9" fmla="*/ 55 h 94"/>
                  <a:gd name="T10" fmla="*/ 210 w 211"/>
                  <a:gd name="T11" fmla="*/ 0 h 94"/>
                </a:gdLst>
                <a:ahLst/>
                <a:cxnLst>
                  <a:cxn ang="0">
                    <a:pos x="T0" y="T1"/>
                  </a:cxn>
                  <a:cxn ang="0">
                    <a:pos x="T2" y="T3"/>
                  </a:cxn>
                  <a:cxn ang="0">
                    <a:pos x="T4" y="T5"/>
                  </a:cxn>
                  <a:cxn ang="0">
                    <a:pos x="T6" y="T7"/>
                  </a:cxn>
                  <a:cxn ang="0">
                    <a:pos x="T8" y="T9"/>
                  </a:cxn>
                  <a:cxn ang="0">
                    <a:pos x="T10" y="T11"/>
                  </a:cxn>
                </a:cxnLst>
                <a:rect l="0" t="0" r="r" b="b"/>
                <a:pathLst>
                  <a:path w="211" h="94">
                    <a:moveTo>
                      <a:pt x="210" y="0"/>
                    </a:moveTo>
                    <a:lnTo>
                      <a:pt x="211" y="18"/>
                    </a:lnTo>
                    <a:lnTo>
                      <a:pt x="124" y="94"/>
                    </a:lnTo>
                    <a:lnTo>
                      <a:pt x="4" y="75"/>
                    </a:lnTo>
                    <a:lnTo>
                      <a:pt x="0" y="55"/>
                    </a:lnTo>
                    <a:lnTo>
                      <a:pt x="21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01" name="Freeform 174"/>
              <p:cNvSpPr>
                <a:spLocks/>
              </p:cNvSpPr>
              <p:nvPr/>
            </p:nvSpPr>
            <p:spPr bwMode="auto">
              <a:xfrm>
                <a:off x="993" y="3523"/>
                <a:ext cx="211" cy="94"/>
              </a:xfrm>
              <a:custGeom>
                <a:avLst/>
                <a:gdLst>
                  <a:gd name="T0" fmla="*/ 210 w 211"/>
                  <a:gd name="T1" fmla="*/ 0 h 94"/>
                  <a:gd name="T2" fmla="*/ 211 w 211"/>
                  <a:gd name="T3" fmla="*/ 18 h 94"/>
                  <a:gd name="T4" fmla="*/ 124 w 211"/>
                  <a:gd name="T5" fmla="*/ 94 h 94"/>
                  <a:gd name="T6" fmla="*/ 4 w 211"/>
                  <a:gd name="T7" fmla="*/ 75 h 94"/>
                  <a:gd name="T8" fmla="*/ 0 w 211"/>
                  <a:gd name="T9" fmla="*/ 55 h 94"/>
                </a:gdLst>
                <a:ahLst/>
                <a:cxnLst>
                  <a:cxn ang="0">
                    <a:pos x="T0" y="T1"/>
                  </a:cxn>
                  <a:cxn ang="0">
                    <a:pos x="T2" y="T3"/>
                  </a:cxn>
                  <a:cxn ang="0">
                    <a:pos x="T4" y="T5"/>
                  </a:cxn>
                  <a:cxn ang="0">
                    <a:pos x="T6" y="T7"/>
                  </a:cxn>
                  <a:cxn ang="0">
                    <a:pos x="T8" y="T9"/>
                  </a:cxn>
                </a:cxnLst>
                <a:rect l="0" t="0" r="r" b="b"/>
                <a:pathLst>
                  <a:path w="211" h="94">
                    <a:moveTo>
                      <a:pt x="210" y="0"/>
                    </a:moveTo>
                    <a:lnTo>
                      <a:pt x="211" y="18"/>
                    </a:lnTo>
                    <a:lnTo>
                      <a:pt x="124" y="94"/>
                    </a:lnTo>
                    <a:lnTo>
                      <a:pt x="4" y="75"/>
                    </a:lnTo>
                    <a:lnTo>
                      <a:pt x="0" y="55"/>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2" name="Freeform 175"/>
              <p:cNvSpPr>
                <a:spLocks/>
              </p:cNvSpPr>
              <p:nvPr/>
            </p:nvSpPr>
            <p:spPr bwMode="auto">
              <a:xfrm>
                <a:off x="995" y="3504"/>
                <a:ext cx="211" cy="89"/>
              </a:xfrm>
              <a:custGeom>
                <a:avLst/>
                <a:gdLst>
                  <a:gd name="T0" fmla="*/ 211 w 211"/>
                  <a:gd name="T1" fmla="*/ 15 h 89"/>
                  <a:gd name="T2" fmla="*/ 122 w 211"/>
                  <a:gd name="T3" fmla="*/ 89 h 89"/>
                  <a:gd name="T4" fmla="*/ 125 w 211"/>
                  <a:gd name="T5" fmla="*/ 88 h 89"/>
                  <a:gd name="T6" fmla="*/ 0 w 211"/>
                  <a:gd name="T7" fmla="*/ 71 h 89"/>
                  <a:gd name="T8" fmla="*/ 86 w 211"/>
                  <a:gd name="T9" fmla="*/ 0 h 89"/>
                  <a:gd name="T10" fmla="*/ 211 w 211"/>
                  <a:gd name="T11" fmla="*/ 15 h 89"/>
                </a:gdLst>
                <a:ahLst/>
                <a:cxnLst>
                  <a:cxn ang="0">
                    <a:pos x="T0" y="T1"/>
                  </a:cxn>
                  <a:cxn ang="0">
                    <a:pos x="T2" y="T3"/>
                  </a:cxn>
                  <a:cxn ang="0">
                    <a:pos x="T4" y="T5"/>
                  </a:cxn>
                  <a:cxn ang="0">
                    <a:pos x="T6" y="T7"/>
                  </a:cxn>
                  <a:cxn ang="0">
                    <a:pos x="T8" y="T9"/>
                  </a:cxn>
                  <a:cxn ang="0">
                    <a:pos x="T10" y="T11"/>
                  </a:cxn>
                </a:cxnLst>
                <a:rect l="0" t="0" r="r" b="b"/>
                <a:pathLst>
                  <a:path w="211" h="89">
                    <a:moveTo>
                      <a:pt x="211" y="15"/>
                    </a:moveTo>
                    <a:lnTo>
                      <a:pt x="122" y="89"/>
                    </a:lnTo>
                    <a:lnTo>
                      <a:pt x="125" y="88"/>
                    </a:lnTo>
                    <a:lnTo>
                      <a:pt x="0" y="71"/>
                    </a:lnTo>
                    <a:lnTo>
                      <a:pt x="86" y="0"/>
                    </a:lnTo>
                    <a:lnTo>
                      <a:pt x="211" y="1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03" name="Freeform 176"/>
              <p:cNvSpPr>
                <a:spLocks/>
              </p:cNvSpPr>
              <p:nvPr/>
            </p:nvSpPr>
            <p:spPr bwMode="auto">
              <a:xfrm>
                <a:off x="995" y="3504"/>
                <a:ext cx="211" cy="89"/>
              </a:xfrm>
              <a:custGeom>
                <a:avLst/>
                <a:gdLst>
                  <a:gd name="T0" fmla="*/ 211 w 211"/>
                  <a:gd name="T1" fmla="*/ 15 h 89"/>
                  <a:gd name="T2" fmla="*/ 122 w 211"/>
                  <a:gd name="T3" fmla="*/ 89 h 89"/>
                  <a:gd name="T4" fmla="*/ 125 w 211"/>
                  <a:gd name="T5" fmla="*/ 88 h 89"/>
                  <a:gd name="T6" fmla="*/ 0 w 211"/>
                  <a:gd name="T7" fmla="*/ 71 h 89"/>
                  <a:gd name="T8" fmla="*/ 86 w 211"/>
                  <a:gd name="T9" fmla="*/ 0 h 89"/>
                  <a:gd name="T10" fmla="*/ 211 w 211"/>
                  <a:gd name="T11" fmla="*/ 15 h 89"/>
                </a:gdLst>
                <a:ahLst/>
                <a:cxnLst>
                  <a:cxn ang="0">
                    <a:pos x="T0" y="T1"/>
                  </a:cxn>
                  <a:cxn ang="0">
                    <a:pos x="T2" y="T3"/>
                  </a:cxn>
                  <a:cxn ang="0">
                    <a:pos x="T4" y="T5"/>
                  </a:cxn>
                  <a:cxn ang="0">
                    <a:pos x="T6" y="T7"/>
                  </a:cxn>
                  <a:cxn ang="0">
                    <a:pos x="T8" y="T9"/>
                  </a:cxn>
                  <a:cxn ang="0">
                    <a:pos x="T10" y="T11"/>
                  </a:cxn>
                </a:cxnLst>
                <a:rect l="0" t="0" r="r" b="b"/>
                <a:pathLst>
                  <a:path w="211" h="89">
                    <a:moveTo>
                      <a:pt x="211" y="15"/>
                    </a:moveTo>
                    <a:lnTo>
                      <a:pt x="122" y="89"/>
                    </a:lnTo>
                    <a:lnTo>
                      <a:pt x="125" y="88"/>
                    </a:lnTo>
                    <a:lnTo>
                      <a:pt x="0" y="71"/>
                    </a:lnTo>
                    <a:lnTo>
                      <a:pt x="86" y="0"/>
                    </a:lnTo>
                    <a:lnTo>
                      <a:pt x="211" y="1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4" name="Freeform 177"/>
              <p:cNvSpPr>
                <a:spLocks/>
              </p:cNvSpPr>
              <p:nvPr/>
            </p:nvSpPr>
            <p:spPr bwMode="auto">
              <a:xfrm>
                <a:off x="1038" y="3511"/>
                <a:ext cx="134" cy="67"/>
              </a:xfrm>
              <a:custGeom>
                <a:avLst/>
                <a:gdLst>
                  <a:gd name="T0" fmla="*/ 1195 w 1222"/>
                  <a:gd name="T1" fmla="*/ 180 h 609"/>
                  <a:gd name="T2" fmla="*/ 561 w 1222"/>
                  <a:gd name="T3" fmla="*/ 69 h 609"/>
                  <a:gd name="T4" fmla="*/ 28 w 1222"/>
                  <a:gd name="T5" fmla="*/ 429 h 609"/>
                  <a:gd name="T6" fmla="*/ 661 w 1222"/>
                  <a:gd name="T7" fmla="*/ 540 h 609"/>
                  <a:gd name="T8" fmla="*/ 1195 w 1222"/>
                  <a:gd name="T9" fmla="*/ 180 h 609"/>
                </a:gdLst>
                <a:ahLst/>
                <a:cxnLst>
                  <a:cxn ang="0">
                    <a:pos x="T0" y="T1"/>
                  </a:cxn>
                  <a:cxn ang="0">
                    <a:pos x="T2" y="T3"/>
                  </a:cxn>
                  <a:cxn ang="0">
                    <a:pos x="T4" y="T5"/>
                  </a:cxn>
                  <a:cxn ang="0">
                    <a:pos x="T6" y="T7"/>
                  </a:cxn>
                  <a:cxn ang="0">
                    <a:pos x="T8" y="T9"/>
                  </a:cxn>
                </a:cxnLst>
                <a:rect l="0" t="0" r="r" b="b"/>
                <a:pathLst>
                  <a:path w="1222" h="609">
                    <a:moveTo>
                      <a:pt x="1195" y="180"/>
                    </a:moveTo>
                    <a:cubicBezTo>
                      <a:pt x="1167" y="50"/>
                      <a:pt x="883" y="0"/>
                      <a:pt x="561" y="69"/>
                    </a:cubicBezTo>
                    <a:cubicBezTo>
                      <a:pt x="239" y="137"/>
                      <a:pt x="0" y="298"/>
                      <a:pt x="28" y="429"/>
                    </a:cubicBezTo>
                    <a:cubicBezTo>
                      <a:pt x="55" y="559"/>
                      <a:pt x="339" y="609"/>
                      <a:pt x="661" y="540"/>
                    </a:cubicBezTo>
                    <a:cubicBezTo>
                      <a:pt x="984" y="472"/>
                      <a:pt x="1222" y="311"/>
                      <a:pt x="1195" y="18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05" name="Freeform 178"/>
              <p:cNvSpPr>
                <a:spLocks/>
              </p:cNvSpPr>
              <p:nvPr/>
            </p:nvSpPr>
            <p:spPr bwMode="auto">
              <a:xfrm>
                <a:off x="1038" y="3511"/>
                <a:ext cx="134" cy="67"/>
              </a:xfrm>
              <a:custGeom>
                <a:avLst/>
                <a:gdLst>
                  <a:gd name="T0" fmla="*/ 131 w 134"/>
                  <a:gd name="T1" fmla="*/ 20 h 67"/>
                  <a:gd name="T2" fmla="*/ 62 w 134"/>
                  <a:gd name="T3" fmla="*/ 8 h 67"/>
                  <a:gd name="T4" fmla="*/ 3 w 134"/>
                  <a:gd name="T5" fmla="*/ 48 h 67"/>
                  <a:gd name="T6" fmla="*/ 73 w 134"/>
                  <a:gd name="T7" fmla="*/ 60 h 67"/>
                  <a:gd name="T8" fmla="*/ 131 w 134"/>
                  <a:gd name="T9" fmla="*/ 20 h 67"/>
                </a:gdLst>
                <a:ahLst/>
                <a:cxnLst>
                  <a:cxn ang="0">
                    <a:pos x="T0" y="T1"/>
                  </a:cxn>
                  <a:cxn ang="0">
                    <a:pos x="T2" y="T3"/>
                  </a:cxn>
                  <a:cxn ang="0">
                    <a:pos x="T4" y="T5"/>
                  </a:cxn>
                  <a:cxn ang="0">
                    <a:pos x="T6" y="T7"/>
                  </a:cxn>
                  <a:cxn ang="0">
                    <a:pos x="T8" y="T9"/>
                  </a:cxn>
                </a:cxnLst>
                <a:rect l="0" t="0" r="r" b="b"/>
                <a:pathLst>
                  <a:path w="134" h="67">
                    <a:moveTo>
                      <a:pt x="131" y="20"/>
                    </a:moveTo>
                    <a:cubicBezTo>
                      <a:pt x="128" y="6"/>
                      <a:pt x="97" y="0"/>
                      <a:pt x="62" y="8"/>
                    </a:cubicBezTo>
                    <a:cubicBezTo>
                      <a:pt x="26" y="16"/>
                      <a:pt x="0" y="33"/>
                      <a:pt x="3" y="48"/>
                    </a:cubicBezTo>
                    <a:cubicBezTo>
                      <a:pt x="6" y="62"/>
                      <a:pt x="37" y="67"/>
                      <a:pt x="73" y="60"/>
                    </a:cubicBezTo>
                    <a:cubicBezTo>
                      <a:pt x="108" y="52"/>
                      <a:pt x="134" y="35"/>
                      <a:pt x="131"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6" name="Line 179"/>
              <p:cNvSpPr>
                <a:spLocks noChangeShapeType="1"/>
              </p:cNvSpPr>
              <p:nvPr/>
            </p:nvSpPr>
            <p:spPr bwMode="auto">
              <a:xfrm>
                <a:off x="1108" y="3595"/>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7" name="Freeform 180"/>
              <p:cNvSpPr>
                <a:spLocks/>
              </p:cNvSpPr>
              <p:nvPr/>
            </p:nvSpPr>
            <p:spPr bwMode="auto">
              <a:xfrm>
                <a:off x="1071" y="3527"/>
                <a:ext cx="68" cy="33"/>
              </a:xfrm>
              <a:custGeom>
                <a:avLst/>
                <a:gdLst>
                  <a:gd name="T0" fmla="*/ 610 w 623"/>
                  <a:gd name="T1" fmla="*/ 84 h 295"/>
                  <a:gd name="T2" fmla="*/ 287 w 623"/>
                  <a:gd name="T3" fmla="*/ 35 h 295"/>
                  <a:gd name="T4" fmla="*/ 13 w 623"/>
                  <a:gd name="T5" fmla="*/ 211 h 295"/>
                  <a:gd name="T6" fmla="*/ 335 w 623"/>
                  <a:gd name="T7" fmla="*/ 259 h 295"/>
                  <a:gd name="T8" fmla="*/ 610 w 623"/>
                  <a:gd name="T9" fmla="*/ 84 h 295"/>
                </a:gdLst>
                <a:ahLst/>
                <a:cxnLst>
                  <a:cxn ang="0">
                    <a:pos x="T0" y="T1"/>
                  </a:cxn>
                  <a:cxn ang="0">
                    <a:pos x="T2" y="T3"/>
                  </a:cxn>
                  <a:cxn ang="0">
                    <a:pos x="T4" y="T5"/>
                  </a:cxn>
                  <a:cxn ang="0">
                    <a:pos x="T6" y="T7"/>
                  </a:cxn>
                  <a:cxn ang="0">
                    <a:pos x="T8" y="T9"/>
                  </a:cxn>
                </a:cxnLst>
                <a:rect l="0" t="0" r="r" b="b"/>
                <a:pathLst>
                  <a:path w="623" h="295">
                    <a:moveTo>
                      <a:pt x="610" y="84"/>
                    </a:moveTo>
                    <a:cubicBezTo>
                      <a:pt x="596" y="22"/>
                      <a:pt x="452" y="0"/>
                      <a:pt x="287" y="35"/>
                    </a:cubicBezTo>
                    <a:cubicBezTo>
                      <a:pt x="123" y="70"/>
                      <a:pt x="0" y="149"/>
                      <a:pt x="13" y="211"/>
                    </a:cubicBezTo>
                    <a:cubicBezTo>
                      <a:pt x="26" y="273"/>
                      <a:pt x="171" y="295"/>
                      <a:pt x="335" y="259"/>
                    </a:cubicBezTo>
                    <a:cubicBezTo>
                      <a:pt x="500" y="224"/>
                      <a:pt x="623" y="146"/>
                      <a:pt x="610" y="8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08" name="Freeform 181"/>
              <p:cNvSpPr>
                <a:spLocks/>
              </p:cNvSpPr>
              <p:nvPr/>
            </p:nvSpPr>
            <p:spPr bwMode="auto">
              <a:xfrm>
                <a:off x="1071" y="3527"/>
                <a:ext cx="68" cy="33"/>
              </a:xfrm>
              <a:custGeom>
                <a:avLst/>
                <a:gdLst>
                  <a:gd name="T0" fmla="*/ 67 w 68"/>
                  <a:gd name="T1" fmla="*/ 9 h 33"/>
                  <a:gd name="T2" fmla="*/ 31 w 68"/>
                  <a:gd name="T3" fmla="*/ 4 h 33"/>
                  <a:gd name="T4" fmla="*/ 1 w 68"/>
                  <a:gd name="T5" fmla="*/ 23 h 33"/>
                  <a:gd name="T6" fmla="*/ 37 w 68"/>
                  <a:gd name="T7" fmla="*/ 29 h 33"/>
                  <a:gd name="T8" fmla="*/ 67 w 68"/>
                  <a:gd name="T9" fmla="*/ 9 h 33"/>
                </a:gdLst>
                <a:ahLst/>
                <a:cxnLst>
                  <a:cxn ang="0">
                    <a:pos x="T0" y="T1"/>
                  </a:cxn>
                  <a:cxn ang="0">
                    <a:pos x="T2" y="T3"/>
                  </a:cxn>
                  <a:cxn ang="0">
                    <a:pos x="T4" y="T5"/>
                  </a:cxn>
                  <a:cxn ang="0">
                    <a:pos x="T6" y="T7"/>
                  </a:cxn>
                  <a:cxn ang="0">
                    <a:pos x="T8" y="T9"/>
                  </a:cxn>
                </a:cxnLst>
                <a:rect l="0" t="0" r="r" b="b"/>
                <a:pathLst>
                  <a:path w="68" h="33">
                    <a:moveTo>
                      <a:pt x="67" y="9"/>
                    </a:moveTo>
                    <a:cubicBezTo>
                      <a:pt x="65" y="2"/>
                      <a:pt x="49" y="0"/>
                      <a:pt x="31" y="4"/>
                    </a:cubicBezTo>
                    <a:cubicBezTo>
                      <a:pt x="13" y="8"/>
                      <a:pt x="0" y="16"/>
                      <a:pt x="1" y="23"/>
                    </a:cubicBezTo>
                    <a:cubicBezTo>
                      <a:pt x="3" y="30"/>
                      <a:pt x="18" y="33"/>
                      <a:pt x="37" y="29"/>
                    </a:cubicBezTo>
                    <a:cubicBezTo>
                      <a:pt x="55" y="25"/>
                      <a:pt x="68" y="16"/>
                      <a:pt x="67"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9" name="Freeform 182"/>
              <p:cNvSpPr>
                <a:spLocks/>
              </p:cNvSpPr>
              <p:nvPr/>
            </p:nvSpPr>
            <p:spPr bwMode="auto">
              <a:xfrm>
                <a:off x="812" y="3512"/>
                <a:ext cx="203" cy="118"/>
              </a:xfrm>
              <a:custGeom>
                <a:avLst/>
                <a:gdLst>
                  <a:gd name="T0" fmla="*/ 203 w 203"/>
                  <a:gd name="T1" fmla="*/ 104 h 118"/>
                  <a:gd name="T2" fmla="*/ 191 w 203"/>
                  <a:gd name="T3" fmla="*/ 118 h 118"/>
                  <a:gd name="T4" fmla="*/ 75 w 203"/>
                  <a:gd name="T5" fmla="*/ 114 h 118"/>
                  <a:gd name="T6" fmla="*/ 0 w 203"/>
                  <a:gd name="T7" fmla="*/ 17 h 118"/>
                  <a:gd name="T8" fmla="*/ 10 w 203"/>
                  <a:gd name="T9" fmla="*/ 0 h 118"/>
                  <a:gd name="T10" fmla="*/ 203 w 203"/>
                  <a:gd name="T11" fmla="*/ 104 h 118"/>
                </a:gdLst>
                <a:ahLst/>
                <a:cxnLst>
                  <a:cxn ang="0">
                    <a:pos x="T0" y="T1"/>
                  </a:cxn>
                  <a:cxn ang="0">
                    <a:pos x="T2" y="T3"/>
                  </a:cxn>
                  <a:cxn ang="0">
                    <a:pos x="T4" y="T5"/>
                  </a:cxn>
                  <a:cxn ang="0">
                    <a:pos x="T6" y="T7"/>
                  </a:cxn>
                  <a:cxn ang="0">
                    <a:pos x="T8" y="T9"/>
                  </a:cxn>
                  <a:cxn ang="0">
                    <a:pos x="T10" y="T11"/>
                  </a:cxn>
                </a:cxnLst>
                <a:rect l="0" t="0" r="r" b="b"/>
                <a:pathLst>
                  <a:path w="203" h="118">
                    <a:moveTo>
                      <a:pt x="203" y="104"/>
                    </a:moveTo>
                    <a:lnTo>
                      <a:pt x="191" y="118"/>
                    </a:lnTo>
                    <a:lnTo>
                      <a:pt x="75" y="114"/>
                    </a:lnTo>
                    <a:lnTo>
                      <a:pt x="0" y="17"/>
                    </a:lnTo>
                    <a:lnTo>
                      <a:pt x="10" y="0"/>
                    </a:lnTo>
                    <a:lnTo>
                      <a:pt x="203" y="10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10" name="Freeform 183"/>
              <p:cNvSpPr>
                <a:spLocks/>
              </p:cNvSpPr>
              <p:nvPr/>
            </p:nvSpPr>
            <p:spPr bwMode="auto">
              <a:xfrm>
                <a:off x="812" y="3512"/>
                <a:ext cx="203" cy="118"/>
              </a:xfrm>
              <a:custGeom>
                <a:avLst/>
                <a:gdLst>
                  <a:gd name="T0" fmla="*/ 203 w 203"/>
                  <a:gd name="T1" fmla="*/ 104 h 118"/>
                  <a:gd name="T2" fmla="*/ 191 w 203"/>
                  <a:gd name="T3" fmla="*/ 118 h 118"/>
                  <a:gd name="T4" fmla="*/ 75 w 203"/>
                  <a:gd name="T5" fmla="*/ 114 h 118"/>
                  <a:gd name="T6" fmla="*/ 0 w 203"/>
                  <a:gd name="T7" fmla="*/ 17 h 118"/>
                  <a:gd name="T8" fmla="*/ 10 w 203"/>
                  <a:gd name="T9" fmla="*/ 0 h 118"/>
                </a:gdLst>
                <a:ahLst/>
                <a:cxnLst>
                  <a:cxn ang="0">
                    <a:pos x="T0" y="T1"/>
                  </a:cxn>
                  <a:cxn ang="0">
                    <a:pos x="T2" y="T3"/>
                  </a:cxn>
                  <a:cxn ang="0">
                    <a:pos x="T4" y="T5"/>
                  </a:cxn>
                  <a:cxn ang="0">
                    <a:pos x="T6" y="T7"/>
                  </a:cxn>
                  <a:cxn ang="0">
                    <a:pos x="T8" y="T9"/>
                  </a:cxn>
                </a:cxnLst>
                <a:rect l="0" t="0" r="r" b="b"/>
                <a:pathLst>
                  <a:path w="203" h="118">
                    <a:moveTo>
                      <a:pt x="203" y="104"/>
                    </a:moveTo>
                    <a:lnTo>
                      <a:pt x="191" y="118"/>
                    </a:lnTo>
                    <a:lnTo>
                      <a:pt x="75" y="114"/>
                    </a:lnTo>
                    <a:lnTo>
                      <a:pt x="0" y="17"/>
                    </a:lnTo>
                    <a:lnTo>
                      <a:pt x="10"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1" name="Freeform 184"/>
              <p:cNvSpPr>
                <a:spLocks/>
              </p:cNvSpPr>
              <p:nvPr/>
            </p:nvSpPr>
            <p:spPr bwMode="auto">
              <a:xfrm>
                <a:off x="825" y="3512"/>
                <a:ext cx="194" cy="103"/>
              </a:xfrm>
              <a:custGeom>
                <a:avLst/>
                <a:gdLst>
                  <a:gd name="T0" fmla="*/ 194 w 194"/>
                  <a:gd name="T1" fmla="*/ 103 h 103"/>
                  <a:gd name="T2" fmla="*/ 79 w 194"/>
                  <a:gd name="T3" fmla="*/ 96 h 103"/>
                  <a:gd name="T4" fmla="*/ 81 w 194"/>
                  <a:gd name="T5" fmla="*/ 98 h 103"/>
                  <a:gd name="T6" fmla="*/ 0 w 194"/>
                  <a:gd name="T7" fmla="*/ 0 h 103"/>
                  <a:gd name="T8" fmla="*/ 112 w 194"/>
                  <a:gd name="T9" fmla="*/ 7 h 103"/>
                  <a:gd name="T10" fmla="*/ 194 w 194"/>
                  <a:gd name="T11" fmla="*/ 103 h 103"/>
                </a:gdLst>
                <a:ahLst/>
                <a:cxnLst>
                  <a:cxn ang="0">
                    <a:pos x="T0" y="T1"/>
                  </a:cxn>
                  <a:cxn ang="0">
                    <a:pos x="T2" y="T3"/>
                  </a:cxn>
                  <a:cxn ang="0">
                    <a:pos x="T4" y="T5"/>
                  </a:cxn>
                  <a:cxn ang="0">
                    <a:pos x="T6" y="T7"/>
                  </a:cxn>
                  <a:cxn ang="0">
                    <a:pos x="T8" y="T9"/>
                  </a:cxn>
                  <a:cxn ang="0">
                    <a:pos x="T10" y="T11"/>
                  </a:cxn>
                </a:cxnLst>
                <a:rect l="0" t="0" r="r" b="b"/>
                <a:pathLst>
                  <a:path w="194" h="103">
                    <a:moveTo>
                      <a:pt x="194" y="103"/>
                    </a:moveTo>
                    <a:lnTo>
                      <a:pt x="79" y="96"/>
                    </a:lnTo>
                    <a:lnTo>
                      <a:pt x="81" y="98"/>
                    </a:lnTo>
                    <a:lnTo>
                      <a:pt x="0" y="0"/>
                    </a:lnTo>
                    <a:lnTo>
                      <a:pt x="112" y="7"/>
                    </a:lnTo>
                    <a:lnTo>
                      <a:pt x="194" y="103"/>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12" name="Freeform 185"/>
              <p:cNvSpPr>
                <a:spLocks/>
              </p:cNvSpPr>
              <p:nvPr/>
            </p:nvSpPr>
            <p:spPr bwMode="auto">
              <a:xfrm>
                <a:off x="825" y="3512"/>
                <a:ext cx="194" cy="103"/>
              </a:xfrm>
              <a:custGeom>
                <a:avLst/>
                <a:gdLst>
                  <a:gd name="T0" fmla="*/ 194 w 194"/>
                  <a:gd name="T1" fmla="*/ 103 h 103"/>
                  <a:gd name="T2" fmla="*/ 79 w 194"/>
                  <a:gd name="T3" fmla="*/ 96 h 103"/>
                  <a:gd name="T4" fmla="*/ 81 w 194"/>
                  <a:gd name="T5" fmla="*/ 98 h 103"/>
                  <a:gd name="T6" fmla="*/ 0 w 194"/>
                  <a:gd name="T7" fmla="*/ 0 h 103"/>
                  <a:gd name="T8" fmla="*/ 112 w 194"/>
                  <a:gd name="T9" fmla="*/ 7 h 103"/>
                  <a:gd name="T10" fmla="*/ 194 w 194"/>
                  <a:gd name="T11" fmla="*/ 103 h 103"/>
                </a:gdLst>
                <a:ahLst/>
                <a:cxnLst>
                  <a:cxn ang="0">
                    <a:pos x="T0" y="T1"/>
                  </a:cxn>
                  <a:cxn ang="0">
                    <a:pos x="T2" y="T3"/>
                  </a:cxn>
                  <a:cxn ang="0">
                    <a:pos x="T4" y="T5"/>
                  </a:cxn>
                  <a:cxn ang="0">
                    <a:pos x="T6" y="T7"/>
                  </a:cxn>
                  <a:cxn ang="0">
                    <a:pos x="T8" y="T9"/>
                  </a:cxn>
                  <a:cxn ang="0">
                    <a:pos x="T10" y="T11"/>
                  </a:cxn>
                </a:cxnLst>
                <a:rect l="0" t="0" r="r" b="b"/>
                <a:pathLst>
                  <a:path w="194" h="103">
                    <a:moveTo>
                      <a:pt x="194" y="103"/>
                    </a:moveTo>
                    <a:lnTo>
                      <a:pt x="79" y="96"/>
                    </a:lnTo>
                    <a:lnTo>
                      <a:pt x="81" y="98"/>
                    </a:lnTo>
                    <a:lnTo>
                      <a:pt x="0" y="0"/>
                    </a:lnTo>
                    <a:lnTo>
                      <a:pt x="112" y="7"/>
                    </a:lnTo>
                    <a:lnTo>
                      <a:pt x="194" y="103"/>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3" name="Freeform 186"/>
              <p:cNvSpPr>
                <a:spLocks/>
              </p:cNvSpPr>
              <p:nvPr/>
            </p:nvSpPr>
            <p:spPr bwMode="auto">
              <a:xfrm>
                <a:off x="863" y="3519"/>
                <a:ext cx="129" cy="93"/>
              </a:xfrm>
              <a:custGeom>
                <a:avLst/>
                <a:gdLst>
                  <a:gd name="T0" fmla="*/ 1098 w 1167"/>
                  <a:gd name="T1" fmla="*/ 731 h 845"/>
                  <a:gd name="T2" fmla="*/ 708 w 1167"/>
                  <a:gd name="T3" fmla="*/ 215 h 845"/>
                  <a:gd name="T4" fmla="*/ 69 w 1167"/>
                  <a:gd name="T5" fmla="*/ 114 h 845"/>
                  <a:gd name="T6" fmla="*/ 460 w 1167"/>
                  <a:gd name="T7" fmla="*/ 629 h 845"/>
                  <a:gd name="T8" fmla="*/ 1098 w 1167"/>
                  <a:gd name="T9" fmla="*/ 731 h 845"/>
                </a:gdLst>
                <a:ahLst/>
                <a:cxnLst>
                  <a:cxn ang="0">
                    <a:pos x="T0" y="T1"/>
                  </a:cxn>
                  <a:cxn ang="0">
                    <a:pos x="T2" y="T3"/>
                  </a:cxn>
                  <a:cxn ang="0">
                    <a:pos x="T4" y="T5"/>
                  </a:cxn>
                  <a:cxn ang="0">
                    <a:pos x="T6" y="T7"/>
                  </a:cxn>
                  <a:cxn ang="0">
                    <a:pos x="T8" y="T9"/>
                  </a:cxn>
                </a:cxnLst>
                <a:rect l="0" t="0" r="r" b="b"/>
                <a:pathLst>
                  <a:path w="1167" h="845">
                    <a:moveTo>
                      <a:pt x="1098" y="731"/>
                    </a:moveTo>
                    <a:cubicBezTo>
                      <a:pt x="1167" y="616"/>
                      <a:pt x="992" y="386"/>
                      <a:pt x="708" y="215"/>
                    </a:cubicBezTo>
                    <a:cubicBezTo>
                      <a:pt x="423" y="45"/>
                      <a:pt x="137" y="0"/>
                      <a:pt x="69" y="114"/>
                    </a:cubicBezTo>
                    <a:cubicBezTo>
                      <a:pt x="0" y="228"/>
                      <a:pt x="175" y="459"/>
                      <a:pt x="460" y="629"/>
                    </a:cubicBezTo>
                    <a:cubicBezTo>
                      <a:pt x="744" y="800"/>
                      <a:pt x="1030" y="845"/>
                      <a:pt x="1098" y="73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14" name="Freeform 187"/>
              <p:cNvSpPr>
                <a:spLocks/>
              </p:cNvSpPr>
              <p:nvPr/>
            </p:nvSpPr>
            <p:spPr bwMode="auto">
              <a:xfrm>
                <a:off x="863" y="3519"/>
                <a:ext cx="129" cy="93"/>
              </a:xfrm>
              <a:custGeom>
                <a:avLst/>
                <a:gdLst>
                  <a:gd name="T0" fmla="*/ 121 w 129"/>
                  <a:gd name="T1" fmla="*/ 80 h 93"/>
                  <a:gd name="T2" fmla="*/ 78 w 129"/>
                  <a:gd name="T3" fmla="*/ 23 h 93"/>
                  <a:gd name="T4" fmla="*/ 8 w 129"/>
                  <a:gd name="T5" fmla="*/ 12 h 93"/>
                  <a:gd name="T6" fmla="*/ 51 w 129"/>
                  <a:gd name="T7" fmla="*/ 69 h 93"/>
                  <a:gd name="T8" fmla="*/ 121 w 129"/>
                  <a:gd name="T9" fmla="*/ 80 h 93"/>
                </a:gdLst>
                <a:ahLst/>
                <a:cxnLst>
                  <a:cxn ang="0">
                    <a:pos x="T0" y="T1"/>
                  </a:cxn>
                  <a:cxn ang="0">
                    <a:pos x="T2" y="T3"/>
                  </a:cxn>
                  <a:cxn ang="0">
                    <a:pos x="T4" y="T5"/>
                  </a:cxn>
                  <a:cxn ang="0">
                    <a:pos x="T6" y="T7"/>
                  </a:cxn>
                  <a:cxn ang="0">
                    <a:pos x="T8" y="T9"/>
                  </a:cxn>
                </a:cxnLst>
                <a:rect l="0" t="0" r="r" b="b"/>
                <a:pathLst>
                  <a:path w="129" h="93">
                    <a:moveTo>
                      <a:pt x="121" y="80"/>
                    </a:moveTo>
                    <a:cubicBezTo>
                      <a:pt x="129" y="67"/>
                      <a:pt x="109" y="42"/>
                      <a:pt x="78" y="23"/>
                    </a:cubicBezTo>
                    <a:cubicBezTo>
                      <a:pt x="47" y="5"/>
                      <a:pt x="15" y="0"/>
                      <a:pt x="8" y="12"/>
                    </a:cubicBezTo>
                    <a:cubicBezTo>
                      <a:pt x="0" y="25"/>
                      <a:pt x="19" y="50"/>
                      <a:pt x="51" y="69"/>
                    </a:cubicBezTo>
                    <a:cubicBezTo>
                      <a:pt x="82" y="88"/>
                      <a:pt x="114" y="93"/>
                      <a:pt x="121" y="8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5" name="Line 188"/>
              <p:cNvSpPr>
                <a:spLocks noChangeShapeType="1"/>
              </p:cNvSpPr>
              <p:nvPr/>
            </p:nvSpPr>
            <p:spPr bwMode="auto">
              <a:xfrm flipH="1">
                <a:off x="885" y="3603"/>
                <a:ext cx="11"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6" name="Freeform 189"/>
              <p:cNvSpPr>
                <a:spLocks/>
              </p:cNvSpPr>
              <p:nvPr/>
            </p:nvSpPr>
            <p:spPr bwMode="auto">
              <a:xfrm>
                <a:off x="896" y="3540"/>
                <a:ext cx="65" cy="47"/>
              </a:xfrm>
              <a:custGeom>
                <a:avLst/>
                <a:gdLst>
                  <a:gd name="T0" fmla="*/ 559 w 591"/>
                  <a:gd name="T1" fmla="*/ 369 h 423"/>
                  <a:gd name="T2" fmla="*/ 355 w 591"/>
                  <a:gd name="T3" fmla="*/ 113 h 423"/>
                  <a:gd name="T4" fmla="*/ 33 w 591"/>
                  <a:gd name="T5" fmla="*/ 54 h 423"/>
                  <a:gd name="T6" fmla="*/ 237 w 591"/>
                  <a:gd name="T7" fmla="*/ 310 h 423"/>
                  <a:gd name="T8" fmla="*/ 559 w 591"/>
                  <a:gd name="T9" fmla="*/ 369 h 423"/>
                </a:gdLst>
                <a:ahLst/>
                <a:cxnLst>
                  <a:cxn ang="0">
                    <a:pos x="T0" y="T1"/>
                  </a:cxn>
                  <a:cxn ang="0">
                    <a:pos x="T2" y="T3"/>
                  </a:cxn>
                  <a:cxn ang="0">
                    <a:pos x="T4" y="T5"/>
                  </a:cxn>
                  <a:cxn ang="0">
                    <a:pos x="T6" y="T7"/>
                  </a:cxn>
                  <a:cxn ang="0">
                    <a:pos x="T8" y="T9"/>
                  </a:cxn>
                </a:cxnLst>
                <a:rect l="0" t="0" r="r" b="b"/>
                <a:pathLst>
                  <a:path w="591" h="423">
                    <a:moveTo>
                      <a:pt x="559" y="369"/>
                    </a:moveTo>
                    <a:cubicBezTo>
                      <a:pt x="591" y="315"/>
                      <a:pt x="500" y="200"/>
                      <a:pt x="355" y="113"/>
                    </a:cubicBezTo>
                    <a:cubicBezTo>
                      <a:pt x="209" y="26"/>
                      <a:pt x="65" y="0"/>
                      <a:pt x="33" y="54"/>
                    </a:cubicBezTo>
                    <a:cubicBezTo>
                      <a:pt x="0" y="108"/>
                      <a:pt x="91" y="223"/>
                      <a:pt x="237" y="310"/>
                    </a:cubicBezTo>
                    <a:cubicBezTo>
                      <a:pt x="382" y="397"/>
                      <a:pt x="526" y="423"/>
                      <a:pt x="559" y="36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17" name="Freeform 190"/>
              <p:cNvSpPr>
                <a:spLocks/>
              </p:cNvSpPr>
              <p:nvPr/>
            </p:nvSpPr>
            <p:spPr bwMode="auto">
              <a:xfrm>
                <a:off x="896" y="3540"/>
                <a:ext cx="65" cy="47"/>
              </a:xfrm>
              <a:custGeom>
                <a:avLst/>
                <a:gdLst>
                  <a:gd name="T0" fmla="*/ 62 w 65"/>
                  <a:gd name="T1" fmla="*/ 41 h 47"/>
                  <a:gd name="T2" fmla="*/ 39 w 65"/>
                  <a:gd name="T3" fmla="*/ 13 h 47"/>
                  <a:gd name="T4" fmla="*/ 4 w 65"/>
                  <a:gd name="T5" fmla="*/ 6 h 47"/>
                  <a:gd name="T6" fmla="*/ 26 w 65"/>
                  <a:gd name="T7" fmla="*/ 35 h 47"/>
                  <a:gd name="T8" fmla="*/ 62 w 65"/>
                  <a:gd name="T9" fmla="*/ 41 h 47"/>
                </a:gdLst>
                <a:ahLst/>
                <a:cxnLst>
                  <a:cxn ang="0">
                    <a:pos x="T0" y="T1"/>
                  </a:cxn>
                  <a:cxn ang="0">
                    <a:pos x="T2" y="T3"/>
                  </a:cxn>
                  <a:cxn ang="0">
                    <a:pos x="T4" y="T5"/>
                  </a:cxn>
                  <a:cxn ang="0">
                    <a:pos x="T6" y="T7"/>
                  </a:cxn>
                  <a:cxn ang="0">
                    <a:pos x="T8" y="T9"/>
                  </a:cxn>
                </a:cxnLst>
                <a:rect l="0" t="0" r="r" b="b"/>
                <a:pathLst>
                  <a:path w="65" h="47">
                    <a:moveTo>
                      <a:pt x="62" y="41"/>
                    </a:moveTo>
                    <a:cubicBezTo>
                      <a:pt x="65" y="35"/>
                      <a:pt x="55" y="23"/>
                      <a:pt x="39" y="13"/>
                    </a:cubicBezTo>
                    <a:cubicBezTo>
                      <a:pt x="23" y="3"/>
                      <a:pt x="7" y="0"/>
                      <a:pt x="4" y="6"/>
                    </a:cubicBezTo>
                    <a:cubicBezTo>
                      <a:pt x="0" y="12"/>
                      <a:pt x="10" y="25"/>
                      <a:pt x="26" y="35"/>
                    </a:cubicBezTo>
                    <a:cubicBezTo>
                      <a:pt x="42" y="44"/>
                      <a:pt x="58" y="47"/>
                      <a:pt x="62" y="4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8" name="Freeform 191"/>
              <p:cNvSpPr>
                <a:spLocks/>
              </p:cNvSpPr>
              <p:nvPr/>
            </p:nvSpPr>
            <p:spPr bwMode="auto">
              <a:xfrm>
                <a:off x="931" y="3601"/>
                <a:ext cx="219" cy="86"/>
              </a:xfrm>
              <a:custGeom>
                <a:avLst/>
                <a:gdLst>
                  <a:gd name="T0" fmla="*/ 219 w 219"/>
                  <a:gd name="T1" fmla="*/ 35 h 86"/>
                  <a:gd name="T2" fmla="*/ 213 w 219"/>
                  <a:gd name="T3" fmla="*/ 52 h 86"/>
                  <a:gd name="T4" fmla="*/ 102 w 219"/>
                  <a:gd name="T5" fmla="*/ 86 h 86"/>
                  <a:gd name="T6" fmla="*/ 0 w 219"/>
                  <a:gd name="T7" fmla="*/ 20 h 86"/>
                  <a:gd name="T8" fmla="*/ 4 w 219"/>
                  <a:gd name="T9" fmla="*/ 0 h 86"/>
                  <a:gd name="T10" fmla="*/ 219 w 219"/>
                  <a:gd name="T11" fmla="*/ 35 h 86"/>
                </a:gdLst>
                <a:ahLst/>
                <a:cxnLst>
                  <a:cxn ang="0">
                    <a:pos x="T0" y="T1"/>
                  </a:cxn>
                  <a:cxn ang="0">
                    <a:pos x="T2" y="T3"/>
                  </a:cxn>
                  <a:cxn ang="0">
                    <a:pos x="T4" y="T5"/>
                  </a:cxn>
                  <a:cxn ang="0">
                    <a:pos x="T6" y="T7"/>
                  </a:cxn>
                  <a:cxn ang="0">
                    <a:pos x="T8" y="T9"/>
                  </a:cxn>
                  <a:cxn ang="0">
                    <a:pos x="T10" y="T11"/>
                  </a:cxn>
                </a:cxnLst>
                <a:rect l="0" t="0" r="r" b="b"/>
                <a:pathLst>
                  <a:path w="219" h="86">
                    <a:moveTo>
                      <a:pt x="219" y="35"/>
                    </a:moveTo>
                    <a:lnTo>
                      <a:pt x="213" y="52"/>
                    </a:lnTo>
                    <a:lnTo>
                      <a:pt x="102" y="86"/>
                    </a:lnTo>
                    <a:lnTo>
                      <a:pt x="0" y="20"/>
                    </a:lnTo>
                    <a:lnTo>
                      <a:pt x="4" y="0"/>
                    </a:lnTo>
                    <a:lnTo>
                      <a:pt x="219" y="3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19" name="Freeform 192"/>
              <p:cNvSpPr>
                <a:spLocks/>
              </p:cNvSpPr>
              <p:nvPr/>
            </p:nvSpPr>
            <p:spPr bwMode="auto">
              <a:xfrm>
                <a:off x="931" y="3601"/>
                <a:ext cx="219" cy="86"/>
              </a:xfrm>
              <a:custGeom>
                <a:avLst/>
                <a:gdLst>
                  <a:gd name="T0" fmla="*/ 219 w 219"/>
                  <a:gd name="T1" fmla="*/ 35 h 86"/>
                  <a:gd name="T2" fmla="*/ 213 w 219"/>
                  <a:gd name="T3" fmla="*/ 52 h 86"/>
                  <a:gd name="T4" fmla="*/ 102 w 219"/>
                  <a:gd name="T5" fmla="*/ 86 h 86"/>
                  <a:gd name="T6" fmla="*/ 0 w 219"/>
                  <a:gd name="T7" fmla="*/ 20 h 86"/>
                  <a:gd name="T8" fmla="*/ 4 w 219"/>
                  <a:gd name="T9" fmla="*/ 0 h 86"/>
                </a:gdLst>
                <a:ahLst/>
                <a:cxnLst>
                  <a:cxn ang="0">
                    <a:pos x="T0" y="T1"/>
                  </a:cxn>
                  <a:cxn ang="0">
                    <a:pos x="T2" y="T3"/>
                  </a:cxn>
                  <a:cxn ang="0">
                    <a:pos x="T4" y="T5"/>
                  </a:cxn>
                  <a:cxn ang="0">
                    <a:pos x="T6" y="T7"/>
                  </a:cxn>
                  <a:cxn ang="0">
                    <a:pos x="T8" y="T9"/>
                  </a:cxn>
                </a:cxnLst>
                <a:rect l="0" t="0" r="r" b="b"/>
                <a:pathLst>
                  <a:path w="219" h="86">
                    <a:moveTo>
                      <a:pt x="219" y="35"/>
                    </a:moveTo>
                    <a:lnTo>
                      <a:pt x="213" y="52"/>
                    </a:lnTo>
                    <a:lnTo>
                      <a:pt x="102" y="86"/>
                    </a:lnTo>
                    <a:lnTo>
                      <a:pt x="0" y="20"/>
                    </a:lnTo>
                    <a:lnTo>
                      <a:pt x="4"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0" name="Freeform 193"/>
              <p:cNvSpPr>
                <a:spLocks/>
              </p:cNvSpPr>
              <p:nvPr/>
            </p:nvSpPr>
            <p:spPr bwMode="auto">
              <a:xfrm>
                <a:off x="938" y="3570"/>
                <a:ext cx="216" cy="95"/>
              </a:xfrm>
              <a:custGeom>
                <a:avLst/>
                <a:gdLst>
                  <a:gd name="T0" fmla="*/ 216 w 216"/>
                  <a:gd name="T1" fmla="*/ 64 h 95"/>
                  <a:gd name="T2" fmla="*/ 105 w 216"/>
                  <a:gd name="T3" fmla="*/ 95 h 95"/>
                  <a:gd name="T4" fmla="*/ 108 w 216"/>
                  <a:gd name="T5" fmla="*/ 95 h 95"/>
                  <a:gd name="T6" fmla="*/ 0 w 216"/>
                  <a:gd name="T7" fmla="*/ 29 h 95"/>
                  <a:gd name="T8" fmla="*/ 108 w 216"/>
                  <a:gd name="T9" fmla="*/ 0 h 95"/>
                  <a:gd name="T10" fmla="*/ 216 w 216"/>
                  <a:gd name="T11" fmla="*/ 64 h 95"/>
                </a:gdLst>
                <a:ahLst/>
                <a:cxnLst>
                  <a:cxn ang="0">
                    <a:pos x="T0" y="T1"/>
                  </a:cxn>
                  <a:cxn ang="0">
                    <a:pos x="T2" y="T3"/>
                  </a:cxn>
                  <a:cxn ang="0">
                    <a:pos x="T4" y="T5"/>
                  </a:cxn>
                  <a:cxn ang="0">
                    <a:pos x="T6" y="T7"/>
                  </a:cxn>
                  <a:cxn ang="0">
                    <a:pos x="T8" y="T9"/>
                  </a:cxn>
                  <a:cxn ang="0">
                    <a:pos x="T10" y="T11"/>
                  </a:cxn>
                </a:cxnLst>
                <a:rect l="0" t="0" r="r" b="b"/>
                <a:pathLst>
                  <a:path w="216" h="95">
                    <a:moveTo>
                      <a:pt x="216" y="64"/>
                    </a:moveTo>
                    <a:lnTo>
                      <a:pt x="105" y="95"/>
                    </a:lnTo>
                    <a:lnTo>
                      <a:pt x="108" y="95"/>
                    </a:lnTo>
                    <a:lnTo>
                      <a:pt x="0" y="29"/>
                    </a:lnTo>
                    <a:lnTo>
                      <a:pt x="108" y="0"/>
                    </a:lnTo>
                    <a:lnTo>
                      <a:pt x="216" y="6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21" name="Freeform 194"/>
              <p:cNvSpPr>
                <a:spLocks/>
              </p:cNvSpPr>
              <p:nvPr/>
            </p:nvSpPr>
            <p:spPr bwMode="auto">
              <a:xfrm>
                <a:off x="938" y="3570"/>
                <a:ext cx="216" cy="95"/>
              </a:xfrm>
              <a:custGeom>
                <a:avLst/>
                <a:gdLst>
                  <a:gd name="T0" fmla="*/ 216 w 216"/>
                  <a:gd name="T1" fmla="*/ 64 h 95"/>
                  <a:gd name="T2" fmla="*/ 105 w 216"/>
                  <a:gd name="T3" fmla="*/ 95 h 95"/>
                  <a:gd name="T4" fmla="*/ 108 w 216"/>
                  <a:gd name="T5" fmla="*/ 95 h 95"/>
                  <a:gd name="T6" fmla="*/ 0 w 216"/>
                  <a:gd name="T7" fmla="*/ 29 h 95"/>
                  <a:gd name="T8" fmla="*/ 108 w 216"/>
                  <a:gd name="T9" fmla="*/ 0 h 95"/>
                  <a:gd name="T10" fmla="*/ 216 w 216"/>
                  <a:gd name="T11" fmla="*/ 64 h 95"/>
                </a:gdLst>
                <a:ahLst/>
                <a:cxnLst>
                  <a:cxn ang="0">
                    <a:pos x="T0" y="T1"/>
                  </a:cxn>
                  <a:cxn ang="0">
                    <a:pos x="T2" y="T3"/>
                  </a:cxn>
                  <a:cxn ang="0">
                    <a:pos x="T4" y="T5"/>
                  </a:cxn>
                  <a:cxn ang="0">
                    <a:pos x="T6" y="T7"/>
                  </a:cxn>
                  <a:cxn ang="0">
                    <a:pos x="T8" y="T9"/>
                  </a:cxn>
                  <a:cxn ang="0">
                    <a:pos x="T10" y="T11"/>
                  </a:cxn>
                </a:cxnLst>
                <a:rect l="0" t="0" r="r" b="b"/>
                <a:pathLst>
                  <a:path w="216" h="95">
                    <a:moveTo>
                      <a:pt x="216" y="64"/>
                    </a:moveTo>
                    <a:lnTo>
                      <a:pt x="105" y="95"/>
                    </a:lnTo>
                    <a:lnTo>
                      <a:pt x="108" y="95"/>
                    </a:lnTo>
                    <a:lnTo>
                      <a:pt x="0" y="29"/>
                    </a:lnTo>
                    <a:lnTo>
                      <a:pt x="108" y="0"/>
                    </a:lnTo>
                    <a:lnTo>
                      <a:pt x="216" y="64"/>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2" name="Freeform 195"/>
              <p:cNvSpPr>
                <a:spLocks/>
              </p:cNvSpPr>
              <p:nvPr/>
            </p:nvSpPr>
            <p:spPr bwMode="auto">
              <a:xfrm>
                <a:off x="984" y="3583"/>
                <a:ext cx="135" cy="67"/>
              </a:xfrm>
              <a:custGeom>
                <a:avLst/>
                <a:gdLst>
                  <a:gd name="T0" fmla="*/ 1195 w 1223"/>
                  <a:gd name="T1" fmla="*/ 424 h 603"/>
                  <a:gd name="T2" fmla="*/ 661 w 1223"/>
                  <a:gd name="T3" fmla="*/ 67 h 603"/>
                  <a:gd name="T4" fmla="*/ 28 w 1223"/>
                  <a:gd name="T5" fmla="*/ 179 h 603"/>
                  <a:gd name="T6" fmla="*/ 562 w 1223"/>
                  <a:gd name="T7" fmla="*/ 535 h 603"/>
                  <a:gd name="T8" fmla="*/ 1195 w 1223"/>
                  <a:gd name="T9" fmla="*/ 424 h 603"/>
                </a:gdLst>
                <a:ahLst/>
                <a:cxnLst>
                  <a:cxn ang="0">
                    <a:pos x="T0" y="T1"/>
                  </a:cxn>
                  <a:cxn ang="0">
                    <a:pos x="T2" y="T3"/>
                  </a:cxn>
                  <a:cxn ang="0">
                    <a:pos x="T4" y="T5"/>
                  </a:cxn>
                  <a:cxn ang="0">
                    <a:pos x="T6" y="T7"/>
                  </a:cxn>
                  <a:cxn ang="0">
                    <a:pos x="T8" y="T9"/>
                  </a:cxn>
                </a:cxnLst>
                <a:rect l="0" t="0" r="r" b="b"/>
                <a:pathLst>
                  <a:path w="1223" h="603">
                    <a:moveTo>
                      <a:pt x="1195" y="424"/>
                    </a:moveTo>
                    <a:cubicBezTo>
                      <a:pt x="1223" y="295"/>
                      <a:pt x="983" y="135"/>
                      <a:pt x="661" y="67"/>
                    </a:cubicBezTo>
                    <a:cubicBezTo>
                      <a:pt x="338" y="0"/>
                      <a:pt x="55" y="49"/>
                      <a:pt x="28" y="179"/>
                    </a:cubicBezTo>
                    <a:cubicBezTo>
                      <a:pt x="0" y="308"/>
                      <a:pt x="240" y="467"/>
                      <a:pt x="562" y="535"/>
                    </a:cubicBezTo>
                    <a:cubicBezTo>
                      <a:pt x="885" y="603"/>
                      <a:pt x="1168" y="553"/>
                      <a:pt x="1195" y="42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23" name="Freeform 196"/>
              <p:cNvSpPr>
                <a:spLocks/>
              </p:cNvSpPr>
              <p:nvPr/>
            </p:nvSpPr>
            <p:spPr bwMode="auto">
              <a:xfrm>
                <a:off x="984" y="3583"/>
                <a:ext cx="135" cy="67"/>
              </a:xfrm>
              <a:custGeom>
                <a:avLst/>
                <a:gdLst>
                  <a:gd name="T0" fmla="*/ 132 w 135"/>
                  <a:gd name="T1" fmla="*/ 47 h 67"/>
                  <a:gd name="T2" fmla="*/ 73 w 135"/>
                  <a:gd name="T3" fmla="*/ 8 h 67"/>
                  <a:gd name="T4" fmla="*/ 3 w 135"/>
                  <a:gd name="T5" fmla="*/ 20 h 67"/>
                  <a:gd name="T6" fmla="*/ 62 w 135"/>
                  <a:gd name="T7" fmla="*/ 59 h 67"/>
                  <a:gd name="T8" fmla="*/ 132 w 135"/>
                  <a:gd name="T9" fmla="*/ 47 h 67"/>
                </a:gdLst>
                <a:ahLst/>
                <a:cxnLst>
                  <a:cxn ang="0">
                    <a:pos x="T0" y="T1"/>
                  </a:cxn>
                  <a:cxn ang="0">
                    <a:pos x="T2" y="T3"/>
                  </a:cxn>
                  <a:cxn ang="0">
                    <a:pos x="T4" y="T5"/>
                  </a:cxn>
                  <a:cxn ang="0">
                    <a:pos x="T6" y="T7"/>
                  </a:cxn>
                  <a:cxn ang="0">
                    <a:pos x="T8" y="T9"/>
                  </a:cxn>
                </a:cxnLst>
                <a:rect l="0" t="0" r="r" b="b"/>
                <a:pathLst>
                  <a:path w="135" h="67">
                    <a:moveTo>
                      <a:pt x="132" y="47"/>
                    </a:moveTo>
                    <a:cubicBezTo>
                      <a:pt x="135" y="33"/>
                      <a:pt x="108" y="15"/>
                      <a:pt x="73" y="8"/>
                    </a:cubicBezTo>
                    <a:cubicBezTo>
                      <a:pt x="37" y="0"/>
                      <a:pt x="6" y="6"/>
                      <a:pt x="3" y="20"/>
                    </a:cubicBezTo>
                    <a:cubicBezTo>
                      <a:pt x="0" y="34"/>
                      <a:pt x="26" y="52"/>
                      <a:pt x="62" y="59"/>
                    </a:cubicBezTo>
                    <a:cubicBezTo>
                      <a:pt x="97" y="67"/>
                      <a:pt x="129" y="61"/>
                      <a:pt x="132" y="4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4" name="Line 197"/>
              <p:cNvSpPr>
                <a:spLocks noChangeShapeType="1"/>
              </p:cNvSpPr>
              <p:nvPr/>
            </p:nvSpPr>
            <p:spPr bwMode="auto">
              <a:xfrm flipH="1">
                <a:off x="1030" y="3663"/>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5" name="Freeform 198"/>
              <p:cNvSpPr>
                <a:spLocks/>
              </p:cNvSpPr>
              <p:nvPr/>
            </p:nvSpPr>
            <p:spPr bwMode="auto">
              <a:xfrm>
                <a:off x="1018" y="3599"/>
                <a:ext cx="68" cy="32"/>
              </a:xfrm>
              <a:custGeom>
                <a:avLst/>
                <a:gdLst>
                  <a:gd name="T0" fmla="*/ 609 w 622"/>
                  <a:gd name="T1" fmla="*/ 209 h 292"/>
                  <a:gd name="T2" fmla="*/ 334 w 622"/>
                  <a:gd name="T3" fmla="*/ 35 h 292"/>
                  <a:gd name="T4" fmla="*/ 13 w 622"/>
                  <a:gd name="T5" fmla="*/ 83 h 292"/>
                  <a:gd name="T6" fmla="*/ 288 w 622"/>
                  <a:gd name="T7" fmla="*/ 257 h 292"/>
                  <a:gd name="T8" fmla="*/ 609 w 622"/>
                  <a:gd name="T9" fmla="*/ 209 h 292"/>
                </a:gdLst>
                <a:ahLst/>
                <a:cxnLst>
                  <a:cxn ang="0">
                    <a:pos x="T0" y="T1"/>
                  </a:cxn>
                  <a:cxn ang="0">
                    <a:pos x="T2" y="T3"/>
                  </a:cxn>
                  <a:cxn ang="0">
                    <a:pos x="T4" y="T5"/>
                  </a:cxn>
                  <a:cxn ang="0">
                    <a:pos x="T6" y="T7"/>
                  </a:cxn>
                  <a:cxn ang="0">
                    <a:pos x="T8" y="T9"/>
                  </a:cxn>
                </a:cxnLst>
                <a:rect l="0" t="0" r="r" b="b"/>
                <a:pathLst>
                  <a:path w="622" h="292">
                    <a:moveTo>
                      <a:pt x="609" y="209"/>
                    </a:moveTo>
                    <a:cubicBezTo>
                      <a:pt x="622" y="147"/>
                      <a:pt x="499" y="70"/>
                      <a:pt x="334" y="35"/>
                    </a:cubicBezTo>
                    <a:cubicBezTo>
                      <a:pt x="170" y="0"/>
                      <a:pt x="26" y="22"/>
                      <a:pt x="13" y="83"/>
                    </a:cubicBezTo>
                    <a:cubicBezTo>
                      <a:pt x="0" y="145"/>
                      <a:pt x="123" y="223"/>
                      <a:pt x="288" y="257"/>
                    </a:cubicBezTo>
                    <a:cubicBezTo>
                      <a:pt x="452" y="292"/>
                      <a:pt x="596" y="270"/>
                      <a:pt x="609" y="20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26" name="Freeform 199"/>
              <p:cNvSpPr>
                <a:spLocks/>
              </p:cNvSpPr>
              <p:nvPr/>
            </p:nvSpPr>
            <p:spPr bwMode="auto">
              <a:xfrm>
                <a:off x="1018" y="3599"/>
                <a:ext cx="68" cy="32"/>
              </a:xfrm>
              <a:custGeom>
                <a:avLst/>
                <a:gdLst>
                  <a:gd name="T0" fmla="*/ 67 w 68"/>
                  <a:gd name="T1" fmla="*/ 23 h 32"/>
                  <a:gd name="T2" fmla="*/ 36 w 68"/>
                  <a:gd name="T3" fmla="*/ 4 h 32"/>
                  <a:gd name="T4" fmla="*/ 1 w 68"/>
                  <a:gd name="T5" fmla="*/ 9 h 32"/>
                  <a:gd name="T6" fmla="*/ 31 w 68"/>
                  <a:gd name="T7" fmla="*/ 28 h 32"/>
                  <a:gd name="T8" fmla="*/ 67 w 68"/>
                  <a:gd name="T9" fmla="*/ 23 h 32"/>
                </a:gdLst>
                <a:ahLst/>
                <a:cxnLst>
                  <a:cxn ang="0">
                    <a:pos x="T0" y="T1"/>
                  </a:cxn>
                  <a:cxn ang="0">
                    <a:pos x="T2" y="T3"/>
                  </a:cxn>
                  <a:cxn ang="0">
                    <a:pos x="T4" y="T5"/>
                  </a:cxn>
                  <a:cxn ang="0">
                    <a:pos x="T6" y="T7"/>
                  </a:cxn>
                  <a:cxn ang="0">
                    <a:pos x="T8" y="T9"/>
                  </a:cxn>
                </a:cxnLst>
                <a:rect l="0" t="0" r="r" b="b"/>
                <a:pathLst>
                  <a:path w="68" h="32">
                    <a:moveTo>
                      <a:pt x="67" y="23"/>
                    </a:moveTo>
                    <a:cubicBezTo>
                      <a:pt x="68" y="16"/>
                      <a:pt x="55" y="8"/>
                      <a:pt x="36" y="4"/>
                    </a:cubicBezTo>
                    <a:cubicBezTo>
                      <a:pt x="18" y="0"/>
                      <a:pt x="3" y="2"/>
                      <a:pt x="1" y="9"/>
                    </a:cubicBezTo>
                    <a:cubicBezTo>
                      <a:pt x="0" y="16"/>
                      <a:pt x="13" y="25"/>
                      <a:pt x="31" y="28"/>
                    </a:cubicBezTo>
                    <a:cubicBezTo>
                      <a:pt x="49" y="32"/>
                      <a:pt x="65" y="30"/>
                      <a:pt x="67" y="2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7" name="Freeform 200"/>
              <p:cNvSpPr>
                <a:spLocks/>
              </p:cNvSpPr>
              <p:nvPr/>
            </p:nvSpPr>
            <p:spPr bwMode="auto">
              <a:xfrm>
                <a:off x="1087" y="3585"/>
                <a:ext cx="186" cy="141"/>
              </a:xfrm>
              <a:custGeom>
                <a:avLst/>
                <a:gdLst>
                  <a:gd name="T0" fmla="*/ 179 w 186"/>
                  <a:gd name="T1" fmla="*/ 0 h 141"/>
                  <a:gd name="T2" fmla="*/ 186 w 186"/>
                  <a:gd name="T3" fmla="*/ 17 h 141"/>
                  <a:gd name="T4" fmla="*/ 130 w 186"/>
                  <a:gd name="T5" fmla="*/ 118 h 141"/>
                  <a:gd name="T6" fmla="*/ 10 w 186"/>
                  <a:gd name="T7" fmla="*/ 141 h 141"/>
                  <a:gd name="T8" fmla="*/ 0 w 186"/>
                  <a:gd name="T9" fmla="*/ 124 h 141"/>
                  <a:gd name="T10" fmla="*/ 179 w 186"/>
                  <a:gd name="T11" fmla="*/ 0 h 141"/>
                </a:gdLst>
                <a:ahLst/>
                <a:cxnLst>
                  <a:cxn ang="0">
                    <a:pos x="T0" y="T1"/>
                  </a:cxn>
                  <a:cxn ang="0">
                    <a:pos x="T2" y="T3"/>
                  </a:cxn>
                  <a:cxn ang="0">
                    <a:pos x="T4" y="T5"/>
                  </a:cxn>
                  <a:cxn ang="0">
                    <a:pos x="T6" y="T7"/>
                  </a:cxn>
                  <a:cxn ang="0">
                    <a:pos x="T8" y="T9"/>
                  </a:cxn>
                  <a:cxn ang="0">
                    <a:pos x="T10" y="T11"/>
                  </a:cxn>
                </a:cxnLst>
                <a:rect l="0" t="0" r="r" b="b"/>
                <a:pathLst>
                  <a:path w="186" h="141">
                    <a:moveTo>
                      <a:pt x="179" y="0"/>
                    </a:moveTo>
                    <a:lnTo>
                      <a:pt x="186" y="17"/>
                    </a:lnTo>
                    <a:lnTo>
                      <a:pt x="130" y="118"/>
                    </a:lnTo>
                    <a:lnTo>
                      <a:pt x="10" y="141"/>
                    </a:lnTo>
                    <a:lnTo>
                      <a:pt x="0" y="124"/>
                    </a:lnTo>
                    <a:lnTo>
                      <a:pt x="179"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28" name="Freeform 201"/>
              <p:cNvSpPr>
                <a:spLocks/>
              </p:cNvSpPr>
              <p:nvPr/>
            </p:nvSpPr>
            <p:spPr bwMode="auto">
              <a:xfrm>
                <a:off x="1087" y="3585"/>
                <a:ext cx="186" cy="141"/>
              </a:xfrm>
              <a:custGeom>
                <a:avLst/>
                <a:gdLst>
                  <a:gd name="T0" fmla="*/ 179 w 186"/>
                  <a:gd name="T1" fmla="*/ 0 h 141"/>
                  <a:gd name="T2" fmla="*/ 186 w 186"/>
                  <a:gd name="T3" fmla="*/ 17 h 141"/>
                  <a:gd name="T4" fmla="*/ 130 w 186"/>
                  <a:gd name="T5" fmla="*/ 118 h 141"/>
                  <a:gd name="T6" fmla="*/ 10 w 186"/>
                  <a:gd name="T7" fmla="*/ 141 h 141"/>
                  <a:gd name="T8" fmla="*/ 0 w 186"/>
                  <a:gd name="T9" fmla="*/ 124 h 141"/>
                </a:gdLst>
                <a:ahLst/>
                <a:cxnLst>
                  <a:cxn ang="0">
                    <a:pos x="T0" y="T1"/>
                  </a:cxn>
                  <a:cxn ang="0">
                    <a:pos x="T2" y="T3"/>
                  </a:cxn>
                  <a:cxn ang="0">
                    <a:pos x="T4" y="T5"/>
                  </a:cxn>
                  <a:cxn ang="0">
                    <a:pos x="T6" y="T7"/>
                  </a:cxn>
                  <a:cxn ang="0">
                    <a:pos x="T8" y="T9"/>
                  </a:cxn>
                </a:cxnLst>
                <a:rect l="0" t="0" r="r" b="b"/>
                <a:pathLst>
                  <a:path w="186" h="141">
                    <a:moveTo>
                      <a:pt x="179" y="0"/>
                    </a:moveTo>
                    <a:lnTo>
                      <a:pt x="186" y="17"/>
                    </a:lnTo>
                    <a:lnTo>
                      <a:pt x="130" y="118"/>
                    </a:lnTo>
                    <a:lnTo>
                      <a:pt x="10" y="141"/>
                    </a:lnTo>
                    <a:lnTo>
                      <a:pt x="0" y="12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9" name="Freeform 202"/>
              <p:cNvSpPr>
                <a:spLocks/>
              </p:cNvSpPr>
              <p:nvPr/>
            </p:nvSpPr>
            <p:spPr bwMode="auto">
              <a:xfrm>
                <a:off x="1088" y="3581"/>
                <a:ext cx="179" cy="125"/>
              </a:xfrm>
              <a:custGeom>
                <a:avLst/>
                <a:gdLst>
                  <a:gd name="T0" fmla="*/ 179 w 179"/>
                  <a:gd name="T1" fmla="*/ 0 h 125"/>
                  <a:gd name="T2" fmla="*/ 121 w 179"/>
                  <a:gd name="T3" fmla="*/ 99 h 125"/>
                  <a:gd name="T4" fmla="*/ 123 w 179"/>
                  <a:gd name="T5" fmla="*/ 98 h 125"/>
                  <a:gd name="T6" fmla="*/ 0 w 179"/>
                  <a:gd name="T7" fmla="*/ 125 h 125"/>
                  <a:gd name="T8" fmla="*/ 57 w 179"/>
                  <a:gd name="T9" fmla="*/ 29 h 125"/>
                  <a:gd name="T10" fmla="*/ 179 w 179"/>
                  <a:gd name="T11" fmla="*/ 0 h 125"/>
                </a:gdLst>
                <a:ahLst/>
                <a:cxnLst>
                  <a:cxn ang="0">
                    <a:pos x="T0" y="T1"/>
                  </a:cxn>
                  <a:cxn ang="0">
                    <a:pos x="T2" y="T3"/>
                  </a:cxn>
                  <a:cxn ang="0">
                    <a:pos x="T4" y="T5"/>
                  </a:cxn>
                  <a:cxn ang="0">
                    <a:pos x="T6" y="T7"/>
                  </a:cxn>
                  <a:cxn ang="0">
                    <a:pos x="T8" y="T9"/>
                  </a:cxn>
                  <a:cxn ang="0">
                    <a:pos x="T10" y="T11"/>
                  </a:cxn>
                </a:cxnLst>
                <a:rect l="0" t="0" r="r" b="b"/>
                <a:pathLst>
                  <a:path w="179" h="125">
                    <a:moveTo>
                      <a:pt x="179" y="0"/>
                    </a:moveTo>
                    <a:lnTo>
                      <a:pt x="121" y="99"/>
                    </a:lnTo>
                    <a:lnTo>
                      <a:pt x="123" y="98"/>
                    </a:lnTo>
                    <a:lnTo>
                      <a:pt x="0" y="125"/>
                    </a:lnTo>
                    <a:lnTo>
                      <a:pt x="57" y="29"/>
                    </a:lnTo>
                    <a:lnTo>
                      <a:pt x="179"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30" name="Freeform 203"/>
              <p:cNvSpPr>
                <a:spLocks/>
              </p:cNvSpPr>
              <p:nvPr/>
            </p:nvSpPr>
            <p:spPr bwMode="auto">
              <a:xfrm>
                <a:off x="1088" y="3581"/>
                <a:ext cx="179" cy="125"/>
              </a:xfrm>
              <a:custGeom>
                <a:avLst/>
                <a:gdLst>
                  <a:gd name="T0" fmla="*/ 179 w 179"/>
                  <a:gd name="T1" fmla="*/ 0 h 125"/>
                  <a:gd name="T2" fmla="*/ 121 w 179"/>
                  <a:gd name="T3" fmla="*/ 99 h 125"/>
                  <a:gd name="T4" fmla="*/ 123 w 179"/>
                  <a:gd name="T5" fmla="*/ 98 h 125"/>
                  <a:gd name="T6" fmla="*/ 0 w 179"/>
                  <a:gd name="T7" fmla="*/ 125 h 125"/>
                  <a:gd name="T8" fmla="*/ 57 w 179"/>
                  <a:gd name="T9" fmla="*/ 29 h 125"/>
                  <a:gd name="T10" fmla="*/ 179 w 179"/>
                  <a:gd name="T11" fmla="*/ 0 h 125"/>
                </a:gdLst>
                <a:ahLst/>
                <a:cxnLst>
                  <a:cxn ang="0">
                    <a:pos x="T0" y="T1"/>
                  </a:cxn>
                  <a:cxn ang="0">
                    <a:pos x="T2" y="T3"/>
                  </a:cxn>
                  <a:cxn ang="0">
                    <a:pos x="T4" y="T5"/>
                  </a:cxn>
                  <a:cxn ang="0">
                    <a:pos x="T6" y="T7"/>
                  </a:cxn>
                  <a:cxn ang="0">
                    <a:pos x="T8" y="T9"/>
                  </a:cxn>
                  <a:cxn ang="0">
                    <a:pos x="T10" y="T11"/>
                  </a:cxn>
                </a:cxnLst>
                <a:rect l="0" t="0" r="r" b="b"/>
                <a:pathLst>
                  <a:path w="179" h="125">
                    <a:moveTo>
                      <a:pt x="179" y="0"/>
                    </a:moveTo>
                    <a:lnTo>
                      <a:pt x="121" y="99"/>
                    </a:lnTo>
                    <a:lnTo>
                      <a:pt x="123" y="98"/>
                    </a:lnTo>
                    <a:lnTo>
                      <a:pt x="0" y="125"/>
                    </a:lnTo>
                    <a:lnTo>
                      <a:pt x="57" y="29"/>
                    </a:lnTo>
                    <a:lnTo>
                      <a:pt x="179"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31" name="Freeform 204"/>
              <p:cNvSpPr>
                <a:spLocks/>
              </p:cNvSpPr>
              <p:nvPr/>
            </p:nvSpPr>
            <p:spPr bwMode="auto">
              <a:xfrm>
                <a:off x="1118" y="3592"/>
                <a:ext cx="127" cy="95"/>
              </a:xfrm>
              <a:custGeom>
                <a:avLst/>
                <a:gdLst>
                  <a:gd name="T0" fmla="*/ 1083 w 1153"/>
                  <a:gd name="T1" fmla="*/ 113 h 857"/>
                  <a:gd name="T2" fmla="*/ 449 w 1153"/>
                  <a:gd name="T3" fmla="*/ 224 h 857"/>
                  <a:gd name="T4" fmla="*/ 70 w 1153"/>
                  <a:gd name="T5" fmla="*/ 744 h 857"/>
                  <a:gd name="T6" fmla="*/ 704 w 1153"/>
                  <a:gd name="T7" fmla="*/ 633 h 857"/>
                  <a:gd name="T8" fmla="*/ 1083 w 1153"/>
                  <a:gd name="T9" fmla="*/ 113 h 857"/>
                </a:gdLst>
                <a:ahLst/>
                <a:cxnLst>
                  <a:cxn ang="0">
                    <a:pos x="T0" y="T1"/>
                  </a:cxn>
                  <a:cxn ang="0">
                    <a:pos x="T2" y="T3"/>
                  </a:cxn>
                  <a:cxn ang="0">
                    <a:pos x="T4" y="T5"/>
                  </a:cxn>
                  <a:cxn ang="0">
                    <a:pos x="T6" y="T7"/>
                  </a:cxn>
                  <a:cxn ang="0">
                    <a:pos x="T8" y="T9"/>
                  </a:cxn>
                </a:cxnLst>
                <a:rect l="0" t="0" r="r" b="b"/>
                <a:pathLst>
                  <a:path w="1153" h="857">
                    <a:moveTo>
                      <a:pt x="1083" y="113"/>
                    </a:moveTo>
                    <a:cubicBezTo>
                      <a:pt x="1012" y="0"/>
                      <a:pt x="729" y="49"/>
                      <a:pt x="449" y="224"/>
                    </a:cubicBezTo>
                    <a:cubicBezTo>
                      <a:pt x="169" y="398"/>
                      <a:pt x="0" y="631"/>
                      <a:pt x="70" y="744"/>
                    </a:cubicBezTo>
                    <a:cubicBezTo>
                      <a:pt x="141" y="857"/>
                      <a:pt x="425" y="807"/>
                      <a:pt x="704" y="633"/>
                    </a:cubicBezTo>
                    <a:cubicBezTo>
                      <a:pt x="984" y="459"/>
                      <a:pt x="1153" y="226"/>
                      <a:pt x="1083" y="11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8" name="Group 406"/>
            <p:cNvGrpSpPr>
              <a:grpSpLocks/>
            </p:cNvGrpSpPr>
            <p:nvPr/>
          </p:nvGrpSpPr>
          <p:grpSpPr bwMode="auto">
            <a:xfrm>
              <a:off x="768" y="2308"/>
              <a:ext cx="919" cy="1484"/>
              <a:chOff x="768" y="2308"/>
              <a:chExt cx="919" cy="1484"/>
            </a:xfrm>
          </p:grpSpPr>
          <p:sp>
            <p:nvSpPr>
              <p:cNvPr id="6232" name="Freeform 206"/>
              <p:cNvSpPr>
                <a:spLocks/>
              </p:cNvSpPr>
              <p:nvPr/>
            </p:nvSpPr>
            <p:spPr bwMode="auto">
              <a:xfrm>
                <a:off x="1118" y="3592"/>
                <a:ext cx="127" cy="95"/>
              </a:xfrm>
              <a:custGeom>
                <a:avLst/>
                <a:gdLst>
                  <a:gd name="T0" fmla="*/ 119 w 127"/>
                  <a:gd name="T1" fmla="*/ 13 h 95"/>
                  <a:gd name="T2" fmla="*/ 49 w 127"/>
                  <a:gd name="T3" fmla="*/ 25 h 95"/>
                  <a:gd name="T4" fmla="*/ 7 w 127"/>
                  <a:gd name="T5" fmla="*/ 82 h 95"/>
                  <a:gd name="T6" fmla="*/ 77 w 127"/>
                  <a:gd name="T7" fmla="*/ 70 h 95"/>
                  <a:gd name="T8" fmla="*/ 119 w 127"/>
                  <a:gd name="T9" fmla="*/ 13 h 95"/>
                </a:gdLst>
                <a:ahLst/>
                <a:cxnLst>
                  <a:cxn ang="0">
                    <a:pos x="T0" y="T1"/>
                  </a:cxn>
                  <a:cxn ang="0">
                    <a:pos x="T2" y="T3"/>
                  </a:cxn>
                  <a:cxn ang="0">
                    <a:pos x="T4" y="T5"/>
                  </a:cxn>
                  <a:cxn ang="0">
                    <a:pos x="T6" y="T7"/>
                  </a:cxn>
                  <a:cxn ang="0">
                    <a:pos x="T8" y="T9"/>
                  </a:cxn>
                </a:cxnLst>
                <a:rect l="0" t="0" r="r" b="b"/>
                <a:pathLst>
                  <a:path w="127" h="95">
                    <a:moveTo>
                      <a:pt x="119" y="13"/>
                    </a:moveTo>
                    <a:cubicBezTo>
                      <a:pt x="111" y="0"/>
                      <a:pt x="80" y="6"/>
                      <a:pt x="49" y="25"/>
                    </a:cubicBezTo>
                    <a:cubicBezTo>
                      <a:pt x="18" y="44"/>
                      <a:pt x="0" y="70"/>
                      <a:pt x="7" y="82"/>
                    </a:cubicBezTo>
                    <a:cubicBezTo>
                      <a:pt x="15" y="95"/>
                      <a:pt x="46" y="89"/>
                      <a:pt x="77" y="70"/>
                    </a:cubicBezTo>
                    <a:cubicBezTo>
                      <a:pt x="108" y="51"/>
                      <a:pt x="127" y="25"/>
                      <a:pt x="119"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3" name="Line 207"/>
              <p:cNvSpPr>
                <a:spLocks noChangeShapeType="1"/>
              </p:cNvSpPr>
              <p:nvPr/>
            </p:nvSpPr>
            <p:spPr bwMode="auto">
              <a:xfrm>
                <a:off x="1201" y="3685"/>
                <a:ext cx="11"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4" name="Freeform 208"/>
              <p:cNvSpPr>
                <a:spLocks/>
              </p:cNvSpPr>
              <p:nvPr/>
            </p:nvSpPr>
            <p:spPr bwMode="auto">
              <a:xfrm>
                <a:off x="1148" y="3614"/>
                <a:ext cx="65" cy="48"/>
              </a:xfrm>
              <a:custGeom>
                <a:avLst/>
                <a:gdLst>
                  <a:gd name="T0" fmla="*/ 551 w 585"/>
                  <a:gd name="T1" fmla="*/ 54 h 430"/>
                  <a:gd name="T2" fmla="*/ 232 w 585"/>
                  <a:gd name="T3" fmla="*/ 118 h 430"/>
                  <a:gd name="T4" fmla="*/ 34 w 585"/>
                  <a:gd name="T5" fmla="*/ 376 h 430"/>
                  <a:gd name="T6" fmla="*/ 353 w 585"/>
                  <a:gd name="T7" fmla="*/ 312 h 430"/>
                  <a:gd name="T8" fmla="*/ 551 w 585"/>
                  <a:gd name="T9" fmla="*/ 54 h 430"/>
                </a:gdLst>
                <a:ahLst/>
                <a:cxnLst>
                  <a:cxn ang="0">
                    <a:pos x="T0" y="T1"/>
                  </a:cxn>
                  <a:cxn ang="0">
                    <a:pos x="T2" y="T3"/>
                  </a:cxn>
                  <a:cxn ang="0">
                    <a:pos x="T4" y="T5"/>
                  </a:cxn>
                  <a:cxn ang="0">
                    <a:pos x="T6" y="T7"/>
                  </a:cxn>
                  <a:cxn ang="0">
                    <a:pos x="T8" y="T9"/>
                  </a:cxn>
                </a:cxnLst>
                <a:rect l="0" t="0" r="r" b="b"/>
                <a:pathLst>
                  <a:path w="585" h="430">
                    <a:moveTo>
                      <a:pt x="551" y="54"/>
                    </a:moveTo>
                    <a:cubicBezTo>
                      <a:pt x="518" y="0"/>
                      <a:pt x="375" y="29"/>
                      <a:pt x="232" y="118"/>
                    </a:cubicBezTo>
                    <a:cubicBezTo>
                      <a:pt x="89" y="207"/>
                      <a:pt x="0" y="323"/>
                      <a:pt x="34" y="376"/>
                    </a:cubicBezTo>
                    <a:cubicBezTo>
                      <a:pt x="67" y="430"/>
                      <a:pt x="210" y="402"/>
                      <a:pt x="353" y="312"/>
                    </a:cubicBezTo>
                    <a:cubicBezTo>
                      <a:pt x="496" y="223"/>
                      <a:pt x="585" y="108"/>
                      <a:pt x="551" y="5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35" name="Freeform 209"/>
              <p:cNvSpPr>
                <a:spLocks/>
              </p:cNvSpPr>
              <p:nvPr/>
            </p:nvSpPr>
            <p:spPr bwMode="auto">
              <a:xfrm>
                <a:off x="1148" y="3614"/>
                <a:ext cx="65" cy="48"/>
              </a:xfrm>
              <a:custGeom>
                <a:avLst/>
                <a:gdLst>
                  <a:gd name="T0" fmla="*/ 61 w 65"/>
                  <a:gd name="T1" fmla="*/ 6 h 48"/>
                  <a:gd name="T2" fmla="*/ 26 w 65"/>
                  <a:gd name="T3" fmla="*/ 13 h 48"/>
                  <a:gd name="T4" fmla="*/ 4 w 65"/>
                  <a:gd name="T5" fmla="*/ 42 h 48"/>
                  <a:gd name="T6" fmla="*/ 39 w 65"/>
                  <a:gd name="T7" fmla="*/ 35 h 48"/>
                  <a:gd name="T8" fmla="*/ 61 w 65"/>
                  <a:gd name="T9" fmla="*/ 6 h 48"/>
                </a:gdLst>
                <a:ahLst/>
                <a:cxnLst>
                  <a:cxn ang="0">
                    <a:pos x="T0" y="T1"/>
                  </a:cxn>
                  <a:cxn ang="0">
                    <a:pos x="T2" y="T3"/>
                  </a:cxn>
                  <a:cxn ang="0">
                    <a:pos x="T4" y="T5"/>
                  </a:cxn>
                  <a:cxn ang="0">
                    <a:pos x="T6" y="T7"/>
                  </a:cxn>
                  <a:cxn ang="0">
                    <a:pos x="T8" y="T9"/>
                  </a:cxn>
                </a:cxnLst>
                <a:rect l="0" t="0" r="r" b="b"/>
                <a:pathLst>
                  <a:path w="65" h="48">
                    <a:moveTo>
                      <a:pt x="61" y="6"/>
                    </a:moveTo>
                    <a:cubicBezTo>
                      <a:pt x="57" y="0"/>
                      <a:pt x="42" y="3"/>
                      <a:pt x="26" y="13"/>
                    </a:cubicBezTo>
                    <a:cubicBezTo>
                      <a:pt x="10" y="23"/>
                      <a:pt x="0" y="36"/>
                      <a:pt x="4" y="42"/>
                    </a:cubicBezTo>
                    <a:cubicBezTo>
                      <a:pt x="8" y="48"/>
                      <a:pt x="23" y="45"/>
                      <a:pt x="39" y="35"/>
                    </a:cubicBezTo>
                    <a:cubicBezTo>
                      <a:pt x="55" y="25"/>
                      <a:pt x="65" y="12"/>
                      <a:pt x="61"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6" name="Freeform 210"/>
              <p:cNvSpPr>
                <a:spLocks/>
              </p:cNvSpPr>
              <p:nvPr/>
            </p:nvSpPr>
            <p:spPr bwMode="auto">
              <a:xfrm>
                <a:off x="1284" y="3567"/>
                <a:ext cx="211" cy="104"/>
              </a:xfrm>
              <a:custGeom>
                <a:avLst/>
                <a:gdLst>
                  <a:gd name="T0" fmla="*/ 211 w 211"/>
                  <a:gd name="T1" fmla="*/ 79 h 104"/>
                  <a:gd name="T2" fmla="*/ 201 w 211"/>
                  <a:gd name="T3" fmla="*/ 94 h 104"/>
                  <a:gd name="T4" fmla="*/ 85 w 211"/>
                  <a:gd name="T5" fmla="*/ 104 h 104"/>
                  <a:gd name="T6" fmla="*/ 0 w 211"/>
                  <a:gd name="T7" fmla="*/ 18 h 104"/>
                  <a:gd name="T8" fmla="*/ 8 w 211"/>
                  <a:gd name="T9" fmla="*/ 0 h 104"/>
                  <a:gd name="T10" fmla="*/ 211 w 211"/>
                  <a:gd name="T11" fmla="*/ 79 h 104"/>
                </a:gdLst>
                <a:ahLst/>
                <a:cxnLst>
                  <a:cxn ang="0">
                    <a:pos x="T0" y="T1"/>
                  </a:cxn>
                  <a:cxn ang="0">
                    <a:pos x="T2" y="T3"/>
                  </a:cxn>
                  <a:cxn ang="0">
                    <a:pos x="T4" y="T5"/>
                  </a:cxn>
                  <a:cxn ang="0">
                    <a:pos x="T6" y="T7"/>
                  </a:cxn>
                  <a:cxn ang="0">
                    <a:pos x="T8" y="T9"/>
                  </a:cxn>
                  <a:cxn ang="0">
                    <a:pos x="T10" y="T11"/>
                  </a:cxn>
                </a:cxnLst>
                <a:rect l="0" t="0" r="r" b="b"/>
                <a:pathLst>
                  <a:path w="211" h="104">
                    <a:moveTo>
                      <a:pt x="211" y="79"/>
                    </a:moveTo>
                    <a:lnTo>
                      <a:pt x="201" y="94"/>
                    </a:lnTo>
                    <a:lnTo>
                      <a:pt x="85" y="104"/>
                    </a:lnTo>
                    <a:lnTo>
                      <a:pt x="0" y="18"/>
                    </a:lnTo>
                    <a:lnTo>
                      <a:pt x="8" y="0"/>
                    </a:lnTo>
                    <a:lnTo>
                      <a:pt x="211" y="7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37" name="Freeform 211"/>
              <p:cNvSpPr>
                <a:spLocks/>
              </p:cNvSpPr>
              <p:nvPr/>
            </p:nvSpPr>
            <p:spPr bwMode="auto">
              <a:xfrm>
                <a:off x="1284" y="3567"/>
                <a:ext cx="211" cy="104"/>
              </a:xfrm>
              <a:custGeom>
                <a:avLst/>
                <a:gdLst>
                  <a:gd name="T0" fmla="*/ 211 w 211"/>
                  <a:gd name="T1" fmla="*/ 79 h 104"/>
                  <a:gd name="T2" fmla="*/ 201 w 211"/>
                  <a:gd name="T3" fmla="*/ 94 h 104"/>
                  <a:gd name="T4" fmla="*/ 85 w 211"/>
                  <a:gd name="T5" fmla="*/ 104 h 104"/>
                  <a:gd name="T6" fmla="*/ 0 w 211"/>
                  <a:gd name="T7" fmla="*/ 18 h 104"/>
                  <a:gd name="T8" fmla="*/ 8 w 211"/>
                  <a:gd name="T9" fmla="*/ 0 h 104"/>
                </a:gdLst>
                <a:ahLst/>
                <a:cxnLst>
                  <a:cxn ang="0">
                    <a:pos x="T0" y="T1"/>
                  </a:cxn>
                  <a:cxn ang="0">
                    <a:pos x="T2" y="T3"/>
                  </a:cxn>
                  <a:cxn ang="0">
                    <a:pos x="T4" y="T5"/>
                  </a:cxn>
                  <a:cxn ang="0">
                    <a:pos x="T6" y="T7"/>
                  </a:cxn>
                  <a:cxn ang="0">
                    <a:pos x="T8" y="T9"/>
                  </a:cxn>
                </a:cxnLst>
                <a:rect l="0" t="0" r="r" b="b"/>
                <a:pathLst>
                  <a:path w="211" h="104">
                    <a:moveTo>
                      <a:pt x="211" y="79"/>
                    </a:moveTo>
                    <a:lnTo>
                      <a:pt x="201" y="94"/>
                    </a:lnTo>
                    <a:lnTo>
                      <a:pt x="85" y="104"/>
                    </a:lnTo>
                    <a:lnTo>
                      <a:pt x="0" y="18"/>
                    </a:lnTo>
                    <a:lnTo>
                      <a:pt x="8"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8" name="Freeform 212"/>
              <p:cNvSpPr>
                <a:spLocks/>
              </p:cNvSpPr>
              <p:nvPr/>
            </p:nvSpPr>
            <p:spPr bwMode="auto">
              <a:xfrm>
                <a:off x="1295" y="3559"/>
                <a:ext cx="204" cy="94"/>
              </a:xfrm>
              <a:custGeom>
                <a:avLst/>
                <a:gdLst>
                  <a:gd name="T0" fmla="*/ 204 w 204"/>
                  <a:gd name="T1" fmla="*/ 85 h 94"/>
                  <a:gd name="T2" fmla="*/ 89 w 204"/>
                  <a:gd name="T3" fmla="*/ 93 h 94"/>
                  <a:gd name="T4" fmla="*/ 92 w 204"/>
                  <a:gd name="T5" fmla="*/ 94 h 94"/>
                  <a:gd name="T6" fmla="*/ 0 w 204"/>
                  <a:gd name="T7" fmla="*/ 7 h 94"/>
                  <a:gd name="T8" fmla="*/ 111 w 204"/>
                  <a:gd name="T9" fmla="*/ 0 h 94"/>
                  <a:gd name="T10" fmla="*/ 204 w 204"/>
                  <a:gd name="T11" fmla="*/ 85 h 94"/>
                </a:gdLst>
                <a:ahLst/>
                <a:cxnLst>
                  <a:cxn ang="0">
                    <a:pos x="T0" y="T1"/>
                  </a:cxn>
                  <a:cxn ang="0">
                    <a:pos x="T2" y="T3"/>
                  </a:cxn>
                  <a:cxn ang="0">
                    <a:pos x="T4" y="T5"/>
                  </a:cxn>
                  <a:cxn ang="0">
                    <a:pos x="T6" y="T7"/>
                  </a:cxn>
                  <a:cxn ang="0">
                    <a:pos x="T8" y="T9"/>
                  </a:cxn>
                  <a:cxn ang="0">
                    <a:pos x="T10" y="T11"/>
                  </a:cxn>
                </a:cxnLst>
                <a:rect l="0" t="0" r="r" b="b"/>
                <a:pathLst>
                  <a:path w="204" h="94">
                    <a:moveTo>
                      <a:pt x="204" y="85"/>
                    </a:moveTo>
                    <a:lnTo>
                      <a:pt x="89" y="93"/>
                    </a:lnTo>
                    <a:lnTo>
                      <a:pt x="92" y="94"/>
                    </a:lnTo>
                    <a:lnTo>
                      <a:pt x="0" y="7"/>
                    </a:lnTo>
                    <a:lnTo>
                      <a:pt x="111" y="0"/>
                    </a:lnTo>
                    <a:lnTo>
                      <a:pt x="204" y="8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39" name="Freeform 213"/>
              <p:cNvSpPr>
                <a:spLocks/>
              </p:cNvSpPr>
              <p:nvPr/>
            </p:nvSpPr>
            <p:spPr bwMode="auto">
              <a:xfrm>
                <a:off x="1295" y="3559"/>
                <a:ext cx="204" cy="94"/>
              </a:xfrm>
              <a:custGeom>
                <a:avLst/>
                <a:gdLst>
                  <a:gd name="T0" fmla="*/ 204 w 204"/>
                  <a:gd name="T1" fmla="*/ 85 h 94"/>
                  <a:gd name="T2" fmla="*/ 89 w 204"/>
                  <a:gd name="T3" fmla="*/ 93 h 94"/>
                  <a:gd name="T4" fmla="*/ 92 w 204"/>
                  <a:gd name="T5" fmla="*/ 94 h 94"/>
                  <a:gd name="T6" fmla="*/ 0 w 204"/>
                  <a:gd name="T7" fmla="*/ 7 h 94"/>
                  <a:gd name="T8" fmla="*/ 111 w 204"/>
                  <a:gd name="T9" fmla="*/ 0 h 94"/>
                  <a:gd name="T10" fmla="*/ 204 w 204"/>
                  <a:gd name="T11" fmla="*/ 85 h 94"/>
                </a:gdLst>
                <a:ahLst/>
                <a:cxnLst>
                  <a:cxn ang="0">
                    <a:pos x="T0" y="T1"/>
                  </a:cxn>
                  <a:cxn ang="0">
                    <a:pos x="T2" y="T3"/>
                  </a:cxn>
                  <a:cxn ang="0">
                    <a:pos x="T4" y="T5"/>
                  </a:cxn>
                  <a:cxn ang="0">
                    <a:pos x="T6" y="T7"/>
                  </a:cxn>
                  <a:cxn ang="0">
                    <a:pos x="T8" y="T9"/>
                  </a:cxn>
                  <a:cxn ang="0">
                    <a:pos x="T10" y="T11"/>
                  </a:cxn>
                </a:cxnLst>
                <a:rect l="0" t="0" r="r" b="b"/>
                <a:pathLst>
                  <a:path w="204" h="94">
                    <a:moveTo>
                      <a:pt x="204" y="85"/>
                    </a:moveTo>
                    <a:lnTo>
                      <a:pt x="89" y="93"/>
                    </a:lnTo>
                    <a:lnTo>
                      <a:pt x="92" y="94"/>
                    </a:lnTo>
                    <a:lnTo>
                      <a:pt x="0" y="7"/>
                    </a:lnTo>
                    <a:lnTo>
                      <a:pt x="111" y="0"/>
                    </a:lnTo>
                    <a:lnTo>
                      <a:pt x="204" y="8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0" name="Freeform 214"/>
              <p:cNvSpPr>
                <a:spLocks/>
              </p:cNvSpPr>
              <p:nvPr/>
            </p:nvSpPr>
            <p:spPr bwMode="auto">
              <a:xfrm>
                <a:off x="1336" y="3566"/>
                <a:ext cx="132" cy="80"/>
              </a:xfrm>
              <a:custGeom>
                <a:avLst/>
                <a:gdLst>
                  <a:gd name="T0" fmla="*/ 1145 w 1199"/>
                  <a:gd name="T1" fmla="*/ 605 h 727"/>
                  <a:gd name="T2" fmla="*/ 698 w 1199"/>
                  <a:gd name="T3" fmla="*/ 143 h 727"/>
                  <a:gd name="T4" fmla="*/ 54 w 1199"/>
                  <a:gd name="T5" fmla="*/ 121 h 727"/>
                  <a:gd name="T6" fmla="*/ 502 w 1199"/>
                  <a:gd name="T7" fmla="*/ 584 h 727"/>
                  <a:gd name="T8" fmla="*/ 1145 w 1199"/>
                  <a:gd name="T9" fmla="*/ 605 h 727"/>
                </a:gdLst>
                <a:ahLst/>
                <a:cxnLst>
                  <a:cxn ang="0">
                    <a:pos x="T0" y="T1"/>
                  </a:cxn>
                  <a:cxn ang="0">
                    <a:pos x="T2" y="T3"/>
                  </a:cxn>
                  <a:cxn ang="0">
                    <a:pos x="T4" y="T5"/>
                  </a:cxn>
                  <a:cxn ang="0">
                    <a:pos x="T6" y="T7"/>
                  </a:cxn>
                  <a:cxn ang="0">
                    <a:pos x="T8" y="T9"/>
                  </a:cxn>
                </a:cxnLst>
                <a:rect l="0" t="0" r="r" b="b"/>
                <a:pathLst>
                  <a:path w="1199" h="727">
                    <a:moveTo>
                      <a:pt x="1145" y="605"/>
                    </a:moveTo>
                    <a:cubicBezTo>
                      <a:pt x="1199" y="484"/>
                      <a:pt x="999" y="277"/>
                      <a:pt x="698" y="143"/>
                    </a:cubicBezTo>
                    <a:cubicBezTo>
                      <a:pt x="397" y="9"/>
                      <a:pt x="109" y="0"/>
                      <a:pt x="54" y="121"/>
                    </a:cubicBezTo>
                    <a:cubicBezTo>
                      <a:pt x="0" y="243"/>
                      <a:pt x="201" y="450"/>
                      <a:pt x="502" y="584"/>
                    </a:cubicBezTo>
                    <a:cubicBezTo>
                      <a:pt x="803" y="718"/>
                      <a:pt x="1091" y="727"/>
                      <a:pt x="1145" y="6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41" name="Freeform 215"/>
              <p:cNvSpPr>
                <a:spLocks/>
              </p:cNvSpPr>
              <p:nvPr/>
            </p:nvSpPr>
            <p:spPr bwMode="auto">
              <a:xfrm>
                <a:off x="1336" y="3566"/>
                <a:ext cx="132" cy="80"/>
              </a:xfrm>
              <a:custGeom>
                <a:avLst/>
                <a:gdLst>
                  <a:gd name="T0" fmla="*/ 126 w 132"/>
                  <a:gd name="T1" fmla="*/ 67 h 80"/>
                  <a:gd name="T2" fmla="*/ 77 w 132"/>
                  <a:gd name="T3" fmla="*/ 16 h 80"/>
                  <a:gd name="T4" fmla="*/ 6 w 132"/>
                  <a:gd name="T5" fmla="*/ 13 h 80"/>
                  <a:gd name="T6" fmla="*/ 55 w 132"/>
                  <a:gd name="T7" fmla="*/ 64 h 80"/>
                  <a:gd name="T8" fmla="*/ 126 w 132"/>
                  <a:gd name="T9" fmla="*/ 67 h 80"/>
                </a:gdLst>
                <a:ahLst/>
                <a:cxnLst>
                  <a:cxn ang="0">
                    <a:pos x="T0" y="T1"/>
                  </a:cxn>
                  <a:cxn ang="0">
                    <a:pos x="T2" y="T3"/>
                  </a:cxn>
                  <a:cxn ang="0">
                    <a:pos x="T4" y="T5"/>
                  </a:cxn>
                  <a:cxn ang="0">
                    <a:pos x="T6" y="T7"/>
                  </a:cxn>
                  <a:cxn ang="0">
                    <a:pos x="T8" y="T9"/>
                  </a:cxn>
                </a:cxnLst>
                <a:rect l="0" t="0" r="r" b="b"/>
                <a:pathLst>
                  <a:path w="132" h="80">
                    <a:moveTo>
                      <a:pt x="126" y="67"/>
                    </a:moveTo>
                    <a:cubicBezTo>
                      <a:pt x="132" y="53"/>
                      <a:pt x="110" y="30"/>
                      <a:pt x="77" y="16"/>
                    </a:cubicBezTo>
                    <a:cubicBezTo>
                      <a:pt x="44" y="1"/>
                      <a:pt x="12" y="0"/>
                      <a:pt x="6" y="13"/>
                    </a:cubicBezTo>
                    <a:cubicBezTo>
                      <a:pt x="0" y="27"/>
                      <a:pt x="22" y="49"/>
                      <a:pt x="55" y="64"/>
                    </a:cubicBezTo>
                    <a:cubicBezTo>
                      <a:pt x="88" y="79"/>
                      <a:pt x="120" y="80"/>
                      <a:pt x="126" y="6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2" name="Line 216"/>
              <p:cNvSpPr>
                <a:spLocks noChangeShapeType="1"/>
              </p:cNvSpPr>
              <p:nvPr/>
            </p:nvSpPr>
            <p:spPr bwMode="auto">
              <a:xfrm flipH="1">
                <a:off x="1367" y="3648"/>
                <a:ext cx="8"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3" name="Freeform 217"/>
              <p:cNvSpPr>
                <a:spLocks/>
              </p:cNvSpPr>
              <p:nvPr/>
            </p:nvSpPr>
            <p:spPr bwMode="auto">
              <a:xfrm>
                <a:off x="1369" y="3585"/>
                <a:ext cx="68" cy="39"/>
              </a:xfrm>
              <a:custGeom>
                <a:avLst/>
                <a:gdLst>
                  <a:gd name="T0" fmla="*/ 583 w 609"/>
                  <a:gd name="T1" fmla="*/ 305 h 363"/>
                  <a:gd name="T2" fmla="*/ 351 w 609"/>
                  <a:gd name="T3" fmla="*/ 77 h 363"/>
                  <a:gd name="T4" fmla="*/ 26 w 609"/>
                  <a:gd name="T5" fmla="*/ 58 h 363"/>
                  <a:gd name="T6" fmla="*/ 258 w 609"/>
                  <a:gd name="T7" fmla="*/ 286 h 363"/>
                  <a:gd name="T8" fmla="*/ 583 w 609"/>
                  <a:gd name="T9" fmla="*/ 305 h 363"/>
                </a:gdLst>
                <a:ahLst/>
                <a:cxnLst>
                  <a:cxn ang="0">
                    <a:pos x="T0" y="T1"/>
                  </a:cxn>
                  <a:cxn ang="0">
                    <a:pos x="T2" y="T3"/>
                  </a:cxn>
                  <a:cxn ang="0">
                    <a:pos x="T4" y="T5"/>
                  </a:cxn>
                  <a:cxn ang="0">
                    <a:pos x="T6" y="T7"/>
                  </a:cxn>
                  <a:cxn ang="0">
                    <a:pos x="T8" y="T9"/>
                  </a:cxn>
                </a:cxnLst>
                <a:rect l="0" t="0" r="r" b="b"/>
                <a:pathLst>
                  <a:path w="609" h="363">
                    <a:moveTo>
                      <a:pt x="583" y="305"/>
                    </a:moveTo>
                    <a:cubicBezTo>
                      <a:pt x="609" y="247"/>
                      <a:pt x="505" y="145"/>
                      <a:pt x="351" y="77"/>
                    </a:cubicBezTo>
                    <a:cubicBezTo>
                      <a:pt x="197" y="8"/>
                      <a:pt x="51" y="0"/>
                      <a:pt x="26" y="58"/>
                    </a:cubicBezTo>
                    <a:cubicBezTo>
                      <a:pt x="0" y="116"/>
                      <a:pt x="104" y="218"/>
                      <a:pt x="258" y="286"/>
                    </a:cubicBezTo>
                    <a:cubicBezTo>
                      <a:pt x="412" y="355"/>
                      <a:pt x="557" y="363"/>
                      <a:pt x="583" y="3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44" name="Freeform 218"/>
              <p:cNvSpPr>
                <a:spLocks/>
              </p:cNvSpPr>
              <p:nvPr/>
            </p:nvSpPr>
            <p:spPr bwMode="auto">
              <a:xfrm>
                <a:off x="1369" y="3585"/>
                <a:ext cx="68" cy="39"/>
              </a:xfrm>
              <a:custGeom>
                <a:avLst/>
                <a:gdLst>
                  <a:gd name="T0" fmla="*/ 65 w 68"/>
                  <a:gd name="T1" fmla="*/ 33 h 39"/>
                  <a:gd name="T2" fmla="*/ 39 w 68"/>
                  <a:gd name="T3" fmla="*/ 8 h 39"/>
                  <a:gd name="T4" fmla="*/ 3 w 68"/>
                  <a:gd name="T5" fmla="*/ 6 h 39"/>
                  <a:gd name="T6" fmla="*/ 29 w 68"/>
                  <a:gd name="T7" fmla="*/ 31 h 39"/>
                  <a:gd name="T8" fmla="*/ 65 w 68"/>
                  <a:gd name="T9" fmla="*/ 33 h 39"/>
                </a:gdLst>
                <a:ahLst/>
                <a:cxnLst>
                  <a:cxn ang="0">
                    <a:pos x="T0" y="T1"/>
                  </a:cxn>
                  <a:cxn ang="0">
                    <a:pos x="T2" y="T3"/>
                  </a:cxn>
                  <a:cxn ang="0">
                    <a:pos x="T4" y="T5"/>
                  </a:cxn>
                  <a:cxn ang="0">
                    <a:pos x="T6" y="T7"/>
                  </a:cxn>
                  <a:cxn ang="0">
                    <a:pos x="T8" y="T9"/>
                  </a:cxn>
                </a:cxnLst>
                <a:rect l="0" t="0" r="r" b="b"/>
                <a:pathLst>
                  <a:path w="68" h="39">
                    <a:moveTo>
                      <a:pt x="65" y="33"/>
                    </a:moveTo>
                    <a:cubicBezTo>
                      <a:pt x="68" y="27"/>
                      <a:pt x="56" y="15"/>
                      <a:pt x="39" y="8"/>
                    </a:cubicBezTo>
                    <a:cubicBezTo>
                      <a:pt x="22" y="0"/>
                      <a:pt x="6" y="0"/>
                      <a:pt x="3" y="6"/>
                    </a:cubicBezTo>
                    <a:cubicBezTo>
                      <a:pt x="0" y="12"/>
                      <a:pt x="12" y="24"/>
                      <a:pt x="29" y="31"/>
                    </a:cubicBezTo>
                    <a:cubicBezTo>
                      <a:pt x="46" y="39"/>
                      <a:pt x="62" y="39"/>
                      <a:pt x="65" y="3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5" name="Freeform 219"/>
              <p:cNvSpPr>
                <a:spLocks/>
              </p:cNvSpPr>
              <p:nvPr/>
            </p:nvSpPr>
            <p:spPr bwMode="auto">
              <a:xfrm>
                <a:off x="1043" y="3648"/>
                <a:ext cx="208" cy="100"/>
              </a:xfrm>
              <a:custGeom>
                <a:avLst/>
                <a:gdLst>
                  <a:gd name="T0" fmla="*/ 206 w 208"/>
                  <a:gd name="T1" fmla="*/ 0 h 100"/>
                  <a:gd name="T2" fmla="*/ 208 w 208"/>
                  <a:gd name="T3" fmla="*/ 18 h 100"/>
                  <a:gd name="T4" fmla="*/ 126 w 208"/>
                  <a:gd name="T5" fmla="*/ 100 h 100"/>
                  <a:gd name="T6" fmla="*/ 6 w 208"/>
                  <a:gd name="T7" fmla="*/ 88 h 100"/>
                  <a:gd name="T8" fmla="*/ 0 w 208"/>
                  <a:gd name="T9" fmla="*/ 69 h 100"/>
                  <a:gd name="T10" fmla="*/ 206 w 208"/>
                  <a:gd name="T11" fmla="*/ 0 h 100"/>
                </a:gdLst>
                <a:ahLst/>
                <a:cxnLst>
                  <a:cxn ang="0">
                    <a:pos x="T0" y="T1"/>
                  </a:cxn>
                  <a:cxn ang="0">
                    <a:pos x="T2" y="T3"/>
                  </a:cxn>
                  <a:cxn ang="0">
                    <a:pos x="T4" y="T5"/>
                  </a:cxn>
                  <a:cxn ang="0">
                    <a:pos x="T6" y="T7"/>
                  </a:cxn>
                  <a:cxn ang="0">
                    <a:pos x="T8" y="T9"/>
                  </a:cxn>
                  <a:cxn ang="0">
                    <a:pos x="T10" y="T11"/>
                  </a:cxn>
                </a:cxnLst>
                <a:rect l="0" t="0" r="r" b="b"/>
                <a:pathLst>
                  <a:path w="208" h="100">
                    <a:moveTo>
                      <a:pt x="206" y="0"/>
                    </a:moveTo>
                    <a:lnTo>
                      <a:pt x="208" y="18"/>
                    </a:lnTo>
                    <a:lnTo>
                      <a:pt x="126" y="100"/>
                    </a:lnTo>
                    <a:lnTo>
                      <a:pt x="6" y="88"/>
                    </a:lnTo>
                    <a:lnTo>
                      <a:pt x="0" y="69"/>
                    </a:lnTo>
                    <a:lnTo>
                      <a:pt x="20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46" name="Freeform 220"/>
              <p:cNvSpPr>
                <a:spLocks/>
              </p:cNvSpPr>
              <p:nvPr/>
            </p:nvSpPr>
            <p:spPr bwMode="auto">
              <a:xfrm>
                <a:off x="1043" y="3648"/>
                <a:ext cx="208" cy="100"/>
              </a:xfrm>
              <a:custGeom>
                <a:avLst/>
                <a:gdLst>
                  <a:gd name="T0" fmla="*/ 206 w 208"/>
                  <a:gd name="T1" fmla="*/ 0 h 100"/>
                  <a:gd name="T2" fmla="*/ 208 w 208"/>
                  <a:gd name="T3" fmla="*/ 18 h 100"/>
                  <a:gd name="T4" fmla="*/ 126 w 208"/>
                  <a:gd name="T5" fmla="*/ 100 h 100"/>
                  <a:gd name="T6" fmla="*/ 6 w 208"/>
                  <a:gd name="T7" fmla="*/ 88 h 100"/>
                  <a:gd name="T8" fmla="*/ 0 w 208"/>
                  <a:gd name="T9" fmla="*/ 69 h 100"/>
                </a:gdLst>
                <a:ahLst/>
                <a:cxnLst>
                  <a:cxn ang="0">
                    <a:pos x="T0" y="T1"/>
                  </a:cxn>
                  <a:cxn ang="0">
                    <a:pos x="T2" y="T3"/>
                  </a:cxn>
                  <a:cxn ang="0">
                    <a:pos x="T4" y="T5"/>
                  </a:cxn>
                  <a:cxn ang="0">
                    <a:pos x="T6" y="T7"/>
                  </a:cxn>
                  <a:cxn ang="0">
                    <a:pos x="T8" y="T9"/>
                  </a:cxn>
                </a:cxnLst>
                <a:rect l="0" t="0" r="r" b="b"/>
                <a:pathLst>
                  <a:path w="208" h="100">
                    <a:moveTo>
                      <a:pt x="206" y="0"/>
                    </a:moveTo>
                    <a:lnTo>
                      <a:pt x="208" y="18"/>
                    </a:lnTo>
                    <a:lnTo>
                      <a:pt x="126" y="100"/>
                    </a:lnTo>
                    <a:lnTo>
                      <a:pt x="6" y="88"/>
                    </a:lnTo>
                    <a:lnTo>
                      <a:pt x="0" y="69"/>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7" name="Freeform 221"/>
              <p:cNvSpPr>
                <a:spLocks/>
              </p:cNvSpPr>
              <p:nvPr/>
            </p:nvSpPr>
            <p:spPr bwMode="auto">
              <a:xfrm>
                <a:off x="1045" y="3638"/>
                <a:ext cx="206" cy="85"/>
              </a:xfrm>
              <a:custGeom>
                <a:avLst/>
                <a:gdLst>
                  <a:gd name="T0" fmla="*/ 206 w 206"/>
                  <a:gd name="T1" fmla="*/ 6 h 85"/>
                  <a:gd name="T2" fmla="*/ 123 w 206"/>
                  <a:gd name="T3" fmla="*/ 85 h 85"/>
                  <a:gd name="T4" fmla="*/ 126 w 206"/>
                  <a:gd name="T5" fmla="*/ 84 h 85"/>
                  <a:gd name="T6" fmla="*/ 0 w 206"/>
                  <a:gd name="T7" fmla="*/ 76 h 85"/>
                  <a:gd name="T8" fmla="*/ 81 w 206"/>
                  <a:gd name="T9" fmla="*/ 0 h 85"/>
                  <a:gd name="T10" fmla="*/ 206 w 206"/>
                  <a:gd name="T11" fmla="*/ 6 h 85"/>
                </a:gdLst>
                <a:ahLst/>
                <a:cxnLst>
                  <a:cxn ang="0">
                    <a:pos x="T0" y="T1"/>
                  </a:cxn>
                  <a:cxn ang="0">
                    <a:pos x="T2" y="T3"/>
                  </a:cxn>
                  <a:cxn ang="0">
                    <a:pos x="T4" y="T5"/>
                  </a:cxn>
                  <a:cxn ang="0">
                    <a:pos x="T6" y="T7"/>
                  </a:cxn>
                  <a:cxn ang="0">
                    <a:pos x="T8" y="T9"/>
                  </a:cxn>
                  <a:cxn ang="0">
                    <a:pos x="T10" y="T11"/>
                  </a:cxn>
                </a:cxnLst>
                <a:rect l="0" t="0" r="r" b="b"/>
                <a:pathLst>
                  <a:path w="206" h="85">
                    <a:moveTo>
                      <a:pt x="206" y="6"/>
                    </a:moveTo>
                    <a:lnTo>
                      <a:pt x="123" y="85"/>
                    </a:lnTo>
                    <a:lnTo>
                      <a:pt x="126" y="84"/>
                    </a:lnTo>
                    <a:lnTo>
                      <a:pt x="0" y="76"/>
                    </a:lnTo>
                    <a:lnTo>
                      <a:pt x="81" y="0"/>
                    </a:lnTo>
                    <a:lnTo>
                      <a:pt x="206" y="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48" name="Freeform 222"/>
              <p:cNvSpPr>
                <a:spLocks/>
              </p:cNvSpPr>
              <p:nvPr/>
            </p:nvSpPr>
            <p:spPr bwMode="auto">
              <a:xfrm>
                <a:off x="1045" y="3638"/>
                <a:ext cx="206" cy="85"/>
              </a:xfrm>
              <a:custGeom>
                <a:avLst/>
                <a:gdLst>
                  <a:gd name="T0" fmla="*/ 206 w 206"/>
                  <a:gd name="T1" fmla="*/ 6 h 85"/>
                  <a:gd name="T2" fmla="*/ 123 w 206"/>
                  <a:gd name="T3" fmla="*/ 85 h 85"/>
                  <a:gd name="T4" fmla="*/ 126 w 206"/>
                  <a:gd name="T5" fmla="*/ 84 h 85"/>
                  <a:gd name="T6" fmla="*/ 0 w 206"/>
                  <a:gd name="T7" fmla="*/ 76 h 85"/>
                  <a:gd name="T8" fmla="*/ 81 w 206"/>
                  <a:gd name="T9" fmla="*/ 0 h 85"/>
                  <a:gd name="T10" fmla="*/ 206 w 206"/>
                  <a:gd name="T11" fmla="*/ 6 h 85"/>
                </a:gdLst>
                <a:ahLst/>
                <a:cxnLst>
                  <a:cxn ang="0">
                    <a:pos x="T0" y="T1"/>
                  </a:cxn>
                  <a:cxn ang="0">
                    <a:pos x="T2" y="T3"/>
                  </a:cxn>
                  <a:cxn ang="0">
                    <a:pos x="T4" y="T5"/>
                  </a:cxn>
                  <a:cxn ang="0">
                    <a:pos x="T6" y="T7"/>
                  </a:cxn>
                  <a:cxn ang="0">
                    <a:pos x="T8" y="T9"/>
                  </a:cxn>
                  <a:cxn ang="0">
                    <a:pos x="T10" y="T11"/>
                  </a:cxn>
                </a:cxnLst>
                <a:rect l="0" t="0" r="r" b="b"/>
                <a:pathLst>
                  <a:path w="206" h="85">
                    <a:moveTo>
                      <a:pt x="206" y="6"/>
                    </a:moveTo>
                    <a:lnTo>
                      <a:pt x="123" y="85"/>
                    </a:lnTo>
                    <a:lnTo>
                      <a:pt x="126" y="84"/>
                    </a:lnTo>
                    <a:lnTo>
                      <a:pt x="0" y="76"/>
                    </a:lnTo>
                    <a:lnTo>
                      <a:pt x="81" y="0"/>
                    </a:lnTo>
                    <a:lnTo>
                      <a:pt x="206" y="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9" name="Freeform 223"/>
              <p:cNvSpPr>
                <a:spLocks/>
              </p:cNvSpPr>
              <p:nvPr/>
            </p:nvSpPr>
            <p:spPr bwMode="auto">
              <a:xfrm>
                <a:off x="1086" y="3641"/>
                <a:ext cx="133" cy="71"/>
              </a:xfrm>
              <a:custGeom>
                <a:avLst/>
                <a:gdLst>
                  <a:gd name="T0" fmla="*/ 1178 w 1214"/>
                  <a:gd name="T1" fmla="*/ 159 h 643"/>
                  <a:gd name="T2" fmla="*/ 541 w 1214"/>
                  <a:gd name="T3" fmla="*/ 89 h 643"/>
                  <a:gd name="T4" fmla="*/ 37 w 1214"/>
                  <a:gd name="T5" fmla="*/ 484 h 643"/>
                  <a:gd name="T6" fmla="*/ 673 w 1214"/>
                  <a:gd name="T7" fmla="*/ 554 h 643"/>
                  <a:gd name="T8" fmla="*/ 1178 w 1214"/>
                  <a:gd name="T9" fmla="*/ 159 h 643"/>
                </a:gdLst>
                <a:ahLst/>
                <a:cxnLst>
                  <a:cxn ang="0">
                    <a:pos x="T0" y="T1"/>
                  </a:cxn>
                  <a:cxn ang="0">
                    <a:pos x="T2" y="T3"/>
                  </a:cxn>
                  <a:cxn ang="0">
                    <a:pos x="T4" y="T5"/>
                  </a:cxn>
                  <a:cxn ang="0">
                    <a:pos x="T6" y="T7"/>
                  </a:cxn>
                  <a:cxn ang="0">
                    <a:pos x="T8" y="T9"/>
                  </a:cxn>
                </a:cxnLst>
                <a:rect l="0" t="0" r="r" b="b"/>
                <a:pathLst>
                  <a:path w="1214" h="643">
                    <a:moveTo>
                      <a:pt x="1178" y="159"/>
                    </a:moveTo>
                    <a:cubicBezTo>
                      <a:pt x="1141" y="31"/>
                      <a:pt x="856" y="0"/>
                      <a:pt x="541" y="89"/>
                    </a:cubicBezTo>
                    <a:cubicBezTo>
                      <a:pt x="226" y="179"/>
                      <a:pt x="0" y="356"/>
                      <a:pt x="37" y="484"/>
                    </a:cubicBezTo>
                    <a:cubicBezTo>
                      <a:pt x="73" y="612"/>
                      <a:pt x="358" y="643"/>
                      <a:pt x="673" y="554"/>
                    </a:cubicBezTo>
                    <a:cubicBezTo>
                      <a:pt x="988" y="464"/>
                      <a:pt x="1214" y="287"/>
                      <a:pt x="1178" y="15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0" name="Freeform 224"/>
              <p:cNvSpPr>
                <a:spLocks/>
              </p:cNvSpPr>
              <p:nvPr/>
            </p:nvSpPr>
            <p:spPr bwMode="auto">
              <a:xfrm>
                <a:off x="1086" y="3641"/>
                <a:ext cx="133" cy="71"/>
              </a:xfrm>
              <a:custGeom>
                <a:avLst/>
                <a:gdLst>
                  <a:gd name="T0" fmla="*/ 129 w 133"/>
                  <a:gd name="T1" fmla="*/ 18 h 71"/>
                  <a:gd name="T2" fmla="*/ 59 w 133"/>
                  <a:gd name="T3" fmla="*/ 10 h 71"/>
                  <a:gd name="T4" fmla="*/ 4 w 133"/>
                  <a:gd name="T5" fmla="*/ 53 h 71"/>
                  <a:gd name="T6" fmla="*/ 74 w 133"/>
                  <a:gd name="T7" fmla="*/ 61 h 71"/>
                  <a:gd name="T8" fmla="*/ 129 w 133"/>
                  <a:gd name="T9" fmla="*/ 18 h 71"/>
                </a:gdLst>
                <a:ahLst/>
                <a:cxnLst>
                  <a:cxn ang="0">
                    <a:pos x="T0" y="T1"/>
                  </a:cxn>
                  <a:cxn ang="0">
                    <a:pos x="T2" y="T3"/>
                  </a:cxn>
                  <a:cxn ang="0">
                    <a:pos x="T4" y="T5"/>
                  </a:cxn>
                  <a:cxn ang="0">
                    <a:pos x="T6" y="T7"/>
                  </a:cxn>
                  <a:cxn ang="0">
                    <a:pos x="T8" y="T9"/>
                  </a:cxn>
                </a:cxnLst>
                <a:rect l="0" t="0" r="r" b="b"/>
                <a:pathLst>
                  <a:path w="133" h="71">
                    <a:moveTo>
                      <a:pt x="129" y="18"/>
                    </a:moveTo>
                    <a:cubicBezTo>
                      <a:pt x="125" y="4"/>
                      <a:pt x="94" y="0"/>
                      <a:pt x="59" y="10"/>
                    </a:cubicBezTo>
                    <a:cubicBezTo>
                      <a:pt x="25" y="20"/>
                      <a:pt x="0" y="39"/>
                      <a:pt x="4" y="53"/>
                    </a:cubicBezTo>
                    <a:cubicBezTo>
                      <a:pt x="8" y="67"/>
                      <a:pt x="39" y="71"/>
                      <a:pt x="74" y="61"/>
                    </a:cubicBezTo>
                    <a:cubicBezTo>
                      <a:pt x="108" y="51"/>
                      <a:pt x="133" y="32"/>
                      <a:pt x="129"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1" name="Line 225"/>
              <p:cNvSpPr>
                <a:spLocks noChangeShapeType="1"/>
              </p:cNvSpPr>
              <p:nvPr/>
            </p:nvSpPr>
            <p:spPr bwMode="auto">
              <a:xfrm>
                <a:off x="1159" y="3726"/>
                <a:ext cx="5"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2" name="Freeform 226"/>
              <p:cNvSpPr>
                <a:spLocks/>
              </p:cNvSpPr>
              <p:nvPr/>
            </p:nvSpPr>
            <p:spPr bwMode="auto">
              <a:xfrm>
                <a:off x="1118" y="3658"/>
                <a:ext cx="68" cy="34"/>
              </a:xfrm>
              <a:custGeom>
                <a:avLst/>
                <a:gdLst>
                  <a:gd name="T0" fmla="*/ 600 w 617"/>
                  <a:gd name="T1" fmla="*/ 73 h 312"/>
                  <a:gd name="T2" fmla="*/ 277 w 617"/>
                  <a:gd name="T3" fmla="*/ 46 h 312"/>
                  <a:gd name="T4" fmla="*/ 17 w 617"/>
                  <a:gd name="T5" fmla="*/ 239 h 312"/>
                  <a:gd name="T6" fmla="*/ 340 w 617"/>
                  <a:gd name="T7" fmla="*/ 267 h 312"/>
                  <a:gd name="T8" fmla="*/ 600 w 617"/>
                  <a:gd name="T9" fmla="*/ 73 h 312"/>
                </a:gdLst>
                <a:ahLst/>
                <a:cxnLst>
                  <a:cxn ang="0">
                    <a:pos x="T0" y="T1"/>
                  </a:cxn>
                  <a:cxn ang="0">
                    <a:pos x="T2" y="T3"/>
                  </a:cxn>
                  <a:cxn ang="0">
                    <a:pos x="T4" y="T5"/>
                  </a:cxn>
                  <a:cxn ang="0">
                    <a:pos x="T6" y="T7"/>
                  </a:cxn>
                  <a:cxn ang="0">
                    <a:pos x="T8" y="T9"/>
                  </a:cxn>
                </a:cxnLst>
                <a:rect l="0" t="0" r="r" b="b"/>
                <a:pathLst>
                  <a:path w="617" h="312">
                    <a:moveTo>
                      <a:pt x="600" y="73"/>
                    </a:moveTo>
                    <a:cubicBezTo>
                      <a:pt x="583" y="12"/>
                      <a:pt x="438" y="0"/>
                      <a:pt x="277" y="46"/>
                    </a:cubicBezTo>
                    <a:cubicBezTo>
                      <a:pt x="116" y="92"/>
                      <a:pt x="0" y="178"/>
                      <a:pt x="17" y="239"/>
                    </a:cubicBezTo>
                    <a:cubicBezTo>
                      <a:pt x="34" y="300"/>
                      <a:pt x="179" y="312"/>
                      <a:pt x="340" y="267"/>
                    </a:cubicBezTo>
                    <a:cubicBezTo>
                      <a:pt x="501" y="221"/>
                      <a:pt x="617" y="134"/>
                      <a:pt x="600" y="7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3" name="Freeform 227"/>
              <p:cNvSpPr>
                <a:spLocks/>
              </p:cNvSpPr>
              <p:nvPr/>
            </p:nvSpPr>
            <p:spPr bwMode="auto">
              <a:xfrm>
                <a:off x="1118" y="3658"/>
                <a:ext cx="68" cy="34"/>
              </a:xfrm>
              <a:custGeom>
                <a:avLst/>
                <a:gdLst>
                  <a:gd name="T0" fmla="*/ 66 w 68"/>
                  <a:gd name="T1" fmla="*/ 8 h 34"/>
                  <a:gd name="T2" fmla="*/ 31 w 68"/>
                  <a:gd name="T3" fmla="*/ 5 h 34"/>
                  <a:gd name="T4" fmla="*/ 2 w 68"/>
                  <a:gd name="T5" fmla="*/ 26 h 34"/>
                  <a:gd name="T6" fmla="*/ 38 w 68"/>
                  <a:gd name="T7" fmla="*/ 29 h 34"/>
                  <a:gd name="T8" fmla="*/ 66 w 68"/>
                  <a:gd name="T9" fmla="*/ 8 h 34"/>
                </a:gdLst>
                <a:ahLst/>
                <a:cxnLst>
                  <a:cxn ang="0">
                    <a:pos x="T0" y="T1"/>
                  </a:cxn>
                  <a:cxn ang="0">
                    <a:pos x="T2" y="T3"/>
                  </a:cxn>
                  <a:cxn ang="0">
                    <a:pos x="T4" y="T5"/>
                  </a:cxn>
                  <a:cxn ang="0">
                    <a:pos x="T6" y="T7"/>
                  </a:cxn>
                  <a:cxn ang="0">
                    <a:pos x="T8" y="T9"/>
                  </a:cxn>
                </a:cxnLst>
                <a:rect l="0" t="0" r="r" b="b"/>
                <a:pathLst>
                  <a:path w="68" h="34">
                    <a:moveTo>
                      <a:pt x="66" y="8"/>
                    </a:moveTo>
                    <a:cubicBezTo>
                      <a:pt x="64" y="1"/>
                      <a:pt x="49" y="0"/>
                      <a:pt x="31" y="5"/>
                    </a:cubicBezTo>
                    <a:cubicBezTo>
                      <a:pt x="13" y="10"/>
                      <a:pt x="0" y="19"/>
                      <a:pt x="2" y="26"/>
                    </a:cubicBezTo>
                    <a:cubicBezTo>
                      <a:pt x="4" y="33"/>
                      <a:pt x="20" y="34"/>
                      <a:pt x="38" y="29"/>
                    </a:cubicBezTo>
                    <a:cubicBezTo>
                      <a:pt x="55" y="24"/>
                      <a:pt x="68" y="14"/>
                      <a:pt x="6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4" name="Freeform 228"/>
              <p:cNvSpPr>
                <a:spLocks/>
              </p:cNvSpPr>
              <p:nvPr/>
            </p:nvSpPr>
            <p:spPr bwMode="auto">
              <a:xfrm>
                <a:off x="1116" y="3438"/>
                <a:ext cx="207" cy="100"/>
              </a:xfrm>
              <a:custGeom>
                <a:avLst/>
                <a:gdLst>
                  <a:gd name="T0" fmla="*/ 205 w 207"/>
                  <a:gd name="T1" fmla="*/ 0 h 100"/>
                  <a:gd name="T2" fmla="*/ 207 w 207"/>
                  <a:gd name="T3" fmla="*/ 18 h 100"/>
                  <a:gd name="T4" fmla="*/ 126 w 207"/>
                  <a:gd name="T5" fmla="*/ 100 h 100"/>
                  <a:gd name="T6" fmla="*/ 5 w 207"/>
                  <a:gd name="T7" fmla="*/ 88 h 100"/>
                  <a:gd name="T8" fmla="*/ 0 w 207"/>
                  <a:gd name="T9" fmla="*/ 69 h 100"/>
                  <a:gd name="T10" fmla="*/ 205 w 207"/>
                  <a:gd name="T11" fmla="*/ 0 h 100"/>
                </a:gdLst>
                <a:ahLst/>
                <a:cxnLst>
                  <a:cxn ang="0">
                    <a:pos x="T0" y="T1"/>
                  </a:cxn>
                  <a:cxn ang="0">
                    <a:pos x="T2" y="T3"/>
                  </a:cxn>
                  <a:cxn ang="0">
                    <a:pos x="T4" y="T5"/>
                  </a:cxn>
                  <a:cxn ang="0">
                    <a:pos x="T6" y="T7"/>
                  </a:cxn>
                  <a:cxn ang="0">
                    <a:pos x="T8" y="T9"/>
                  </a:cxn>
                  <a:cxn ang="0">
                    <a:pos x="T10" y="T11"/>
                  </a:cxn>
                </a:cxnLst>
                <a:rect l="0" t="0" r="r" b="b"/>
                <a:pathLst>
                  <a:path w="207" h="100">
                    <a:moveTo>
                      <a:pt x="205" y="0"/>
                    </a:moveTo>
                    <a:lnTo>
                      <a:pt x="207" y="18"/>
                    </a:lnTo>
                    <a:lnTo>
                      <a:pt x="126" y="100"/>
                    </a:lnTo>
                    <a:lnTo>
                      <a:pt x="5" y="88"/>
                    </a:lnTo>
                    <a:lnTo>
                      <a:pt x="0" y="69"/>
                    </a:lnTo>
                    <a:lnTo>
                      <a:pt x="205"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55" name="Freeform 229"/>
              <p:cNvSpPr>
                <a:spLocks/>
              </p:cNvSpPr>
              <p:nvPr/>
            </p:nvSpPr>
            <p:spPr bwMode="auto">
              <a:xfrm>
                <a:off x="1116" y="3438"/>
                <a:ext cx="207" cy="100"/>
              </a:xfrm>
              <a:custGeom>
                <a:avLst/>
                <a:gdLst>
                  <a:gd name="T0" fmla="*/ 205 w 207"/>
                  <a:gd name="T1" fmla="*/ 0 h 100"/>
                  <a:gd name="T2" fmla="*/ 207 w 207"/>
                  <a:gd name="T3" fmla="*/ 18 h 100"/>
                  <a:gd name="T4" fmla="*/ 126 w 207"/>
                  <a:gd name="T5" fmla="*/ 100 h 100"/>
                  <a:gd name="T6" fmla="*/ 5 w 207"/>
                  <a:gd name="T7" fmla="*/ 88 h 100"/>
                  <a:gd name="T8" fmla="*/ 0 w 207"/>
                  <a:gd name="T9" fmla="*/ 69 h 100"/>
                </a:gdLst>
                <a:ahLst/>
                <a:cxnLst>
                  <a:cxn ang="0">
                    <a:pos x="T0" y="T1"/>
                  </a:cxn>
                  <a:cxn ang="0">
                    <a:pos x="T2" y="T3"/>
                  </a:cxn>
                  <a:cxn ang="0">
                    <a:pos x="T4" y="T5"/>
                  </a:cxn>
                  <a:cxn ang="0">
                    <a:pos x="T6" y="T7"/>
                  </a:cxn>
                  <a:cxn ang="0">
                    <a:pos x="T8" y="T9"/>
                  </a:cxn>
                </a:cxnLst>
                <a:rect l="0" t="0" r="r" b="b"/>
                <a:pathLst>
                  <a:path w="207" h="100">
                    <a:moveTo>
                      <a:pt x="205" y="0"/>
                    </a:moveTo>
                    <a:lnTo>
                      <a:pt x="207" y="18"/>
                    </a:lnTo>
                    <a:lnTo>
                      <a:pt x="126" y="100"/>
                    </a:lnTo>
                    <a:lnTo>
                      <a:pt x="5" y="88"/>
                    </a:lnTo>
                    <a:lnTo>
                      <a:pt x="0" y="69"/>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6" name="Freeform 230"/>
              <p:cNvSpPr>
                <a:spLocks/>
              </p:cNvSpPr>
              <p:nvPr/>
            </p:nvSpPr>
            <p:spPr bwMode="auto">
              <a:xfrm>
                <a:off x="1117" y="3428"/>
                <a:ext cx="207" cy="85"/>
              </a:xfrm>
              <a:custGeom>
                <a:avLst/>
                <a:gdLst>
                  <a:gd name="T0" fmla="*/ 207 w 207"/>
                  <a:gd name="T1" fmla="*/ 6 h 85"/>
                  <a:gd name="T2" fmla="*/ 123 w 207"/>
                  <a:gd name="T3" fmla="*/ 85 h 85"/>
                  <a:gd name="T4" fmla="*/ 126 w 207"/>
                  <a:gd name="T5" fmla="*/ 85 h 85"/>
                  <a:gd name="T6" fmla="*/ 0 w 207"/>
                  <a:gd name="T7" fmla="*/ 76 h 85"/>
                  <a:gd name="T8" fmla="*/ 81 w 207"/>
                  <a:gd name="T9" fmla="*/ 0 h 85"/>
                  <a:gd name="T10" fmla="*/ 207 w 207"/>
                  <a:gd name="T11" fmla="*/ 6 h 85"/>
                </a:gdLst>
                <a:ahLst/>
                <a:cxnLst>
                  <a:cxn ang="0">
                    <a:pos x="T0" y="T1"/>
                  </a:cxn>
                  <a:cxn ang="0">
                    <a:pos x="T2" y="T3"/>
                  </a:cxn>
                  <a:cxn ang="0">
                    <a:pos x="T4" y="T5"/>
                  </a:cxn>
                  <a:cxn ang="0">
                    <a:pos x="T6" y="T7"/>
                  </a:cxn>
                  <a:cxn ang="0">
                    <a:pos x="T8" y="T9"/>
                  </a:cxn>
                  <a:cxn ang="0">
                    <a:pos x="T10" y="T11"/>
                  </a:cxn>
                </a:cxnLst>
                <a:rect l="0" t="0" r="r" b="b"/>
                <a:pathLst>
                  <a:path w="207" h="85">
                    <a:moveTo>
                      <a:pt x="207" y="6"/>
                    </a:moveTo>
                    <a:lnTo>
                      <a:pt x="123" y="85"/>
                    </a:lnTo>
                    <a:lnTo>
                      <a:pt x="126" y="85"/>
                    </a:lnTo>
                    <a:lnTo>
                      <a:pt x="0" y="76"/>
                    </a:lnTo>
                    <a:lnTo>
                      <a:pt x="81" y="0"/>
                    </a:lnTo>
                    <a:lnTo>
                      <a:pt x="207" y="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57" name="Freeform 231"/>
              <p:cNvSpPr>
                <a:spLocks/>
              </p:cNvSpPr>
              <p:nvPr/>
            </p:nvSpPr>
            <p:spPr bwMode="auto">
              <a:xfrm>
                <a:off x="1117" y="3428"/>
                <a:ext cx="207" cy="85"/>
              </a:xfrm>
              <a:custGeom>
                <a:avLst/>
                <a:gdLst>
                  <a:gd name="T0" fmla="*/ 207 w 207"/>
                  <a:gd name="T1" fmla="*/ 6 h 85"/>
                  <a:gd name="T2" fmla="*/ 123 w 207"/>
                  <a:gd name="T3" fmla="*/ 85 h 85"/>
                  <a:gd name="T4" fmla="*/ 126 w 207"/>
                  <a:gd name="T5" fmla="*/ 85 h 85"/>
                  <a:gd name="T6" fmla="*/ 0 w 207"/>
                  <a:gd name="T7" fmla="*/ 76 h 85"/>
                  <a:gd name="T8" fmla="*/ 81 w 207"/>
                  <a:gd name="T9" fmla="*/ 0 h 85"/>
                  <a:gd name="T10" fmla="*/ 207 w 207"/>
                  <a:gd name="T11" fmla="*/ 6 h 85"/>
                </a:gdLst>
                <a:ahLst/>
                <a:cxnLst>
                  <a:cxn ang="0">
                    <a:pos x="T0" y="T1"/>
                  </a:cxn>
                  <a:cxn ang="0">
                    <a:pos x="T2" y="T3"/>
                  </a:cxn>
                  <a:cxn ang="0">
                    <a:pos x="T4" y="T5"/>
                  </a:cxn>
                  <a:cxn ang="0">
                    <a:pos x="T6" y="T7"/>
                  </a:cxn>
                  <a:cxn ang="0">
                    <a:pos x="T8" y="T9"/>
                  </a:cxn>
                  <a:cxn ang="0">
                    <a:pos x="T10" y="T11"/>
                  </a:cxn>
                </a:cxnLst>
                <a:rect l="0" t="0" r="r" b="b"/>
                <a:pathLst>
                  <a:path w="207" h="85">
                    <a:moveTo>
                      <a:pt x="207" y="6"/>
                    </a:moveTo>
                    <a:lnTo>
                      <a:pt x="123" y="85"/>
                    </a:lnTo>
                    <a:lnTo>
                      <a:pt x="126" y="85"/>
                    </a:lnTo>
                    <a:lnTo>
                      <a:pt x="0" y="76"/>
                    </a:lnTo>
                    <a:lnTo>
                      <a:pt x="81" y="0"/>
                    </a:lnTo>
                    <a:lnTo>
                      <a:pt x="207" y="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8" name="Freeform 232"/>
              <p:cNvSpPr>
                <a:spLocks/>
              </p:cNvSpPr>
              <p:nvPr/>
            </p:nvSpPr>
            <p:spPr bwMode="auto">
              <a:xfrm>
                <a:off x="1158" y="3431"/>
                <a:ext cx="134" cy="71"/>
              </a:xfrm>
              <a:custGeom>
                <a:avLst/>
                <a:gdLst>
                  <a:gd name="T0" fmla="*/ 1178 w 1214"/>
                  <a:gd name="T1" fmla="*/ 160 h 643"/>
                  <a:gd name="T2" fmla="*/ 541 w 1214"/>
                  <a:gd name="T3" fmla="*/ 90 h 643"/>
                  <a:gd name="T4" fmla="*/ 36 w 1214"/>
                  <a:gd name="T5" fmla="*/ 484 h 643"/>
                  <a:gd name="T6" fmla="*/ 673 w 1214"/>
                  <a:gd name="T7" fmla="*/ 554 h 643"/>
                  <a:gd name="T8" fmla="*/ 1178 w 1214"/>
                  <a:gd name="T9" fmla="*/ 160 h 643"/>
                </a:gdLst>
                <a:ahLst/>
                <a:cxnLst>
                  <a:cxn ang="0">
                    <a:pos x="T0" y="T1"/>
                  </a:cxn>
                  <a:cxn ang="0">
                    <a:pos x="T2" y="T3"/>
                  </a:cxn>
                  <a:cxn ang="0">
                    <a:pos x="T4" y="T5"/>
                  </a:cxn>
                  <a:cxn ang="0">
                    <a:pos x="T6" y="T7"/>
                  </a:cxn>
                  <a:cxn ang="0">
                    <a:pos x="T8" y="T9"/>
                  </a:cxn>
                </a:cxnLst>
                <a:rect l="0" t="0" r="r" b="b"/>
                <a:pathLst>
                  <a:path w="1214" h="643">
                    <a:moveTo>
                      <a:pt x="1178" y="160"/>
                    </a:moveTo>
                    <a:cubicBezTo>
                      <a:pt x="1141" y="31"/>
                      <a:pt x="856" y="0"/>
                      <a:pt x="541" y="90"/>
                    </a:cubicBezTo>
                    <a:cubicBezTo>
                      <a:pt x="226" y="179"/>
                      <a:pt x="0" y="356"/>
                      <a:pt x="36" y="484"/>
                    </a:cubicBezTo>
                    <a:cubicBezTo>
                      <a:pt x="73" y="612"/>
                      <a:pt x="358" y="643"/>
                      <a:pt x="673" y="554"/>
                    </a:cubicBezTo>
                    <a:cubicBezTo>
                      <a:pt x="988" y="464"/>
                      <a:pt x="1214" y="288"/>
                      <a:pt x="1178" y="16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9" name="Freeform 233"/>
              <p:cNvSpPr>
                <a:spLocks/>
              </p:cNvSpPr>
              <p:nvPr/>
            </p:nvSpPr>
            <p:spPr bwMode="auto">
              <a:xfrm>
                <a:off x="1158" y="3431"/>
                <a:ext cx="134" cy="71"/>
              </a:xfrm>
              <a:custGeom>
                <a:avLst/>
                <a:gdLst>
                  <a:gd name="T0" fmla="*/ 130 w 134"/>
                  <a:gd name="T1" fmla="*/ 18 h 71"/>
                  <a:gd name="T2" fmla="*/ 60 w 134"/>
                  <a:gd name="T3" fmla="*/ 10 h 71"/>
                  <a:gd name="T4" fmla="*/ 4 w 134"/>
                  <a:gd name="T5" fmla="*/ 53 h 71"/>
                  <a:gd name="T6" fmla="*/ 74 w 134"/>
                  <a:gd name="T7" fmla="*/ 61 h 71"/>
                  <a:gd name="T8" fmla="*/ 130 w 134"/>
                  <a:gd name="T9" fmla="*/ 18 h 71"/>
                </a:gdLst>
                <a:ahLst/>
                <a:cxnLst>
                  <a:cxn ang="0">
                    <a:pos x="T0" y="T1"/>
                  </a:cxn>
                  <a:cxn ang="0">
                    <a:pos x="T2" y="T3"/>
                  </a:cxn>
                  <a:cxn ang="0">
                    <a:pos x="T4" y="T5"/>
                  </a:cxn>
                  <a:cxn ang="0">
                    <a:pos x="T6" y="T7"/>
                  </a:cxn>
                  <a:cxn ang="0">
                    <a:pos x="T8" y="T9"/>
                  </a:cxn>
                </a:cxnLst>
                <a:rect l="0" t="0" r="r" b="b"/>
                <a:pathLst>
                  <a:path w="134" h="71">
                    <a:moveTo>
                      <a:pt x="130" y="18"/>
                    </a:moveTo>
                    <a:cubicBezTo>
                      <a:pt x="126" y="4"/>
                      <a:pt x="94" y="0"/>
                      <a:pt x="60" y="10"/>
                    </a:cubicBezTo>
                    <a:cubicBezTo>
                      <a:pt x="25" y="20"/>
                      <a:pt x="0" y="39"/>
                      <a:pt x="4" y="53"/>
                    </a:cubicBezTo>
                    <a:cubicBezTo>
                      <a:pt x="8" y="68"/>
                      <a:pt x="40" y="71"/>
                      <a:pt x="74" y="61"/>
                    </a:cubicBezTo>
                    <a:cubicBezTo>
                      <a:pt x="109" y="51"/>
                      <a:pt x="134" y="32"/>
                      <a:pt x="130"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0" name="Line 234"/>
              <p:cNvSpPr>
                <a:spLocks noChangeShapeType="1"/>
              </p:cNvSpPr>
              <p:nvPr/>
            </p:nvSpPr>
            <p:spPr bwMode="auto">
              <a:xfrm>
                <a:off x="1231" y="3516"/>
                <a:ext cx="6"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1" name="Freeform 235"/>
              <p:cNvSpPr>
                <a:spLocks/>
              </p:cNvSpPr>
              <p:nvPr/>
            </p:nvSpPr>
            <p:spPr bwMode="auto">
              <a:xfrm>
                <a:off x="1191" y="3448"/>
                <a:ext cx="68" cy="34"/>
              </a:xfrm>
              <a:custGeom>
                <a:avLst/>
                <a:gdLst>
                  <a:gd name="T0" fmla="*/ 601 w 618"/>
                  <a:gd name="T1" fmla="*/ 74 h 313"/>
                  <a:gd name="T2" fmla="*/ 278 w 618"/>
                  <a:gd name="T3" fmla="*/ 46 h 313"/>
                  <a:gd name="T4" fmla="*/ 18 w 618"/>
                  <a:gd name="T5" fmla="*/ 239 h 313"/>
                  <a:gd name="T6" fmla="*/ 341 w 618"/>
                  <a:gd name="T7" fmla="*/ 267 h 313"/>
                  <a:gd name="T8" fmla="*/ 601 w 618"/>
                  <a:gd name="T9" fmla="*/ 74 h 313"/>
                </a:gdLst>
                <a:ahLst/>
                <a:cxnLst>
                  <a:cxn ang="0">
                    <a:pos x="T0" y="T1"/>
                  </a:cxn>
                  <a:cxn ang="0">
                    <a:pos x="T2" y="T3"/>
                  </a:cxn>
                  <a:cxn ang="0">
                    <a:pos x="T4" y="T5"/>
                  </a:cxn>
                  <a:cxn ang="0">
                    <a:pos x="T6" y="T7"/>
                  </a:cxn>
                  <a:cxn ang="0">
                    <a:pos x="T8" y="T9"/>
                  </a:cxn>
                </a:cxnLst>
                <a:rect l="0" t="0" r="r" b="b"/>
                <a:pathLst>
                  <a:path w="618" h="313">
                    <a:moveTo>
                      <a:pt x="601" y="74"/>
                    </a:moveTo>
                    <a:cubicBezTo>
                      <a:pt x="583" y="13"/>
                      <a:pt x="439" y="0"/>
                      <a:pt x="278" y="46"/>
                    </a:cubicBezTo>
                    <a:cubicBezTo>
                      <a:pt x="117" y="92"/>
                      <a:pt x="0" y="179"/>
                      <a:pt x="18" y="239"/>
                    </a:cubicBezTo>
                    <a:cubicBezTo>
                      <a:pt x="35" y="300"/>
                      <a:pt x="180" y="313"/>
                      <a:pt x="341" y="267"/>
                    </a:cubicBezTo>
                    <a:cubicBezTo>
                      <a:pt x="502" y="221"/>
                      <a:pt x="618" y="135"/>
                      <a:pt x="601" y="7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62" name="Freeform 236"/>
              <p:cNvSpPr>
                <a:spLocks/>
              </p:cNvSpPr>
              <p:nvPr/>
            </p:nvSpPr>
            <p:spPr bwMode="auto">
              <a:xfrm>
                <a:off x="1191" y="3448"/>
                <a:ext cx="68" cy="34"/>
              </a:xfrm>
              <a:custGeom>
                <a:avLst/>
                <a:gdLst>
                  <a:gd name="T0" fmla="*/ 66 w 68"/>
                  <a:gd name="T1" fmla="*/ 8 h 34"/>
                  <a:gd name="T2" fmla="*/ 30 w 68"/>
                  <a:gd name="T3" fmla="*/ 5 h 34"/>
                  <a:gd name="T4" fmla="*/ 2 w 68"/>
                  <a:gd name="T5" fmla="*/ 26 h 34"/>
                  <a:gd name="T6" fmla="*/ 37 w 68"/>
                  <a:gd name="T7" fmla="*/ 29 h 34"/>
                  <a:gd name="T8" fmla="*/ 66 w 68"/>
                  <a:gd name="T9" fmla="*/ 8 h 34"/>
                </a:gdLst>
                <a:ahLst/>
                <a:cxnLst>
                  <a:cxn ang="0">
                    <a:pos x="T0" y="T1"/>
                  </a:cxn>
                  <a:cxn ang="0">
                    <a:pos x="T2" y="T3"/>
                  </a:cxn>
                  <a:cxn ang="0">
                    <a:pos x="T4" y="T5"/>
                  </a:cxn>
                  <a:cxn ang="0">
                    <a:pos x="T6" y="T7"/>
                  </a:cxn>
                  <a:cxn ang="0">
                    <a:pos x="T8" y="T9"/>
                  </a:cxn>
                </a:cxnLst>
                <a:rect l="0" t="0" r="r" b="b"/>
                <a:pathLst>
                  <a:path w="68" h="34">
                    <a:moveTo>
                      <a:pt x="66" y="8"/>
                    </a:moveTo>
                    <a:cubicBezTo>
                      <a:pt x="64" y="1"/>
                      <a:pt x="48" y="0"/>
                      <a:pt x="30" y="5"/>
                    </a:cubicBezTo>
                    <a:cubicBezTo>
                      <a:pt x="13" y="10"/>
                      <a:pt x="0" y="19"/>
                      <a:pt x="2" y="26"/>
                    </a:cubicBezTo>
                    <a:cubicBezTo>
                      <a:pt x="4" y="33"/>
                      <a:pt x="20" y="34"/>
                      <a:pt x="37" y="29"/>
                    </a:cubicBezTo>
                    <a:cubicBezTo>
                      <a:pt x="55" y="24"/>
                      <a:pt x="68" y="15"/>
                      <a:pt x="6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3" name="Freeform 237"/>
              <p:cNvSpPr>
                <a:spLocks/>
              </p:cNvSpPr>
              <p:nvPr/>
            </p:nvSpPr>
            <p:spPr bwMode="auto">
              <a:xfrm>
                <a:off x="952" y="3442"/>
                <a:ext cx="217" cy="91"/>
              </a:xfrm>
              <a:custGeom>
                <a:avLst/>
                <a:gdLst>
                  <a:gd name="T0" fmla="*/ 217 w 217"/>
                  <a:gd name="T1" fmla="*/ 44 h 91"/>
                  <a:gd name="T2" fmla="*/ 210 w 217"/>
                  <a:gd name="T3" fmla="*/ 61 h 91"/>
                  <a:gd name="T4" fmla="*/ 98 w 217"/>
                  <a:gd name="T5" fmla="*/ 91 h 91"/>
                  <a:gd name="T6" fmla="*/ 0 w 217"/>
                  <a:gd name="T7" fmla="*/ 20 h 91"/>
                  <a:gd name="T8" fmla="*/ 5 w 217"/>
                  <a:gd name="T9" fmla="*/ 0 h 91"/>
                  <a:gd name="T10" fmla="*/ 217 w 217"/>
                  <a:gd name="T11" fmla="*/ 44 h 91"/>
                </a:gdLst>
                <a:ahLst/>
                <a:cxnLst>
                  <a:cxn ang="0">
                    <a:pos x="T0" y="T1"/>
                  </a:cxn>
                  <a:cxn ang="0">
                    <a:pos x="T2" y="T3"/>
                  </a:cxn>
                  <a:cxn ang="0">
                    <a:pos x="T4" y="T5"/>
                  </a:cxn>
                  <a:cxn ang="0">
                    <a:pos x="T6" y="T7"/>
                  </a:cxn>
                  <a:cxn ang="0">
                    <a:pos x="T8" y="T9"/>
                  </a:cxn>
                  <a:cxn ang="0">
                    <a:pos x="T10" y="T11"/>
                  </a:cxn>
                </a:cxnLst>
                <a:rect l="0" t="0" r="r" b="b"/>
                <a:pathLst>
                  <a:path w="217" h="91">
                    <a:moveTo>
                      <a:pt x="217" y="44"/>
                    </a:moveTo>
                    <a:lnTo>
                      <a:pt x="210" y="61"/>
                    </a:lnTo>
                    <a:lnTo>
                      <a:pt x="98" y="91"/>
                    </a:lnTo>
                    <a:lnTo>
                      <a:pt x="0" y="20"/>
                    </a:lnTo>
                    <a:lnTo>
                      <a:pt x="5" y="0"/>
                    </a:lnTo>
                    <a:lnTo>
                      <a:pt x="217" y="4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64" name="Freeform 238"/>
              <p:cNvSpPr>
                <a:spLocks/>
              </p:cNvSpPr>
              <p:nvPr/>
            </p:nvSpPr>
            <p:spPr bwMode="auto">
              <a:xfrm>
                <a:off x="952" y="3442"/>
                <a:ext cx="217" cy="91"/>
              </a:xfrm>
              <a:custGeom>
                <a:avLst/>
                <a:gdLst>
                  <a:gd name="T0" fmla="*/ 217 w 217"/>
                  <a:gd name="T1" fmla="*/ 44 h 91"/>
                  <a:gd name="T2" fmla="*/ 210 w 217"/>
                  <a:gd name="T3" fmla="*/ 61 h 91"/>
                  <a:gd name="T4" fmla="*/ 98 w 217"/>
                  <a:gd name="T5" fmla="*/ 91 h 91"/>
                  <a:gd name="T6" fmla="*/ 0 w 217"/>
                  <a:gd name="T7" fmla="*/ 20 h 91"/>
                  <a:gd name="T8" fmla="*/ 5 w 217"/>
                  <a:gd name="T9" fmla="*/ 0 h 91"/>
                </a:gdLst>
                <a:ahLst/>
                <a:cxnLst>
                  <a:cxn ang="0">
                    <a:pos x="T0" y="T1"/>
                  </a:cxn>
                  <a:cxn ang="0">
                    <a:pos x="T2" y="T3"/>
                  </a:cxn>
                  <a:cxn ang="0">
                    <a:pos x="T4" y="T5"/>
                  </a:cxn>
                  <a:cxn ang="0">
                    <a:pos x="T6" y="T7"/>
                  </a:cxn>
                  <a:cxn ang="0">
                    <a:pos x="T8" y="T9"/>
                  </a:cxn>
                </a:cxnLst>
                <a:rect l="0" t="0" r="r" b="b"/>
                <a:pathLst>
                  <a:path w="217" h="91">
                    <a:moveTo>
                      <a:pt x="217" y="44"/>
                    </a:moveTo>
                    <a:lnTo>
                      <a:pt x="210" y="61"/>
                    </a:lnTo>
                    <a:lnTo>
                      <a:pt x="98" y="91"/>
                    </a:lnTo>
                    <a:lnTo>
                      <a:pt x="0" y="20"/>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5" name="Freeform 239"/>
              <p:cNvSpPr>
                <a:spLocks/>
              </p:cNvSpPr>
              <p:nvPr/>
            </p:nvSpPr>
            <p:spPr bwMode="auto">
              <a:xfrm>
                <a:off x="960" y="3415"/>
                <a:ext cx="213" cy="97"/>
              </a:xfrm>
              <a:custGeom>
                <a:avLst/>
                <a:gdLst>
                  <a:gd name="T0" fmla="*/ 213 w 213"/>
                  <a:gd name="T1" fmla="*/ 69 h 97"/>
                  <a:gd name="T2" fmla="*/ 101 w 213"/>
                  <a:gd name="T3" fmla="*/ 96 h 97"/>
                  <a:gd name="T4" fmla="*/ 104 w 213"/>
                  <a:gd name="T5" fmla="*/ 97 h 97"/>
                  <a:gd name="T6" fmla="*/ 0 w 213"/>
                  <a:gd name="T7" fmla="*/ 26 h 97"/>
                  <a:gd name="T8" fmla="*/ 109 w 213"/>
                  <a:gd name="T9" fmla="*/ 0 h 97"/>
                  <a:gd name="T10" fmla="*/ 213 w 213"/>
                  <a:gd name="T11" fmla="*/ 69 h 97"/>
                </a:gdLst>
                <a:ahLst/>
                <a:cxnLst>
                  <a:cxn ang="0">
                    <a:pos x="T0" y="T1"/>
                  </a:cxn>
                  <a:cxn ang="0">
                    <a:pos x="T2" y="T3"/>
                  </a:cxn>
                  <a:cxn ang="0">
                    <a:pos x="T4" y="T5"/>
                  </a:cxn>
                  <a:cxn ang="0">
                    <a:pos x="T6" y="T7"/>
                  </a:cxn>
                  <a:cxn ang="0">
                    <a:pos x="T8" y="T9"/>
                  </a:cxn>
                  <a:cxn ang="0">
                    <a:pos x="T10" y="T11"/>
                  </a:cxn>
                </a:cxnLst>
                <a:rect l="0" t="0" r="r" b="b"/>
                <a:pathLst>
                  <a:path w="213" h="97">
                    <a:moveTo>
                      <a:pt x="213" y="69"/>
                    </a:moveTo>
                    <a:lnTo>
                      <a:pt x="101" y="96"/>
                    </a:lnTo>
                    <a:lnTo>
                      <a:pt x="104" y="97"/>
                    </a:lnTo>
                    <a:lnTo>
                      <a:pt x="0" y="26"/>
                    </a:lnTo>
                    <a:lnTo>
                      <a:pt x="109" y="0"/>
                    </a:lnTo>
                    <a:lnTo>
                      <a:pt x="213"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66" name="Freeform 240"/>
              <p:cNvSpPr>
                <a:spLocks/>
              </p:cNvSpPr>
              <p:nvPr/>
            </p:nvSpPr>
            <p:spPr bwMode="auto">
              <a:xfrm>
                <a:off x="960" y="3415"/>
                <a:ext cx="213" cy="97"/>
              </a:xfrm>
              <a:custGeom>
                <a:avLst/>
                <a:gdLst>
                  <a:gd name="T0" fmla="*/ 213 w 213"/>
                  <a:gd name="T1" fmla="*/ 69 h 97"/>
                  <a:gd name="T2" fmla="*/ 101 w 213"/>
                  <a:gd name="T3" fmla="*/ 96 h 97"/>
                  <a:gd name="T4" fmla="*/ 104 w 213"/>
                  <a:gd name="T5" fmla="*/ 97 h 97"/>
                  <a:gd name="T6" fmla="*/ 0 w 213"/>
                  <a:gd name="T7" fmla="*/ 26 h 97"/>
                  <a:gd name="T8" fmla="*/ 109 w 213"/>
                  <a:gd name="T9" fmla="*/ 0 h 97"/>
                  <a:gd name="T10" fmla="*/ 213 w 213"/>
                  <a:gd name="T11" fmla="*/ 69 h 97"/>
                </a:gdLst>
                <a:ahLst/>
                <a:cxnLst>
                  <a:cxn ang="0">
                    <a:pos x="T0" y="T1"/>
                  </a:cxn>
                  <a:cxn ang="0">
                    <a:pos x="T2" y="T3"/>
                  </a:cxn>
                  <a:cxn ang="0">
                    <a:pos x="T4" y="T5"/>
                  </a:cxn>
                  <a:cxn ang="0">
                    <a:pos x="T6" y="T7"/>
                  </a:cxn>
                  <a:cxn ang="0">
                    <a:pos x="T8" y="T9"/>
                  </a:cxn>
                  <a:cxn ang="0">
                    <a:pos x="T10" y="T11"/>
                  </a:cxn>
                </a:cxnLst>
                <a:rect l="0" t="0" r="r" b="b"/>
                <a:pathLst>
                  <a:path w="213" h="97">
                    <a:moveTo>
                      <a:pt x="213" y="69"/>
                    </a:moveTo>
                    <a:lnTo>
                      <a:pt x="101" y="96"/>
                    </a:lnTo>
                    <a:lnTo>
                      <a:pt x="104" y="97"/>
                    </a:lnTo>
                    <a:lnTo>
                      <a:pt x="0" y="26"/>
                    </a:lnTo>
                    <a:lnTo>
                      <a:pt x="109" y="0"/>
                    </a:lnTo>
                    <a:lnTo>
                      <a:pt x="213"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7" name="Freeform 241"/>
              <p:cNvSpPr>
                <a:spLocks/>
              </p:cNvSpPr>
              <p:nvPr/>
            </p:nvSpPr>
            <p:spPr bwMode="auto">
              <a:xfrm>
                <a:off x="1005" y="3428"/>
                <a:ext cx="134" cy="70"/>
              </a:xfrm>
              <a:custGeom>
                <a:avLst/>
                <a:gdLst>
                  <a:gd name="T0" fmla="*/ 1182 w 1216"/>
                  <a:gd name="T1" fmla="*/ 465 h 635"/>
                  <a:gd name="T2" fmla="*/ 668 w 1216"/>
                  <a:gd name="T3" fmla="*/ 82 h 635"/>
                  <a:gd name="T4" fmla="*/ 33 w 1216"/>
                  <a:gd name="T5" fmla="*/ 169 h 635"/>
                  <a:gd name="T6" fmla="*/ 547 w 1216"/>
                  <a:gd name="T7" fmla="*/ 553 h 635"/>
                  <a:gd name="T8" fmla="*/ 1182 w 1216"/>
                  <a:gd name="T9" fmla="*/ 465 h 635"/>
                </a:gdLst>
                <a:ahLst/>
                <a:cxnLst>
                  <a:cxn ang="0">
                    <a:pos x="T0" y="T1"/>
                  </a:cxn>
                  <a:cxn ang="0">
                    <a:pos x="T2" y="T3"/>
                  </a:cxn>
                  <a:cxn ang="0">
                    <a:pos x="T4" y="T5"/>
                  </a:cxn>
                  <a:cxn ang="0">
                    <a:pos x="T6" y="T7"/>
                  </a:cxn>
                  <a:cxn ang="0">
                    <a:pos x="T8" y="T9"/>
                  </a:cxn>
                </a:cxnLst>
                <a:rect l="0" t="0" r="r" b="b"/>
                <a:pathLst>
                  <a:path w="1216" h="635">
                    <a:moveTo>
                      <a:pt x="1182" y="465"/>
                    </a:moveTo>
                    <a:cubicBezTo>
                      <a:pt x="1216" y="335"/>
                      <a:pt x="986" y="163"/>
                      <a:pt x="668" y="82"/>
                    </a:cubicBezTo>
                    <a:cubicBezTo>
                      <a:pt x="351" y="0"/>
                      <a:pt x="67" y="39"/>
                      <a:pt x="33" y="169"/>
                    </a:cubicBezTo>
                    <a:cubicBezTo>
                      <a:pt x="0" y="300"/>
                      <a:pt x="230" y="471"/>
                      <a:pt x="547" y="553"/>
                    </a:cubicBezTo>
                    <a:cubicBezTo>
                      <a:pt x="864" y="635"/>
                      <a:pt x="1149" y="596"/>
                      <a:pt x="1182" y="46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68" name="Freeform 242"/>
              <p:cNvSpPr>
                <a:spLocks/>
              </p:cNvSpPr>
              <p:nvPr/>
            </p:nvSpPr>
            <p:spPr bwMode="auto">
              <a:xfrm>
                <a:off x="1005" y="3428"/>
                <a:ext cx="134" cy="70"/>
              </a:xfrm>
              <a:custGeom>
                <a:avLst/>
                <a:gdLst>
                  <a:gd name="T0" fmla="*/ 130 w 134"/>
                  <a:gd name="T1" fmla="*/ 51 h 70"/>
                  <a:gd name="T2" fmla="*/ 74 w 134"/>
                  <a:gd name="T3" fmla="*/ 9 h 70"/>
                  <a:gd name="T4" fmla="*/ 4 w 134"/>
                  <a:gd name="T5" fmla="*/ 18 h 70"/>
                  <a:gd name="T6" fmla="*/ 60 w 134"/>
                  <a:gd name="T7" fmla="*/ 61 h 70"/>
                  <a:gd name="T8" fmla="*/ 130 w 134"/>
                  <a:gd name="T9" fmla="*/ 51 h 70"/>
                </a:gdLst>
                <a:ahLst/>
                <a:cxnLst>
                  <a:cxn ang="0">
                    <a:pos x="T0" y="T1"/>
                  </a:cxn>
                  <a:cxn ang="0">
                    <a:pos x="T2" y="T3"/>
                  </a:cxn>
                  <a:cxn ang="0">
                    <a:pos x="T4" y="T5"/>
                  </a:cxn>
                  <a:cxn ang="0">
                    <a:pos x="T6" y="T7"/>
                  </a:cxn>
                  <a:cxn ang="0">
                    <a:pos x="T8" y="T9"/>
                  </a:cxn>
                </a:cxnLst>
                <a:rect l="0" t="0" r="r" b="b"/>
                <a:pathLst>
                  <a:path w="134" h="70">
                    <a:moveTo>
                      <a:pt x="130" y="51"/>
                    </a:moveTo>
                    <a:cubicBezTo>
                      <a:pt x="134" y="37"/>
                      <a:pt x="109" y="18"/>
                      <a:pt x="74" y="9"/>
                    </a:cubicBezTo>
                    <a:cubicBezTo>
                      <a:pt x="39" y="0"/>
                      <a:pt x="7" y="4"/>
                      <a:pt x="4" y="18"/>
                    </a:cubicBezTo>
                    <a:cubicBezTo>
                      <a:pt x="0" y="33"/>
                      <a:pt x="25" y="52"/>
                      <a:pt x="60" y="61"/>
                    </a:cubicBezTo>
                    <a:cubicBezTo>
                      <a:pt x="95" y="70"/>
                      <a:pt x="127" y="65"/>
                      <a:pt x="130"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9" name="Line 243"/>
              <p:cNvSpPr>
                <a:spLocks noChangeShapeType="1"/>
              </p:cNvSpPr>
              <p:nvPr/>
            </p:nvSpPr>
            <p:spPr bwMode="auto">
              <a:xfrm flipH="1">
                <a:off x="1047" y="3509"/>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0" name="Freeform 244"/>
              <p:cNvSpPr>
                <a:spLocks/>
              </p:cNvSpPr>
              <p:nvPr/>
            </p:nvSpPr>
            <p:spPr bwMode="auto">
              <a:xfrm>
                <a:off x="1039" y="3444"/>
                <a:ext cx="68" cy="34"/>
              </a:xfrm>
              <a:custGeom>
                <a:avLst/>
                <a:gdLst>
                  <a:gd name="T0" fmla="*/ 603 w 619"/>
                  <a:gd name="T1" fmla="*/ 230 h 308"/>
                  <a:gd name="T2" fmla="*/ 339 w 619"/>
                  <a:gd name="T3" fmla="*/ 42 h 308"/>
                  <a:gd name="T4" fmla="*/ 16 w 619"/>
                  <a:gd name="T5" fmla="*/ 79 h 308"/>
                  <a:gd name="T6" fmla="*/ 281 w 619"/>
                  <a:gd name="T7" fmla="*/ 266 h 308"/>
                  <a:gd name="T8" fmla="*/ 603 w 619"/>
                  <a:gd name="T9" fmla="*/ 230 h 308"/>
                </a:gdLst>
                <a:ahLst/>
                <a:cxnLst>
                  <a:cxn ang="0">
                    <a:pos x="T0" y="T1"/>
                  </a:cxn>
                  <a:cxn ang="0">
                    <a:pos x="T2" y="T3"/>
                  </a:cxn>
                  <a:cxn ang="0">
                    <a:pos x="T4" y="T5"/>
                  </a:cxn>
                  <a:cxn ang="0">
                    <a:pos x="T6" y="T7"/>
                  </a:cxn>
                  <a:cxn ang="0">
                    <a:pos x="T8" y="T9"/>
                  </a:cxn>
                </a:cxnLst>
                <a:rect l="0" t="0" r="r" b="b"/>
                <a:pathLst>
                  <a:path w="619" h="308">
                    <a:moveTo>
                      <a:pt x="603" y="230"/>
                    </a:moveTo>
                    <a:cubicBezTo>
                      <a:pt x="619" y="168"/>
                      <a:pt x="501" y="84"/>
                      <a:pt x="339" y="42"/>
                    </a:cubicBezTo>
                    <a:cubicBezTo>
                      <a:pt x="177" y="0"/>
                      <a:pt x="32" y="17"/>
                      <a:pt x="16" y="79"/>
                    </a:cubicBezTo>
                    <a:cubicBezTo>
                      <a:pt x="0" y="141"/>
                      <a:pt x="119" y="225"/>
                      <a:pt x="281" y="266"/>
                    </a:cubicBezTo>
                    <a:cubicBezTo>
                      <a:pt x="443" y="308"/>
                      <a:pt x="587" y="292"/>
                      <a:pt x="603" y="23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71" name="Freeform 245"/>
              <p:cNvSpPr>
                <a:spLocks/>
              </p:cNvSpPr>
              <p:nvPr/>
            </p:nvSpPr>
            <p:spPr bwMode="auto">
              <a:xfrm>
                <a:off x="1039" y="3444"/>
                <a:ext cx="68" cy="34"/>
              </a:xfrm>
              <a:custGeom>
                <a:avLst/>
                <a:gdLst>
                  <a:gd name="T0" fmla="*/ 66 w 68"/>
                  <a:gd name="T1" fmla="*/ 25 h 34"/>
                  <a:gd name="T2" fmla="*/ 37 w 68"/>
                  <a:gd name="T3" fmla="*/ 5 h 34"/>
                  <a:gd name="T4" fmla="*/ 1 w 68"/>
                  <a:gd name="T5" fmla="*/ 9 h 34"/>
                  <a:gd name="T6" fmla="*/ 30 w 68"/>
                  <a:gd name="T7" fmla="*/ 29 h 34"/>
                  <a:gd name="T8" fmla="*/ 66 w 68"/>
                  <a:gd name="T9" fmla="*/ 25 h 34"/>
                </a:gdLst>
                <a:ahLst/>
                <a:cxnLst>
                  <a:cxn ang="0">
                    <a:pos x="T0" y="T1"/>
                  </a:cxn>
                  <a:cxn ang="0">
                    <a:pos x="T2" y="T3"/>
                  </a:cxn>
                  <a:cxn ang="0">
                    <a:pos x="T4" y="T5"/>
                  </a:cxn>
                  <a:cxn ang="0">
                    <a:pos x="T6" y="T7"/>
                  </a:cxn>
                  <a:cxn ang="0">
                    <a:pos x="T8" y="T9"/>
                  </a:cxn>
                </a:cxnLst>
                <a:rect l="0" t="0" r="r" b="b"/>
                <a:pathLst>
                  <a:path w="68" h="34">
                    <a:moveTo>
                      <a:pt x="66" y="25"/>
                    </a:moveTo>
                    <a:cubicBezTo>
                      <a:pt x="68" y="19"/>
                      <a:pt x="55" y="9"/>
                      <a:pt x="37" y="5"/>
                    </a:cubicBezTo>
                    <a:cubicBezTo>
                      <a:pt x="19" y="0"/>
                      <a:pt x="3" y="2"/>
                      <a:pt x="1" y="9"/>
                    </a:cubicBezTo>
                    <a:cubicBezTo>
                      <a:pt x="0" y="16"/>
                      <a:pt x="13" y="25"/>
                      <a:pt x="30" y="29"/>
                    </a:cubicBezTo>
                    <a:cubicBezTo>
                      <a:pt x="48" y="34"/>
                      <a:pt x="64" y="32"/>
                      <a:pt x="66"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2" name="Freeform 246"/>
              <p:cNvSpPr>
                <a:spLocks/>
              </p:cNvSpPr>
              <p:nvPr/>
            </p:nvSpPr>
            <p:spPr bwMode="auto">
              <a:xfrm>
                <a:off x="858" y="3480"/>
                <a:ext cx="218" cy="90"/>
              </a:xfrm>
              <a:custGeom>
                <a:avLst/>
                <a:gdLst>
                  <a:gd name="T0" fmla="*/ 218 w 218"/>
                  <a:gd name="T1" fmla="*/ 45 h 90"/>
                  <a:gd name="T2" fmla="*/ 211 w 218"/>
                  <a:gd name="T3" fmla="*/ 61 h 90"/>
                  <a:gd name="T4" fmla="*/ 99 w 218"/>
                  <a:gd name="T5" fmla="*/ 90 h 90"/>
                  <a:gd name="T6" fmla="*/ 0 w 218"/>
                  <a:gd name="T7" fmla="*/ 20 h 90"/>
                  <a:gd name="T8" fmla="*/ 5 w 218"/>
                  <a:gd name="T9" fmla="*/ 0 h 90"/>
                  <a:gd name="T10" fmla="*/ 218 w 218"/>
                  <a:gd name="T11" fmla="*/ 45 h 90"/>
                </a:gdLst>
                <a:ahLst/>
                <a:cxnLst>
                  <a:cxn ang="0">
                    <a:pos x="T0" y="T1"/>
                  </a:cxn>
                  <a:cxn ang="0">
                    <a:pos x="T2" y="T3"/>
                  </a:cxn>
                  <a:cxn ang="0">
                    <a:pos x="T4" y="T5"/>
                  </a:cxn>
                  <a:cxn ang="0">
                    <a:pos x="T6" y="T7"/>
                  </a:cxn>
                  <a:cxn ang="0">
                    <a:pos x="T8" y="T9"/>
                  </a:cxn>
                  <a:cxn ang="0">
                    <a:pos x="T10" y="T11"/>
                  </a:cxn>
                </a:cxnLst>
                <a:rect l="0" t="0" r="r" b="b"/>
                <a:pathLst>
                  <a:path w="218" h="90">
                    <a:moveTo>
                      <a:pt x="218" y="45"/>
                    </a:moveTo>
                    <a:lnTo>
                      <a:pt x="211" y="61"/>
                    </a:lnTo>
                    <a:lnTo>
                      <a:pt x="99" y="90"/>
                    </a:lnTo>
                    <a:lnTo>
                      <a:pt x="0" y="20"/>
                    </a:lnTo>
                    <a:lnTo>
                      <a:pt x="5" y="0"/>
                    </a:lnTo>
                    <a:lnTo>
                      <a:pt x="218"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73" name="Freeform 247"/>
              <p:cNvSpPr>
                <a:spLocks/>
              </p:cNvSpPr>
              <p:nvPr/>
            </p:nvSpPr>
            <p:spPr bwMode="auto">
              <a:xfrm>
                <a:off x="858" y="3480"/>
                <a:ext cx="218" cy="90"/>
              </a:xfrm>
              <a:custGeom>
                <a:avLst/>
                <a:gdLst>
                  <a:gd name="T0" fmla="*/ 218 w 218"/>
                  <a:gd name="T1" fmla="*/ 45 h 90"/>
                  <a:gd name="T2" fmla="*/ 211 w 218"/>
                  <a:gd name="T3" fmla="*/ 61 h 90"/>
                  <a:gd name="T4" fmla="*/ 99 w 218"/>
                  <a:gd name="T5" fmla="*/ 90 h 90"/>
                  <a:gd name="T6" fmla="*/ 0 w 218"/>
                  <a:gd name="T7" fmla="*/ 20 h 90"/>
                  <a:gd name="T8" fmla="*/ 5 w 218"/>
                  <a:gd name="T9" fmla="*/ 0 h 90"/>
                </a:gdLst>
                <a:ahLst/>
                <a:cxnLst>
                  <a:cxn ang="0">
                    <a:pos x="T0" y="T1"/>
                  </a:cxn>
                  <a:cxn ang="0">
                    <a:pos x="T2" y="T3"/>
                  </a:cxn>
                  <a:cxn ang="0">
                    <a:pos x="T4" y="T5"/>
                  </a:cxn>
                  <a:cxn ang="0">
                    <a:pos x="T6" y="T7"/>
                  </a:cxn>
                  <a:cxn ang="0">
                    <a:pos x="T8" y="T9"/>
                  </a:cxn>
                </a:cxnLst>
                <a:rect l="0" t="0" r="r" b="b"/>
                <a:pathLst>
                  <a:path w="218" h="90">
                    <a:moveTo>
                      <a:pt x="218" y="45"/>
                    </a:moveTo>
                    <a:lnTo>
                      <a:pt x="211" y="61"/>
                    </a:lnTo>
                    <a:lnTo>
                      <a:pt x="99" y="90"/>
                    </a:lnTo>
                    <a:lnTo>
                      <a:pt x="0" y="20"/>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4" name="Freeform 248"/>
              <p:cNvSpPr>
                <a:spLocks/>
              </p:cNvSpPr>
              <p:nvPr/>
            </p:nvSpPr>
            <p:spPr bwMode="auto">
              <a:xfrm>
                <a:off x="866" y="3454"/>
                <a:ext cx="214" cy="95"/>
              </a:xfrm>
              <a:custGeom>
                <a:avLst/>
                <a:gdLst>
                  <a:gd name="T0" fmla="*/ 214 w 214"/>
                  <a:gd name="T1" fmla="*/ 69 h 95"/>
                  <a:gd name="T2" fmla="*/ 102 w 214"/>
                  <a:gd name="T3" fmla="*/ 95 h 95"/>
                  <a:gd name="T4" fmla="*/ 105 w 214"/>
                  <a:gd name="T5" fmla="*/ 95 h 95"/>
                  <a:gd name="T6" fmla="*/ 0 w 214"/>
                  <a:gd name="T7" fmla="*/ 25 h 95"/>
                  <a:gd name="T8" fmla="*/ 109 w 214"/>
                  <a:gd name="T9" fmla="*/ 0 h 95"/>
                  <a:gd name="T10" fmla="*/ 214 w 214"/>
                  <a:gd name="T11" fmla="*/ 69 h 95"/>
                </a:gdLst>
                <a:ahLst/>
                <a:cxnLst>
                  <a:cxn ang="0">
                    <a:pos x="T0" y="T1"/>
                  </a:cxn>
                  <a:cxn ang="0">
                    <a:pos x="T2" y="T3"/>
                  </a:cxn>
                  <a:cxn ang="0">
                    <a:pos x="T4" y="T5"/>
                  </a:cxn>
                  <a:cxn ang="0">
                    <a:pos x="T6" y="T7"/>
                  </a:cxn>
                  <a:cxn ang="0">
                    <a:pos x="T8" y="T9"/>
                  </a:cxn>
                  <a:cxn ang="0">
                    <a:pos x="T10" y="T11"/>
                  </a:cxn>
                </a:cxnLst>
                <a:rect l="0" t="0" r="r" b="b"/>
                <a:pathLst>
                  <a:path w="214" h="95">
                    <a:moveTo>
                      <a:pt x="214" y="69"/>
                    </a:moveTo>
                    <a:lnTo>
                      <a:pt x="102" y="95"/>
                    </a:lnTo>
                    <a:lnTo>
                      <a:pt x="105" y="95"/>
                    </a:lnTo>
                    <a:lnTo>
                      <a:pt x="0" y="25"/>
                    </a:lnTo>
                    <a:lnTo>
                      <a:pt x="109" y="0"/>
                    </a:lnTo>
                    <a:lnTo>
                      <a:pt x="214"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75" name="Freeform 249"/>
              <p:cNvSpPr>
                <a:spLocks/>
              </p:cNvSpPr>
              <p:nvPr/>
            </p:nvSpPr>
            <p:spPr bwMode="auto">
              <a:xfrm>
                <a:off x="866" y="3454"/>
                <a:ext cx="214" cy="95"/>
              </a:xfrm>
              <a:custGeom>
                <a:avLst/>
                <a:gdLst>
                  <a:gd name="T0" fmla="*/ 214 w 214"/>
                  <a:gd name="T1" fmla="*/ 69 h 95"/>
                  <a:gd name="T2" fmla="*/ 102 w 214"/>
                  <a:gd name="T3" fmla="*/ 95 h 95"/>
                  <a:gd name="T4" fmla="*/ 105 w 214"/>
                  <a:gd name="T5" fmla="*/ 95 h 95"/>
                  <a:gd name="T6" fmla="*/ 0 w 214"/>
                  <a:gd name="T7" fmla="*/ 25 h 95"/>
                  <a:gd name="T8" fmla="*/ 109 w 214"/>
                  <a:gd name="T9" fmla="*/ 0 h 95"/>
                  <a:gd name="T10" fmla="*/ 214 w 214"/>
                  <a:gd name="T11" fmla="*/ 69 h 95"/>
                </a:gdLst>
                <a:ahLst/>
                <a:cxnLst>
                  <a:cxn ang="0">
                    <a:pos x="T0" y="T1"/>
                  </a:cxn>
                  <a:cxn ang="0">
                    <a:pos x="T2" y="T3"/>
                  </a:cxn>
                  <a:cxn ang="0">
                    <a:pos x="T4" y="T5"/>
                  </a:cxn>
                  <a:cxn ang="0">
                    <a:pos x="T6" y="T7"/>
                  </a:cxn>
                  <a:cxn ang="0">
                    <a:pos x="T8" y="T9"/>
                  </a:cxn>
                  <a:cxn ang="0">
                    <a:pos x="T10" y="T11"/>
                  </a:cxn>
                </a:cxnLst>
                <a:rect l="0" t="0" r="r" b="b"/>
                <a:pathLst>
                  <a:path w="214" h="95">
                    <a:moveTo>
                      <a:pt x="214" y="69"/>
                    </a:moveTo>
                    <a:lnTo>
                      <a:pt x="102" y="95"/>
                    </a:lnTo>
                    <a:lnTo>
                      <a:pt x="105" y="95"/>
                    </a:lnTo>
                    <a:lnTo>
                      <a:pt x="0" y="25"/>
                    </a:lnTo>
                    <a:lnTo>
                      <a:pt x="109" y="0"/>
                    </a:lnTo>
                    <a:lnTo>
                      <a:pt x="214"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6" name="Freeform 250"/>
              <p:cNvSpPr>
                <a:spLocks/>
              </p:cNvSpPr>
              <p:nvPr/>
            </p:nvSpPr>
            <p:spPr bwMode="auto">
              <a:xfrm>
                <a:off x="911" y="3466"/>
                <a:ext cx="134" cy="69"/>
              </a:xfrm>
              <a:custGeom>
                <a:avLst/>
                <a:gdLst>
                  <a:gd name="T0" fmla="*/ 1189 w 1222"/>
                  <a:gd name="T1" fmla="*/ 462 h 627"/>
                  <a:gd name="T2" fmla="*/ 671 w 1222"/>
                  <a:gd name="T3" fmla="*/ 82 h 627"/>
                  <a:gd name="T4" fmla="*/ 33 w 1222"/>
                  <a:gd name="T5" fmla="*/ 165 h 627"/>
                  <a:gd name="T6" fmla="*/ 551 w 1222"/>
                  <a:gd name="T7" fmla="*/ 545 h 627"/>
                  <a:gd name="T8" fmla="*/ 1189 w 1222"/>
                  <a:gd name="T9" fmla="*/ 462 h 627"/>
                </a:gdLst>
                <a:ahLst/>
                <a:cxnLst>
                  <a:cxn ang="0">
                    <a:pos x="T0" y="T1"/>
                  </a:cxn>
                  <a:cxn ang="0">
                    <a:pos x="T2" y="T3"/>
                  </a:cxn>
                  <a:cxn ang="0">
                    <a:pos x="T4" y="T5"/>
                  </a:cxn>
                  <a:cxn ang="0">
                    <a:pos x="T6" y="T7"/>
                  </a:cxn>
                  <a:cxn ang="0">
                    <a:pos x="T8" y="T9"/>
                  </a:cxn>
                </a:cxnLst>
                <a:rect l="0" t="0" r="r" b="b"/>
                <a:pathLst>
                  <a:path w="1222" h="627">
                    <a:moveTo>
                      <a:pt x="1189" y="462"/>
                    </a:moveTo>
                    <a:cubicBezTo>
                      <a:pt x="1222" y="335"/>
                      <a:pt x="990" y="164"/>
                      <a:pt x="671" y="82"/>
                    </a:cubicBezTo>
                    <a:cubicBezTo>
                      <a:pt x="351" y="0"/>
                      <a:pt x="66" y="37"/>
                      <a:pt x="33" y="165"/>
                    </a:cubicBezTo>
                    <a:cubicBezTo>
                      <a:pt x="0" y="292"/>
                      <a:pt x="232" y="463"/>
                      <a:pt x="551" y="545"/>
                    </a:cubicBezTo>
                    <a:cubicBezTo>
                      <a:pt x="870" y="627"/>
                      <a:pt x="1156" y="590"/>
                      <a:pt x="1189" y="46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77" name="Freeform 251"/>
              <p:cNvSpPr>
                <a:spLocks/>
              </p:cNvSpPr>
              <p:nvPr/>
            </p:nvSpPr>
            <p:spPr bwMode="auto">
              <a:xfrm>
                <a:off x="911" y="3466"/>
                <a:ext cx="134" cy="69"/>
              </a:xfrm>
              <a:custGeom>
                <a:avLst/>
                <a:gdLst>
                  <a:gd name="T0" fmla="*/ 131 w 134"/>
                  <a:gd name="T1" fmla="*/ 51 h 69"/>
                  <a:gd name="T2" fmla="*/ 74 w 134"/>
                  <a:gd name="T3" fmla="*/ 9 h 69"/>
                  <a:gd name="T4" fmla="*/ 3 w 134"/>
                  <a:gd name="T5" fmla="*/ 19 h 69"/>
                  <a:gd name="T6" fmla="*/ 61 w 134"/>
                  <a:gd name="T7" fmla="*/ 60 h 69"/>
                  <a:gd name="T8" fmla="*/ 131 w 134"/>
                  <a:gd name="T9" fmla="*/ 51 h 69"/>
                </a:gdLst>
                <a:ahLst/>
                <a:cxnLst>
                  <a:cxn ang="0">
                    <a:pos x="T0" y="T1"/>
                  </a:cxn>
                  <a:cxn ang="0">
                    <a:pos x="T2" y="T3"/>
                  </a:cxn>
                  <a:cxn ang="0">
                    <a:pos x="T4" y="T5"/>
                  </a:cxn>
                  <a:cxn ang="0">
                    <a:pos x="T6" y="T7"/>
                  </a:cxn>
                  <a:cxn ang="0">
                    <a:pos x="T8" y="T9"/>
                  </a:cxn>
                </a:cxnLst>
                <a:rect l="0" t="0" r="r" b="b"/>
                <a:pathLst>
                  <a:path w="134" h="69">
                    <a:moveTo>
                      <a:pt x="131" y="51"/>
                    </a:moveTo>
                    <a:cubicBezTo>
                      <a:pt x="134" y="37"/>
                      <a:pt x="109" y="18"/>
                      <a:pt x="74" y="9"/>
                    </a:cubicBezTo>
                    <a:cubicBezTo>
                      <a:pt x="38" y="0"/>
                      <a:pt x="7" y="4"/>
                      <a:pt x="3" y="19"/>
                    </a:cubicBezTo>
                    <a:cubicBezTo>
                      <a:pt x="0" y="33"/>
                      <a:pt x="25" y="51"/>
                      <a:pt x="61" y="60"/>
                    </a:cubicBezTo>
                    <a:cubicBezTo>
                      <a:pt x="96" y="69"/>
                      <a:pt x="127" y="65"/>
                      <a:pt x="131"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8" name="Line 252"/>
              <p:cNvSpPr>
                <a:spLocks noChangeShapeType="1"/>
              </p:cNvSpPr>
              <p:nvPr/>
            </p:nvSpPr>
            <p:spPr bwMode="auto">
              <a:xfrm flipH="1">
                <a:off x="954" y="3546"/>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9" name="Freeform 253"/>
              <p:cNvSpPr>
                <a:spLocks/>
              </p:cNvSpPr>
              <p:nvPr/>
            </p:nvSpPr>
            <p:spPr bwMode="auto">
              <a:xfrm>
                <a:off x="945" y="3483"/>
                <a:ext cx="68" cy="33"/>
              </a:xfrm>
              <a:custGeom>
                <a:avLst/>
                <a:gdLst>
                  <a:gd name="T0" fmla="*/ 606 w 622"/>
                  <a:gd name="T1" fmla="*/ 228 h 304"/>
                  <a:gd name="T2" fmla="*/ 339 w 622"/>
                  <a:gd name="T3" fmla="*/ 42 h 304"/>
                  <a:gd name="T4" fmla="*/ 16 w 622"/>
                  <a:gd name="T5" fmla="*/ 76 h 304"/>
                  <a:gd name="T6" fmla="*/ 283 w 622"/>
                  <a:gd name="T7" fmla="*/ 262 h 304"/>
                  <a:gd name="T8" fmla="*/ 606 w 622"/>
                  <a:gd name="T9" fmla="*/ 228 h 304"/>
                </a:gdLst>
                <a:ahLst/>
                <a:cxnLst>
                  <a:cxn ang="0">
                    <a:pos x="T0" y="T1"/>
                  </a:cxn>
                  <a:cxn ang="0">
                    <a:pos x="T2" y="T3"/>
                  </a:cxn>
                  <a:cxn ang="0">
                    <a:pos x="T4" y="T5"/>
                  </a:cxn>
                  <a:cxn ang="0">
                    <a:pos x="T6" y="T7"/>
                  </a:cxn>
                  <a:cxn ang="0">
                    <a:pos x="T8" y="T9"/>
                  </a:cxn>
                </a:cxnLst>
                <a:rect l="0" t="0" r="r" b="b"/>
                <a:pathLst>
                  <a:path w="622" h="304">
                    <a:moveTo>
                      <a:pt x="606" y="228"/>
                    </a:moveTo>
                    <a:cubicBezTo>
                      <a:pt x="622" y="167"/>
                      <a:pt x="503" y="84"/>
                      <a:pt x="339" y="42"/>
                    </a:cubicBezTo>
                    <a:cubicBezTo>
                      <a:pt x="176" y="0"/>
                      <a:pt x="32" y="15"/>
                      <a:pt x="16" y="76"/>
                    </a:cubicBezTo>
                    <a:cubicBezTo>
                      <a:pt x="0" y="136"/>
                      <a:pt x="120" y="220"/>
                      <a:pt x="283" y="262"/>
                    </a:cubicBezTo>
                    <a:cubicBezTo>
                      <a:pt x="446" y="304"/>
                      <a:pt x="591" y="289"/>
                      <a:pt x="606" y="22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0" name="Freeform 254"/>
              <p:cNvSpPr>
                <a:spLocks/>
              </p:cNvSpPr>
              <p:nvPr/>
            </p:nvSpPr>
            <p:spPr bwMode="auto">
              <a:xfrm>
                <a:off x="945" y="3483"/>
                <a:ext cx="68" cy="33"/>
              </a:xfrm>
              <a:custGeom>
                <a:avLst/>
                <a:gdLst>
                  <a:gd name="T0" fmla="*/ 66 w 68"/>
                  <a:gd name="T1" fmla="*/ 25 h 33"/>
                  <a:gd name="T2" fmla="*/ 37 w 68"/>
                  <a:gd name="T3" fmla="*/ 4 h 33"/>
                  <a:gd name="T4" fmla="*/ 1 w 68"/>
                  <a:gd name="T5" fmla="*/ 8 h 33"/>
                  <a:gd name="T6" fmla="*/ 31 w 68"/>
                  <a:gd name="T7" fmla="*/ 29 h 33"/>
                  <a:gd name="T8" fmla="*/ 66 w 68"/>
                  <a:gd name="T9" fmla="*/ 25 h 33"/>
                </a:gdLst>
                <a:ahLst/>
                <a:cxnLst>
                  <a:cxn ang="0">
                    <a:pos x="T0" y="T1"/>
                  </a:cxn>
                  <a:cxn ang="0">
                    <a:pos x="T2" y="T3"/>
                  </a:cxn>
                  <a:cxn ang="0">
                    <a:pos x="T4" y="T5"/>
                  </a:cxn>
                  <a:cxn ang="0">
                    <a:pos x="T6" y="T7"/>
                  </a:cxn>
                  <a:cxn ang="0">
                    <a:pos x="T8" y="T9"/>
                  </a:cxn>
                </a:cxnLst>
                <a:rect l="0" t="0" r="r" b="b"/>
                <a:pathLst>
                  <a:path w="68" h="33">
                    <a:moveTo>
                      <a:pt x="66" y="25"/>
                    </a:moveTo>
                    <a:cubicBezTo>
                      <a:pt x="68" y="18"/>
                      <a:pt x="55" y="9"/>
                      <a:pt x="37" y="4"/>
                    </a:cubicBezTo>
                    <a:cubicBezTo>
                      <a:pt x="19" y="0"/>
                      <a:pt x="3" y="1"/>
                      <a:pt x="1" y="8"/>
                    </a:cubicBezTo>
                    <a:cubicBezTo>
                      <a:pt x="0" y="15"/>
                      <a:pt x="13" y="24"/>
                      <a:pt x="31" y="29"/>
                    </a:cubicBezTo>
                    <a:cubicBezTo>
                      <a:pt x="49" y="33"/>
                      <a:pt x="65" y="32"/>
                      <a:pt x="66"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1" name="Freeform 255"/>
              <p:cNvSpPr>
                <a:spLocks/>
              </p:cNvSpPr>
              <p:nvPr/>
            </p:nvSpPr>
            <p:spPr bwMode="auto">
              <a:xfrm>
                <a:off x="994" y="3492"/>
                <a:ext cx="208" cy="101"/>
              </a:xfrm>
              <a:custGeom>
                <a:avLst/>
                <a:gdLst>
                  <a:gd name="T0" fmla="*/ 206 w 208"/>
                  <a:gd name="T1" fmla="*/ 0 h 101"/>
                  <a:gd name="T2" fmla="*/ 208 w 208"/>
                  <a:gd name="T3" fmla="*/ 18 h 101"/>
                  <a:gd name="T4" fmla="*/ 128 w 208"/>
                  <a:gd name="T5" fmla="*/ 101 h 101"/>
                  <a:gd name="T6" fmla="*/ 6 w 208"/>
                  <a:gd name="T7" fmla="*/ 92 h 101"/>
                  <a:gd name="T8" fmla="*/ 0 w 208"/>
                  <a:gd name="T9" fmla="*/ 73 h 101"/>
                  <a:gd name="T10" fmla="*/ 206 w 208"/>
                  <a:gd name="T11" fmla="*/ 0 h 101"/>
                </a:gdLst>
                <a:ahLst/>
                <a:cxnLst>
                  <a:cxn ang="0">
                    <a:pos x="T0" y="T1"/>
                  </a:cxn>
                  <a:cxn ang="0">
                    <a:pos x="T2" y="T3"/>
                  </a:cxn>
                  <a:cxn ang="0">
                    <a:pos x="T4" y="T5"/>
                  </a:cxn>
                  <a:cxn ang="0">
                    <a:pos x="T6" y="T7"/>
                  </a:cxn>
                  <a:cxn ang="0">
                    <a:pos x="T8" y="T9"/>
                  </a:cxn>
                  <a:cxn ang="0">
                    <a:pos x="T10" y="T11"/>
                  </a:cxn>
                </a:cxnLst>
                <a:rect l="0" t="0" r="r" b="b"/>
                <a:pathLst>
                  <a:path w="208" h="101">
                    <a:moveTo>
                      <a:pt x="206" y="0"/>
                    </a:moveTo>
                    <a:lnTo>
                      <a:pt x="208" y="18"/>
                    </a:lnTo>
                    <a:lnTo>
                      <a:pt x="128" y="101"/>
                    </a:lnTo>
                    <a:lnTo>
                      <a:pt x="6" y="92"/>
                    </a:lnTo>
                    <a:lnTo>
                      <a:pt x="0" y="73"/>
                    </a:lnTo>
                    <a:lnTo>
                      <a:pt x="20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82" name="Freeform 256"/>
              <p:cNvSpPr>
                <a:spLocks/>
              </p:cNvSpPr>
              <p:nvPr/>
            </p:nvSpPr>
            <p:spPr bwMode="auto">
              <a:xfrm>
                <a:off x="994" y="3492"/>
                <a:ext cx="208" cy="101"/>
              </a:xfrm>
              <a:custGeom>
                <a:avLst/>
                <a:gdLst>
                  <a:gd name="T0" fmla="*/ 206 w 208"/>
                  <a:gd name="T1" fmla="*/ 0 h 101"/>
                  <a:gd name="T2" fmla="*/ 208 w 208"/>
                  <a:gd name="T3" fmla="*/ 18 h 101"/>
                  <a:gd name="T4" fmla="*/ 128 w 208"/>
                  <a:gd name="T5" fmla="*/ 101 h 101"/>
                  <a:gd name="T6" fmla="*/ 6 w 208"/>
                  <a:gd name="T7" fmla="*/ 92 h 101"/>
                  <a:gd name="T8" fmla="*/ 0 w 208"/>
                  <a:gd name="T9" fmla="*/ 73 h 101"/>
                </a:gdLst>
                <a:ahLst/>
                <a:cxnLst>
                  <a:cxn ang="0">
                    <a:pos x="T0" y="T1"/>
                  </a:cxn>
                  <a:cxn ang="0">
                    <a:pos x="T2" y="T3"/>
                  </a:cxn>
                  <a:cxn ang="0">
                    <a:pos x="T4" y="T5"/>
                  </a:cxn>
                  <a:cxn ang="0">
                    <a:pos x="T6" y="T7"/>
                  </a:cxn>
                  <a:cxn ang="0">
                    <a:pos x="T8" y="T9"/>
                  </a:cxn>
                </a:cxnLst>
                <a:rect l="0" t="0" r="r" b="b"/>
                <a:pathLst>
                  <a:path w="208" h="101">
                    <a:moveTo>
                      <a:pt x="206" y="0"/>
                    </a:moveTo>
                    <a:lnTo>
                      <a:pt x="208" y="18"/>
                    </a:lnTo>
                    <a:lnTo>
                      <a:pt x="128" y="101"/>
                    </a:lnTo>
                    <a:lnTo>
                      <a:pt x="6" y="92"/>
                    </a:lnTo>
                    <a:lnTo>
                      <a:pt x="0" y="7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3" name="Freeform 257"/>
              <p:cNvSpPr>
                <a:spLocks/>
              </p:cNvSpPr>
              <p:nvPr/>
            </p:nvSpPr>
            <p:spPr bwMode="auto">
              <a:xfrm>
                <a:off x="996" y="3484"/>
                <a:ext cx="206" cy="85"/>
              </a:xfrm>
              <a:custGeom>
                <a:avLst/>
                <a:gdLst>
                  <a:gd name="T0" fmla="*/ 206 w 206"/>
                  <a:gd name="T1" fmla="*/ 4 h 85"/>
                  <a:gd name="T2" fmla="*/ 124 w 206"/>
                  <a:gd name="T3" fmla="*/ 85 h 85"/>
                  <a:gd name="T4" fmla="*/ 127 w 206"/>
                  <a:gd name="T5" fmla="*/ 84 h 85"/>
                  <a:gd name="T6" fmla="*/ 0 w 206"/>
                  <a:gd name="T7" fmla="*/ 78 h 85"/>
                  <a:gd name="T8" fmla="*/ 81 w 206"/>
                  <a:gd name="T9" fmla="*/ 0 h 85"/>
                  <a:gd name="T10" fmla="*/ 206 w 206"/>
                  <a:gd name="T11" fmla="*/ 4 h 85"/>
                </a:gdLst>
                <a:ahLst/>
                <a:cxnLst>
                  <a:cxn ang="0">
                    <a:pos x="T0" y="T1"/>
                  </a:cxn>
                  <a:cxn ang="0">
                    <a:pos x="T2" y="T3"/>
                  </a:cxn>
                  <a:cxn ang="0">
                    <a:pos x="T4" y="T5"/>
                  </a:cxn>
                  <a:cxn ang="0">
                    <a:pos x="T6" y="T7"/>
                  </a:cxn>
                  <a:cxn ang="0">
                    <a:pos x="T8" y="T9"/>
                  </a:cxn>
                  <a:cxn ang="0">
                    <a:pos x="T10" y="T11"/>
                  </a:cxn>
                </a:cxnLst>
                <a:rect l="0" t="0" r="r" b="b"/>
                <a:pathLst>
                  <a:path w="206" h="85">
                    <a:moveTo>
                      <a:pt x="206" y="4"/>
                    </a:moveTo>
                    <a:lnTo>
                      <a:pt x="124" y="85"/>
                    </a:lnTo>
                    <a:lnTo>
                      <a:pt x="127" y="84"/>
                    </a:lnTo>
                    <a:lnTo>
                      <a:pt x="0" y="78"/>
                    </a:lnTo>
                    <a:lnTo>
                      <a:pt x="81" y="0"/>
                    </a:lnTo>
                    <a:lnTo>
                      <a:pt x="206" y="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84" name="Freeform 258"/>
              <p:cNvSpPr>
                <a:spLocks/>
              </p:cNvSpPr>
              <p:nvPr/>
            </p:nvSpPr>
            <p:spPr bwMode="auto">
              <a:xfrm>
                <a:off x="996" y="3484"/>
                <a:ext cx="206" cy="85"/>
              </a:xfrm>
              <a:custGeom>
                <a:avLst/>
                <a:gdLst>
                  <a:gd name="T0" fmla="*/ 206 w 206"/>
                  <a:gd name="T1" fmla="*/ 4 h 85"/>
                  <a:gd name="T2" fmla="*/ 124 w 206"/>
                  <a:gd name="T3" fmla="*/ 85 h 85"/>
                  <a:gd name="T4" fmla="*/ 127 w 206"/>
                  <a:gd name="T5" fmla="*/ 84 h 85"/>
                  <a:gd name="T6" fmla="*/ 0 w 206"/>
                  <a:gd name="T7" fmla="*/ 78 h 85"/>
                  <a:gd name="T8" fmla="*/ 81 w 206"/>
                  <a:gd name="T9" fmla="*/ 0 h 85"/>
                  <a:gd name="T10" fmla="*/ 206 w 206"/>
                  <a:gd name="T11" fmla="*/ 4 h 85"/>
                </a:gdLst>
                <a:ahLst/>
                <a:cxnLst>
                  <a:cxn ang="0">
                    <a:pos x="T0" y="T1"/>
                  </a:cxn>
                  <a:cxn ang="0">
                    <a:pos x="T2" y="T3"/>
                  </a:cxn>
                  <a:cxn ang="0">
                    <a:pos x="T4" y="T5"/>
                  </a:cxn>
                  <a:cxn ang="0">
                    <a:pos x="T6" y="T7"/>
                  </a:cxn>
                  <a:cxn ang="0">
                    <a:pos x="T8" y="T9"/>
                  </a:cxn>
                  <a:cxn ang="0">
                    <a:pos x="T10" y="T11"/>
                  </a:cxn>
                </a:cxnLst>
                <a:rect l="0" t="0" r="r" b="b"/>
                <a:pathLst>
                  <a:path w="206" h="85">
                    <a:moveTo>
                      <a:pt x="206" y="4"/>
                    </a:moveTo>
                    <a:lnTo>
                      <a:pt x="124" y="85"/>
                    </a:lnTo>
                    <a:lnTo>
                      <a:pt x="127" y="84"/>
                    </a:lnTo>
                    <a:lnTo>
                      <a:pt x="0" y="78"/>
                    </a:lnTo>
                    <a:lnTo>
                      <a:pt x="81" y="0"/>
                    </a:lnTo>
                    <a:lnTo>
                      <a:pt x="206" y="4"/>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5" name="Freeform 259"/>
              <p:cNvSpPr>
                <a:spLocks/>
              </p:cNvSpPr>
              <p:nvPr/>
            </p:nvSpPr>
            <p:spPr bwMode="auto">
              <a:xfrm>
                <a:off x="1037" y="3486"/>
                <a:ext cx="134" cy="72"/>
              </a:xfrm>
              <a:custGeom>
                <a:avLst/>
                <a:gdLst>
                  <a:gd name="T0" fmla="*/ 1180 w 1219"/>
                  <a:gd name="T1" fmla="*/ 154 h 653"/>
                  <a:gd name="T2" fmla="*/ 539 w 1219"/>
                  <a:gd name="T3" fmla="*/ 95 h 653"/>
                  <a:gd name="T4" fmla="*/ 38 w 1219"/>
                  <a:gd name="T5" fmla="*/ 499 h 653"/>
                  <a:gd name="T6" fmla="*/ 679 w 1219"/>
                  <a:gd name="T7" fmla="*/ 557 h 653"/>
                  <a:gd name="T8" fmla="*/ 1180 w 1219"/>
                  <a:gd name="T9" fmla="*/ 154 h 653"/>
                </a:gdLst>
                <a:ahLst/>
                <a:cxnLst>
                  <a:cxn ang="0">
                    <a:pos x="T0" y="T1"/>
                  </a:cxn>
                  <a:cxn ang="0">
                    <a:pos x="T2" y="T3"/>
                  </a:cxn>
                  <a:cxn ang="0">
                    <a:pos x="T4" y="T5"/>
                  </a:cxn>
                  <a:cxn ang="0">
                    <a:pos x="T6" y="T7"/>
                  </a:cxn>
                  <a:cxn ang="0">
                    <a:pos x="T8" y="T9"/>
                  </a:cxn>
                </a:cxnLst>
                <a:rect l="0" t="0" r="r" b="b"/>
                <a:pathLst>
                  <a:path w="1219" h="653">
                    <a:moveTo>
                      <a:pt x="1180" y="154"/>
                    </a:moveTo>
                    <a:cubicBezTo>
                      <a:pt x="1142" y="26"/>
                      <a:pt x="855" y="0"/>
                      <a:pt x="539" y="95"/>
                    </a:cubicBezTo>
                    <a:cubicBezTo>
                      <a:pt x="224" y="191"/>
                      <a:pt x="0" y="372"/>
                      <a:pt x="38" y="499"/>
                    </a:cubicBezTo>
                    <a:cubicBezTo>
                      <a:pt x="77" y="627"/>
                      <a:pt x="364" y="653"/>
                      <a:pt x="679" y="557"/>
                    </a:cubicBezTo>
                    <a:cubicBezTo>
                      <a:pt x="994" y="462"/>
                      <a:pt x="1219" y="281"/>
                      <a:pt x="1180" y="15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6" name="Freeform 260"/>
              <p:cNvSpPr>
                <a:spLocks/>
              </p:cNvSpPr>
              <p:nvPr/>
            </p:nvSpPr>
            <p:spPr bwMode="auto">
              <a:xfrm>
                <a:off x="1037" y="3486"/>
                <a:ext cx="134" cy="72"/>
              </a:xfrm>
              <a:custGeom>
                <a:avLst/>
                <a:gdLst>
                  <a:gd name="T0" fmla="*/ 130 w 134"/>
                  <a:gd name="T1" fmla="*/ 17 h 72"/>
                  <a:gd name="T2" fmla="*/ 59 w 134"/>
                  <a:gd name="T3" fmla="*/ 11 h 72"/>
                  <a:gd name="T4" fmla="*/ 4 w 134"/>
                  <a:gd name="T5" fmla="*/ 55 h 72"/>
                  <a:gd name="T6" fmla="*/ 74 w 134"/>
                  <a:gd name="T7" fmla="*/ 62 h 72"/>
                  <a:gd name="T8" fmla="*/ 130 w 134"/>
                  <a:gd name="T9" fmla="*/ 17 h 72"/>
                </a:gdLst>
                <a:ahLst/>
                <a:cxnLst>
                  <a:cxn ang="0">
                    <a:pos x="T0" y="T1"/>
                  </a:cxn>
                  <a:cxn ang="0">
                    <a:pos x="T2" y="T3"/>
                  </a:cxn>
                  <a:cxn ang="0">
                    <a:pos x="T4" y="T5"/>
                  </a:cxn>
                  <a:cxn ang="0">
                    <a:pos x="T6" y="T7"/>
                  </a:cxn>
                  <a:cxn ang="0">
                    <a:pos x="T8" y="T9"/>
                  </a:cxn>
                </a:cxnLst>
                <a:rect l="0" t="0" r="r" b="b"/>
                <a:pathLst>
                  <a:path w="134" h="72">
                    <a:moveTo>
                      <a:pt x="130" y="17"/>
                    </a:moveTo>
                    <a:cubicBezTo>
                      <a:pt x="125" y="3"/>
                      <a:pt x="94" y="0"/>
                      <a:pt x="59" y="11"/>
                    </a:cubicBezTo>
                    <a:cubicBezTo>
                      <a:pt x="24" y="21"/>
                      <a:pt x="0" y="41"/>
                      <a:pt x="4" y="55"/>
                    </a:cubicBezTo>
                    <a:cubicBezTo>
                      <a:pt x="8" y="69"/>
                      <a:pt x="40" y="72"/>
                      <a:pt x="74" y="62"/>
                    </a:cubicBezTo>
                    <a:cubicBezTo>
                      <a:pt x="109" y="51"/>
                      <a:pt x="134" y="31"/>
                      <a:pt x="130"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7" name="Line 261"/>
              <p:cNvSpPr>
                <a:spLocks noChangeShapeType="1"/>
              </p:cNvSpPr>
              <p:nvPr/>
            </p:nvSpPr>
            <p:spPr bwMode="auto">
              <a:xfrm>
                <a:off x="1111" y="3572"/>
                <a:ext cx="6"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8" name="Freeform 262"/>
              <p:cNvSpPr>
                <a:spLocks/>
              </p:cNvSpPr>
              <p:nvPr/>
            </p:nvSpPr>
            <p:spPr bwMode="auto">
              <a:xfrm>
                <a:off x="1069" y="3503"/>
                <a:ext cx="69" cy="35"/>
              </a:xfrm>
              <a:custGeom>
                <a:avLst/>
                <a:gdLst>
                  <a:gd name="T0" fmla="*/ 602 w 620"/>
                  <a:gd name="T1" fmla="*/ 70 h 317"/>
                  <a:gd name="T2" fmla="*/ 277 w 620"/>
                  <a:gd name="T3" fmla="*/ 48 h 317"/>
                  <a:gd name="T4" fmla="*/ 18 w 620"/>
                  <a:gd name="T5" fmla="*/ 246 h 317"/>
                  <a:gd name="T6" fmla="*/ 343 w 620"/>
                  <a:gd name="T7" fmla="*/ 268 h 317"/>
                  <a:gd name="T8" fmla="*/ 602 w 620"/>
                  <a:gd name="T9" fmla="*/ 70 h 317"/>
                </a:gdLst>
                <a:ahLst/>
                <a:cxnLst>
                  <a:cxn ang="0">
                    <a:pos x="T0" y="T1"/>
                  </a:cxn>
                  <a:cxn ang="0">
                    <a:pos x="T2" y="T3"/>
                  </a:cxn>
                  <a:cxn ang="0">
                    <a:pos x="T4" y="T5"/>
                  </a:cxn>
                  <a:cxn ang="0">
                    <a:pos x="T6" y="T7"/>
                  </a:cxn>
                  <a:cxn ang="0">
                    <a:pos x="T8" y="T9"/>
                  </a:cxn>
                </a:cxnLst>
                <a:rect l="0" t="0" r="r" b="b"/>
                <a:pathLst>
                  <a:path w="620" h="317">
                    <a:moveTo>
                      <a:pt x="602" y="70"/>
                    </a:moveTo>
                    <a:cubicBezTo>
                      <a:pt x="584" y="9"/>
                      <a:pt x="438" y="0"/>
                      <a:pt x="277" y="48"/>
                    </a:cubicBezTo>
                    <a:cubicBezTo>
                      <a:pt x="116" y="97"/>
                      <a:pt x="0" y="186"/>
                      <a:pt x="18" y="246"/>
                    </a:cubicBezTo>
                    <a:cubicBezTo>
                      <a:pt x="37" y="307"/>
                      <a:pt x="182" y="317"/>
                      <a:pt x="343" y="268"/>
                    </a:cubicBezTo>
                    <a:cubicBezTo>
                      <a:pt x="505" y="219"/>
                      <a:pt x="620" y="131"/>
                      <a:pt x="602" y="7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9" name="Freeform 263"/>
              <p:cNvSpPr>
                <a:spLocks/>
              </p:cNvSpPr>
              <p:nvPr/>
            </p:nvSpPr>
            <p:spPr bwMode="auto">
              <a:xfrm>
                <a:off x="1069" y="3503"/>
                <a:ext cx="69" cy="35"/>
              </a:xfrm>
              <a:custGeom>
                <a:avLst/>
                <a:gdLst>
                  <a:gd name="T0" fmla="*/ 67 w 69"/>
                  <a:gd name="T1" fmla="*/ 8 h 35"/>
                  <a:gd name="T2" fmla="*/ 31 w 69"/>
                  <a:gd name="T3" fmla="*/ 6 h 35"/>
                  <a:gd name="T4" fmla="*/ 2 w 69"/>
                  <a:gd name="T5" fmla="*/ 27 h 35"/>
                  <a:gd name="T6" fmla="*/ 38 w 69"/>
                  <a:gd name="T7" fmla="*/ 30 h 35"/>
                  <a:gd name="T8" fmla="*/ 67 w 69"/>
                  <a:gd name="T9" fmla="*/ 8 h 35"/>
                </a:gdLst>
                <a:ahLst/>
                <a:cxnLst>
                  <a:cxn ang="0">
                    <a:pos x="T0" y="T1"/>
                  </a:cxn>
                  <a:cxn ang="0">
                    <a:pos x="T2" y="T3"/>
                  </a:cxn>
                  <a:cxn ang="0">
                    <a:pos x="T4" y="T5"/>
                  </a:cxn>
                  <a:cxn ang="0">
                    <a:pos x="T6" y="T7"/>
                  </a:cxn>
                  <a:cxn ang="0">
                    <a:pos x="T8" y="T9"/>
                  </a:cxn>
                </a:cxnLst>
                <a:rect l="0" t="0" r="r" b="b"/>
                <a:pathLst>
                  <a:path w="69" h="35">
                    <a:moveTo>
                      <a:pt x="67" y="8"/>
                    </a:moveTo>
                    <a:cubicBezTo>
                      <a:pt x="65" y="1"/>
                      <a:pt x="49" y="0"/>
                      <a:pt x="31" y="6"/>
                    </a:cubicBezTo>
                    <a:cubicBezTo>
                      <a:pt x="13" y="11"/>
                      <a:pt x="0" y="21"/>
                      <a:pt x="2" y="27"/>
                    </a:cubicBezTo>
                    <a:cubicBezTo>
                      <a:pt x="4" y="34"/>
                      <a:pt x="20" y="35"/>
                      <a:pt x="38" y="30"/>
                    </a:cubicBezTo>
                    <a:cubicBezTo>
                      <a:pt x="56" y="24"/>
                      <a:pt x="69" y="15"/>
                      <a:pt x="67"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0" name="Freeform 264"/>
              <p:cNvSpPr>
                <a:spLocks/>
              </p:cNvSpPr>
              <p:nvPr/>
            </p:nvSpPr>
            <p:spPr bwMode="auto">
              <a:xfrm>
                <a:off x="977" y="3625"/>
                <a:ext cx="223" cy="79"/>
              </a:xfrm>
              <a:custGeom>
                <a:avLst/>
                <a:gdLst>
                  <a:gd name="T0" fmla="*/ 223 w 223"/>
                  <a:gd name="T1" fmla="*/ 19 h 79"/>
                  <a:gd name="T2" fmla="*/ 217 w 223"/>
                  <a:gd name="T3" fmla="*/ 37 h 79"/>
                  <a:gd name="T4" fmla="*/ 108 w 223"/>
                  <a:gd name="T5" fmla="*/ 79 h 79"/>
                  <a:gd name="T6" fmla="*/ 0 w 223"/>
                  <a:gd name="T7" fmla="*/ 20 h 79"/>
                  <a:gd name="T8" fmla="*/ 3 w 223"/>
                  <a:gd name="T9" fmla="*/ 0 h 79"/>
                  <a:gd name="T10" fmla="*/ 223 w 223"/>
                  <a:gd name="T11" fmla="*/ 19 h 79"/>
                </a:gdLst>
                <a:ahLst/>
                <a:cxnLst>
                  <a:cxn ang="0">
                    <a:pos x="T0" y="T1"/>
                  </a:cxn>
                  <a:cxn ang="0">
                    <a:pos x="T2" y="T3"/>
                  </a:cxn>
                  <a:cxn ang="0">
                    <a:pos x="T4" y="T5"/>
                  </a:cxn>
                  <a:cxn ang="0">
                    <a:pos x="T6" y="T7"/>
                  </a:cxn>
                  <a:cxn ang="0">
                    <a:pos x="T8" y="T9"/>
                  </a:cxn>
                  <a:cxn ang="0">
                    <a:pos x="T10" y="T11"/>
                  </a:cxn>
                </a:cxnLst>
                <a:rect l="0" t="0" r="r" b="b"/>
                <a:pathLst>
                  <a:path w="223" h="79">
                    <a:moveTo>
                      <a:pt x="223" y="19"/>
                    </a:moveTo>
                    <a:lnTo>
                      <a:pt x="217" y="37"/>
                    </a:lnTo>
                    <a:lnTo>
                      <a:pt x="108" y="79"/>
                    </a:lnTo>
                    <a:lnTo>
                      <a:pt x="0" y="20"/>
                    </a:lnTo>
                    <a:lnTo>
                      <a:pt x="3" y="0"/>
                    </a:lnTo>
                    <a:lnTo>
                      <a:pt x="223" y="1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91" name="Freeform 265"/>
              <p:cNvSpPr>
                <a:spLocks/>
              </p:cNvSpPr>
              <p:nvPr/>
            </p:nvSpPr>
            <p:spPr bwMode="auto">
              <a:xfrm>
                <a:off x="977" y="3625"/>
                <a:ext cx="223" cy="79"/>
              </a:xfrm>
              <a:custGeom>
                <a:avLst/>
                <a:gdLst>
                  <a:gd name="T0" fmla="*/ 223 w 223"/>
                  <a:gd name="T1" fmla="*/ 19 h 79"/>
                  <a:gd name="T2" fmla="*/ 217 w 223"/>
                  <a:gd name="T3" fmla="*/ 37 h 79"/>
                  <a:gd name="T4" fmla="*/ 108 w 223"/>
                  <a:gd name="T5" fmla="*/ 79 h 79"/>
                  <a:gd name="T6" fmla="*/ 0 w 223"/>
                  <a:gd name="T7" fmla="*/ 20 h 79"/>
                  <a:gd name="T8" fmla="*/ 3 w 223"/>
                  <a:gd name="T9" fmla="*/ 0 h 79"/>
                </a:gdLst>
                <a:ahLst/>
                <a:cxnLst>
                  <a:cxn ang="0">
                    <a:pos x="T0" y="T1"/>
                  </a:cxn>
                  <a:cxn ang="0">
                    <a:pos x="T2" y="T3"/>
                  </a:cxn>
                  <a:cxn ang="0">
                    <a:pos x="T4" y="T5"/>
                  </a:cxn>
                  <a:cxn ang="0">
                    <a:pos x="T6" y="T7"/>
                  </a:cxn>
                  <a:cxn ang="0">
                    <a:pos x="T8" y="T9"/>
                  </a:cxn>
                </a:cxnLst>
                <a:rect l="0" t="0" r="r" b="b"/>
                <a:pathLst>
                  <a:path w="223" h="79">
                    <a:moveTo>
                      <a:pt x="223" y="19"/>
                    </a:moveTo>
                    <a:lnTo>
                      <a:pt x="217" y="37"/>
                    </a:lnTo>
                    <a:lnTo>
                      <a:pt x="108" y="79"/>
                    </a:lnTo>
                    <a:lnTo>
                      <a:pt x="0" y="20"/>
                    </a:lnTo>
                    <a:lnTo>
                      <a:pt x="3"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2" name="Freeform 266"/>
              <p:cNvSpPr>
                <a:spLocks/>
              </p:cNvSpPr>
              <p:nvPr/>
            </p:nvSpPr>
            <p:spPr bwMode="auto">
              <a:xfrm>
                <a:off x="983" y="3586"/>
                <a:ext cx="221" cy="95"/>
              </a:xfrm>
              <a:custGeom>
                <a:avLst/>
                <a:gdLst>
                  <a:gd name="T0" fmla="*/ 221 w 221"/>
                  <a:gd name="T1" fmla="*/ 56 h 95"/>
                  <a:gd name="T2" fmla="*/ 111 w 221"/>
                  <a:gd name="T3" fmla="*/ 95 h 95"/>
                  <a:gd name="T4" fmla="*/ 114 w 221"/>
                  <a:gd name="T5" fmla="*/ 95 h 95"/>
                  <a:gd name="T6" fmla="*/ 0 w 221"/>
                  <a:gd name="T7" fmla="*/ 37 h 95"/>
                  <a:gd name="T8" fmla="*/ 106 w 221"/>
                  <a:gd name="T9" fmla="*/ 0 h 95"/>
                  <a:gd name="T10" fmla="*/ 221 w 221"/>
                  <a:gd name="T11" fmla="*/ 56 h 95"/>
                </a:gdLst>
                <a:ahLst/>
                <a:cxnLst>
                  <a:cxn ang="0">
                    <a:pos x="T0" y="T1"/>
                  </a:cxn>
                  <a:cxn ang="0">
                    <a:pos x="T2" y="T3"/>
                  </a:cxn>
                  <a:cxn ang="0">
                    <a:pos x="T4" y="T5"/>
                  </a:cxn>
                  <a:cxn ang="0">
                    <a:pos x="T6" y="T7"/>
                  </a:cxn>
                  <a:cxn ang="0">
                    <a:pos x="T8" y="T9"/>
                  </a:cxn>
                  <a:cxn ang="0">
                    <a:pos x="T10" y="T11"/>
                  </a:cxn>
                </a:cxnLst>
                <a:rect l="0" t="0" r="r" b="b"/>
                <a:pathLst>
                  <a:path w="221" h="95">
                    <a:moveTo>
                      <a:pt x="221" y="56"/>
                    </a:moveTo>
                    <a:lnTo>
                      <a:pt x="111" y="95"/>
                    </a:lnTo>
                    <a:lnTo>
                      <a:pt x="114" y="95"/>
                    </a:lnTo>
                    <a:lnTo>
                      <a:pt x="0" y="37"/>
                    </a:lnTo>
                    <a:lnTo>
                      <a:pt x="106" y="0"/>
                    </a:lnTo>
                    <a:lnTo>
                      <a:pt x="221" y="5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93" name="Freeform 267"/>
              <p:cNvSpPr>
                <a:spLocks/>
              </p:cNvSpPr>
              <p:nvPr/>
            </p:nvSpPr>
            <p:spPr bwMode="auto">
              <a:xfrm>
                <a:off x="983" y="3586"/>
                <a:ext cx="221" cy="95"/>
              </a:xfrm>
              <a:custGeom>
                <a:avLst/>
                <a:gdLst>
                  <a:gd name="T0" fmla="*/ 221 w 221"/>
                  <a:gd name="T1" fmla="*/ 56 h 95"/>
                  <a:gd name="T2" fmla="*/ 111 w 221"/>
                  <a:gd name="T3" fmla="*/ 95 h 95"/>
                  <a:gd name="T4" fmla="*/ 114 w 221"/>
                  <a:gd name="T5" fmla="*/ 95 h 95"/>
                  <a:gd name="T6" fmla="*/ 0 w 221"/>
                  <a:gd name="T7" fmla="*/ 37 h 95"/>
                  <a:gd name="T8" fmla="*/ 106 w 221"/>
                  <a:gd name="T9" fmla="*/ 0 h 95"/>
                  <a:gd name="T10" fmla="*/ 221 w 221"/>
                  <a:gd name="T11" fmla="*/ 56 h 95"/>
                </a:gdLst>
                <a:ahLst/>
                <a:cxnLst>
                  <a:cxn ang="0">
                    <a:pos x="T0" y="T1"/>
                  </a:cxn>
                  <a:cxn ang="0">
                    <a:pos x="T2" y="T3"/>
                  </a:cxn>
                  <a:cxn ang="0">
                    <a:pos x="T4" y="T5"/>
                  </a:cxn>
                  <a:cxn ang="0">
                    <a:pos x="T6" y="T7"/>
                  </a:cxn>
                  <a:cxn ang="0">
                    <a:pos x="T8" y="T9"/>
                  </a:cxn>
                  <a:cxn ang="0">
                    <a:pos x="T10" y="T11"/>
                  </a:cxn>
                </a:cxnLst>
                <a:rect l="0" t="0" r="r" b="b"/>
                <a:pathLst>
                  <a:path w="221" h="95">
                    <a:moveTo>
                      <a:pt x="221" y="56"/>
                    </a:moveTo>
                    <a:lnTo>
                      <a:pt x="111" y="95"/>
                    </a:lnTo>
                    <a:lnTo>
                      <a:pt x="114" y="95"/>
                    </a:lnTo>
                    <a:lnTo>
                      <a:pt x="0" y="37"/>
                    </a:lnTo>
                    <a:lnTo>
                      <a:pt x="106" y="0"/>
                    </a:lnTo>
                    <a:lnTo>
                      <a:pt x="221" y="5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4" name="Freeform 268"/>
              <p:cNvSpPr>
                <a:spLocks/>
              </p:cNvSpPr>
              <p:nvPr/>
            </p:nvSpPr>
            <p:spPr bwMode="auto">
              <a:xfrm>
                <a:off x="1031" y="3601"/>
                <a:ext cx="135" cy="62"/>
              </a:xfrm>
              <a:custGeom>
                <a:avLst/>
                <a:gdLst>
                  <a:gd name="T0" fmla="*/ 1214 w 1232"/>
                  <a:gd name="T1" fmla="*/ 365 h 568"/>
                  <a:gd name="T2" fmla="*/ 649 w 1232"/>
                  <a:gd name="T3" fmla="*/ 45 h 568"/>
                  <a:gd name="T4" fmla="*/ 18 w 1232"/>
                  <a:gd name="T5" fmla="*/ 203 h 568"/>
                  <a:gd name="T6" fmla="*/ 584 w 1232"/>
                  <a:gd name="T7" fmla="*/ 523 h 568"/>
                  <a:gd name="T8" fmla="*/ 1214 w 1232"/>
                  <a:gd name="T9" fmla="*/ 365 h 568"/>
                </a:gdLst>
                <a:ahLst/>
                <a:cxnLst>
                  <a:cxn ang="0">
                    <a:pos x="T0" y="T1"/>
                  </a:cxn>
                  <a:cxn ang="0">
                    <a:pos x="T2" y="T3"/>
                  </a:cxn>
                  <a:cxn ang="0">
                    <a:pos x="T4" y="T5"/>
                  </a:cxn>
                  <a:cxn ang="0">
                    <a:pos x="T6" y="T7"/>
                  </a:cxn>
                  <a:cxn ang="0">
                    <a:pos x="T8" y="T9"/>
                  </a:cxn>
                </a:cxnLst>
                <a:rect l="0" t="0" r="r" b="b"/>
                <a:pathLst>
                  <a:path w="1232" h="568">
                    <a:moveTo>
                      <a:pt x="1214" y="365"/>
                    </a:moveTo>
                    <a:cubicBezTo>
                      <a:pt x="1232" y="233"/>
                      <a:pt x="979" y="90"/>
                      <a:pt x="649" y="45"/>
                    </a:cubicBezTo>
                    <a:cubicBezTo>
                      <a:pt x="318" y="0"/>
                      <a:pt x="36" y="71"/>
                      <a:pt x="18" y="203"/>
                    </a:cubicBezTo>
                    <a:cubicBezTo>
                      <a:pt x="0" y="335"/>
                      <a:pt x="254" y="478"/>
                      <a:pt x="584" y="523"/>
                    </a:cubicBezTo>
                    <a:cubicBezTo>
                      <a:pt x="914" y="568"/>
                      <a:pt x="1196" y="497"/>
                      <a:pt x="1214" y="36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95" name="Freeform 269"/>
              <p:cNvSpPr>
                <a:spLocks/>
              </p:cNvSpPr>
              <p:nvPr/>
            </p:nvSpPr>
            <p:spPr bwMode="auto">
              <a:xfrm>
                <a:off x="1031" y="3601"/>
                <a:ext cx="135" cy="62"/>
              </a:xfrm>
              <a:custGeom>
                <a:avLst/>
                <a:gdLst>
                  <a:gd name="T0" fmla="*/ 133 w 135"/>
                  <a:gd name="T1" fmla="*/ 40 h 62"/>
                  <a:gd name="T2" fmla="*/ 71 w 135"/>
                  <a:gd name="T3" fmla="*/ 5 h 62"/>
                  <a:gd name="T4" fmla="*/ 2 w 135"/>
                  <a:gd name="T5" fmla="*/ 22 h 62"/>
                  <a:gd name="T6" fmla="*/ 64 w 135"/>
                  <a:gd name="T7" fmla="*/ 57 h 62"/>
                  <a:gd name="T8" fmla="*/ 133 w 135"/>
                  <a:gd name="T9" fmla="*/ 40 h 62"/>
                </a:gdLst>
                <a:ahLst/>
                <a:cxnLst>
                  <a:cxn ang="0">
                    <a:pos x="T0" y="T1"/>
                  </a:cxn>
                  <a:cxn ang="0">
                    <a:pos x="T2" y="T3"/>
                  </a:cxn>
                  <a:cxn ang="0">
                    <a:pos x="T4" y="T5"/>
                  </a:cxn>
                  <a:cxn ang="0">
                    <a:pos x="T6" y="T7"/>
                  </a:cxn>
                  <a:cxn ang="0">
                    <a:pos x="T8" y="T9"/>
                  </a:cxn>
                </a:cxnLst>
                <a:rect l="0" t="0" r="r" b="b"/>
                <a:pathLst>
                  <a:path w="135" h="62">
                    <a:moveTo>
                      <a:pt x="133" y="40"/>
                    </a:moveTo>
                    <a:cubicBezTo>
                      <a:pt x="135" y="25"/>
                      <a:pt x="107" y="10"/>
                      <a:pt x="71" y="5"/>
                    </a:cubicBezTo>
                    <a:cubicBezTo>
                      <a:pt x="35" y="0"/>
                      <a:pt x="4" y="8"/>
                      <a:pt x="2" y="22"/>
                    </a:cubicBezTo>
                    <a:cubicBezTo>
                      <a:pt x="0" y="37"/>
                      <a:pt x="28" y="52"/>
                      <a:pt x="64" y="57"/>
                    </a:cubicBezTo>
                    <a:cubicBezTo>
                      <a:pt x="100" y="62"/>
                      <a:pt x="131" y="54"/>
                      <a:pt x="133" y="4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6" name="Line 270"/>
              <p:cNvSpPr>
                <a:spLocks noChangeShapeType="1"/>
              </p:cNvSpPr>
              <p:nvPr/>
            </p:nvSpPr>
            <p:spPr bwMode="auto">
              <a:xfrm flipH="1">
                <a:off x="1082" y="3680"/>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7" name="Freeform 271"/>
              <p:cNvSpPr>
                <a:spLocks/>
              </p:cNvSpPr>
              <p:nvPr/>
            </p:nvSpPr>
            <p:spPr bwMode="auto">
              <a:xfrm>
                <a:off x="1064" y="3615"/>
                <a:ext cx="70" cy="30"/>
              </a:xfrm>
              <a:custGeom>
                <a:avLst/>
                <a:gdLst>
                  <a:gd name="T0" fmla="*/ 619 w 628"/>
                  <a:gd name="T1" fmla="*/ 178 h 273"/>
                  <a:gd name="T2" fmla="*/ 329 w 628"/>
                  <a:gd name="T3" fmla="*/ 23 h 273"/>
                  <a:gd name="T4" fmla="*/ 8 w 628"/>
                  <a:gd name="T5" fmla="*/ 95 h 273"/>
                  <a:gd name="T6" fmla="*/ 298 w 628"/>
                  <a:gd name="T7" fmla="*/ 250 h 273"/>
                  <a:gd name="T8" fmla="*/ 619 w 628"/>
                  <a:gd name="T9" fmla="*/ 178 h 273"/>
                </a:gdLst>
                <a:ahLst/>
                <a:cxnLst>
                  <a:cxn ang="0">
                    <a:pos x="T0" y="T1"/>
                  </a:cxn>
                  <a:cxn ang="0">
                    <a:pos x="T2" y="T3"/>
                  </a:cxn>
                  <a:cxn ang="0">
                    <a:pos x="T4" y="T5"/>
                  </a:cxn>
                  <a:cxn ang="0">
                    <a:pos x="T6" y="T7"/>
                  </a:cxn>
                  <a:cxn ang="0">
                    <a:pos x="T8" y="T9"/>
                  </a:cxn>
                </a:cxnLst>
                <a:rect l="0" t="0" r="r" b="b"/>
                <a:pathLst>
                  <a:path w="628" h="273">
                    <a:moveTo>
                      <a:pt x="619" y="178"/>
                    </a:moveTo>
                    <a:cubicBezTo>
                      <a:pt x="628" y="115"/>
                      <a:pt x="498" y="46"/>
                      <a:pt x="329" y="23"/>
                    </a:cubicBezTo>
                    <a:cubicBezTo>
                      <a:pt x="160" y="0"/>
                      <a:pt x="17" y="32"/>
                      <a:pt x="8" y="95"/>
                    </a:cubicBezTo>
                    <a:cubicBezTo>
                      <a:pt x="0" y="158"/>
                      <a:pt x="130" y="227"/>
                      <a:pt x="298" y="250"/>
                    </a:cubicBezTo>
                    <a:cubicBezTo>
                      <a:pt x="467" y="273"/>
                      <a:pt x="611" y="241"/>
                      <a:pt x="619" y="1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98" name="Freeform 272"/>
              <p:cNvSpPr>
                <a:spLocks/>
              </p:cNvSpPr>
              <p:nvPr/>
            </p:nvSpPr>
            <p:spPr bwMode="auto">
              <a:xfrm>
                <a:off x="1064" y="3615"/>
                <a:ext cx="70" cy="30"/>
              </a:xfrm>
              <a:custGeom>
                <a:avLst/>
                <a:gdLst>
                  <a:gd name="T0" fmla="*/ 69 w 70"/>
                  <a:gd name="T1" fmla="*/ 20 h 30"/>
                  <a:gd name="T2" fmla="*/ 37 w 70"/>
                  <a:gd name="T3" fmla="*/ 3 h 30"/>
                  <a:gd name="T4" fmla="*/ 1 w 70"/>
                  <a:gd name="T5" fmla="*/ 11 h 30"/>
                  <a:gd name="T6" fmla="*/ 33 w 70"/>
                  <a:gd name="T7" fmla="*/ 28 h 30"/>
                  <a:gd name="T8" fmla="*/ 69 w 70"/>
                  <a:gd name="T9" fmla="*/ 20 h 30"/>
                </a:gdLst>
                <a:ahLst/>
                <a:cxnLst>
                  <a:cxn ang="0">
                    <a:pos x="T0" y="T1"/>
                  </a:cxn>
                  <a:cxn ang="0">
                    <a:pos x="T2" y="T3"/>
                  </a:cxn>
                  <a:cxn ang="0">
                    <a:pos x="T4" y="T5"/>
                  </a:cxn>
                  <a:cxn ang="0">
                    <a:pos x="T6" y="T7"/>
                  </a:cxn>
                  <a:cxn ang="0">
                    <a:pos x="T8" y="T9"/>
                  </a:cxn>
                </a:cxnLst>
                <a:rect l="0" t="0" r="r" b="b"/>
                <a:pathLst>
                  <a:path w="70" h="30">
                    <a:moveTo>
                      <a:pt x="69" y="20"/>
                    </a:moveTo>
                    <a:cubicBezTo>
                      <a:pt x="70" y="13"/>
                      <a:pt x="55" y="5"/>
                      <a:pt x="37" y="3"/>
                    </a:cubicBezTo>
                    <a:cubicBezTo>
                      <a:pt x="18" y="0"/>
                      <a:pt x="2" y="4"/>
                      <a:pt x="1" y="11"/>
                    </a:cubicBezTo>
                    <a:cubicBezTo>
                      <a:pt x="0" y="18"/>
                      <a:pt x="15" y="25"/>
                      <a:pt x="33" y="28"/>
                    </a:cubicBezTo>
                    <a:cubicBezTo>
                      <a:pt x="52" y="30"/>
                      <a:pt x="68" y="27"/>
                      <a:pt x="69"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9" name="Freeform 273"/>
              <p:cNvSpPr>
                <a:spLocks/>
              </p:cNvSpPr>
              <p:nvPr/>
            </p:nvSpPr>
            <p:spPr bwMode="auto">
              <a:xfrm>
                <a:off x="1194" y="3526"/>
                <a:ext cx="195" cy="128"/>
              </a:xfrm>
              <a:custGeom>
                <a:avLst/>
                <a:gdLst>
                  <a:gd name="T0" fmla="*/ 190 w 195"/>
                  <a:gd name="T1" fmla="*/ 0 h 128"/>
                  <a:gd name="T2" fmla="*/ 195 w 195"/>
                  <a:gd name="T3" fmla="*/ 18 h 128"/>
                  <a:gd name="T4" fmla="*/ 131 w 195"/>
                  <a:gd name="T5" fmla="*/ 114 h 128"/>
                  <a:gd name="T6" fmla="*/ 9 w 195"/>
                  <a:gd name="T7" fmla="*/ 128 h 128"/>
                  <a:gd name="T8" fmla="*/ 0 w 195"/>
                  <a:gd name="T9" fmla="*/ 110 h 128"/>
                  <a:gd name="T10" fmla="*/ 190 w 195"/>
                  <a:gd name="T11" fmla="*/ 0 h 128"/>
                </a:gdLst>
                <a:ahLst/>
                <a:cxnLst>
                  <a:cxn ang="0">
                    <a:pos x="T0" y="T1"/>
                  </a:cxn>
                  <a:cxn ang="0">
                    <a:pos x="T2" y="T3"/>
                  </a:cxn>
                  <a:cxn ang="0">
                    <a:pos x="T4" y="T5"/>
                  </a:cxn>
                  <a:cxn ang="0">
                    <a:pos x="T6" y="T7"/>
                  </a:cxn>
                  <a:cxn ang="0">
                    <a:pos x="T8" y="T9"/>
                  </a:cxn>
                  <a:cxn ang="0">
                    <a:pos x="T10" y="T11"/>
                  </a:cxn>
                </a:cxnLst>
                <a:rect l="0" t="0" r="r" b="b"/>
                <a:pathLst>
                  <a:path w="195" h="128">
                    <a:moveTo>
                      <a:pt x="190" y="0"/>
                    </a:moveTo>
                    <a:lnTo>
                      <a:pt x="195" y="18"/>
                    </a:lnTo>
                    <a:lnTo>
                      <a:pt x="131" y="114"/>
                    </a:lnTo>
                    <a:lnTo>
                      <a:pt x="9" y="128"/>
                    </a:lnTo>
                    <a:lnTo>
                      <a:pt x="0" y="110"/>
                    </a:lnTo>
                    <a:lnTo>
                      <a:pt x="19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00" name="Freeform 274"/>
              <p:cNvSpPr>
                <a:spLocks/>
              </p:cNvSpPr>
              <p:nvPr/>
            </p:nvSpPr>
            <p:spPr bwMode="auto">
              <a:xfrm>
                <a:off x="1194" y="3526"/>
                <a:ext cx="195" cy="128"/>
              </a:xfrm>
              <a:custGeom>
                <a:avLst/>
                <a:gdLst>
                  <a:gd name="T0" fmla="*/ 190 w 195"/>
                  <a:gd name="T1" fmla="*/ 0 h 128"/>
                  <a:gd name="T2" fmla="*/ 195 w 195"/>
                  <a:gd name="T3" fmla="*/ 18 h 128"/>
                  <a:gd name="T4" fmla="*/ 131 w 195"/>
                  <a:gd name="T5" fmla="*/ 114 h 128"/>
                  <a:gd name="T6" fmla="*/ 9 w 195"/>
                  <a:gd name="T7" fmla="*/ 128 h 128"/>
                  <a:gd name="T8" fmla="*/ 0 w 195"/>
                  <a:gd name="T9" fmla="*/ 110 h 128"/>
                </a:gdLst>
                <a:ahLst/>
                <a:cxnLst>
                  <a:cxn ang="0">
                    <a:pos x="T0" y="T1"/>
                  </a:cxn>
                  <a:cxn ang="0">
                    <a:pos x="T2" y="T3"/>
                  </a:cxn>
                  <a:cxn ang="0">
                    <a:pos x="T4" y="T5"/>
                  </a:cxn>
                  <a:cxn ang="0">
                    <a:pos x="T6" y="T7"/>
                  </a:cxn>
                  <a:cxn ang="0">
                    <a:pos x="T8" y="T9"/>
                  </a:cxn>
                </a:cxnLst>
                <a:rect l="0" t="0" r="r" b="b"/>
                <a:pathLst>
                  <a:path w="195" h="128">
                    <a:moveTo>
                      <a:pt x="190" y="0"/>
                    </a:moveTo>
                    <a:lnTo>
                      <a:pt x="195" y="18"/>
                    </a:lnTo>
                    <a:lnTo>
                      <a:pt x="131" y="114"/>
                    </a:lnTo>
                    <a:lnTo>
                      <a:pt x="9" y="128"/>
                    </a:lnTo>
                    <a:lnTo>
                      <a:pt x="0" y="1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1" name="Freeform 275"/>
              <p:cNvSpPr>
                <a:spLocks/>
              </p:cNvSpPr>
              <p:nvPr/>
            </p:nvSpPr>
            <p:spPr bwMode="auto">
              <a:xfrm>
                <a:off x="1195" y="3522"/>
                <a:ext cx="191" cy="111"/>
              </a:xfrm>
              <a:custGeom>
                <a:avLst/>
                <a:gdLst>
                  <a:gd name="T0" fmla="*/ 191 w 191"/>
                  <a:gd name="T1" fmla="*/ 0 h 111"/>
                  <a:gd name="T2" fmla="*/ 124 w 191"/>
                  <a:gd name="T3" fmla="*/ 95 h 111"/>
                  <a:gd name="T4" fmla="*/ 126 w 191"/>
                  <a:gd name="T5" fmla="*/ 93 h 111"/>
                  <a:gd name="T6" fmla="*/ 0 w 191"/>
                  <a:gd name="T7" fmla="*/ 111 h 111"/>
                  <a:gd name="T8" fmla="*/ 66 w 191"/>
                  <a:gd name="T9" fmla="*/ 20 h 111"/>
                  <a:gd name="T10" fmla="*/ 191 w 191"/>
                  <a:gd name="T11" fmla="*/ 0 h 111"/>
                </a:gdLst>
                <a:ahLst/>
                <a:cxnLst>
                  <a:cxn ang="0">
                    <a:pos x="T0" y="T1"/>
                  </a:cxn>
                  <a:cxn ang="0">
                    <a:pos x="T2" y="T3"/>
                  </a:cxn>
                  <a:cxn ang="0">
                    <a:pos x="T4" y="T5"/>
                  </a:cxn>
                  <a:cxn ang="0">
                    <a:pos x="T6" y="T7"/>
                  </a:cxn>
                  <a:cxn ang="0">
                    <a:pos x="T8" y="T9"/>
                  </a:cxn>
                  <a:cxn ang="0">
                    <a:pos x="T10" y="T11"/>
                  </a:cxn>
                </a:cxnLst>
                <a:rect l="0" t="0" r="r" b="b"/>
                <a:pathLst>
                  <a:path w="191" h="111">
                    <a:moveTo>
                      <a:pt x="191" y="0"/>
                    </a:moveTo>
                    <a:lnTo>
                      <a:pt x="124" y="95"/>
                    </a:lnTo>
                    <a:lnTo>
                      <a:pt x="126" y="93"/>
                    </a:lnTo>
                    <a:lnTo>
                      <a:pt x="0" y="111"/>
                    </a:lnTo>
                    <a:lnTo>
                      <a:pt x="66" y="20"/>
                    </a:lnTo>
                    <a:lnTo>
                      <a:pt x="1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02" name="Freeform 276"/>
              <p:cNvSpPr>
                <a:spLocks/>
              </p:cNvSpPr>
              <p:nvPr/>
            </p:nvSpPr>
            <p:spPr bwMode="auto">
              <a:xfrm>
                <a:off x="1195" y="3522"/>
                <a:ext cx="191" cy="111"/>
              </a:xfrm>
              <a:custGeom>
                <a:avLst/>
                <a:gdLst>
                  <a:gd name="T0" fmla="*/ 191 w 191"/>
                  <a:gd name="T1" fmla="*/ 0 h 111"/>
                  <a:gd name="T2" fmla="*/ 124 w 191"/>
                  <a:gd name="T3" fmla="*/ 95 h 111"/>
                  <a:gd name="T4" fmla="*/ 126 w 191"/>
                  <a:gd name="T5" fmla="*/ 93 h 111"/>
                  <a:gd name="T6" fmla="*/ 0 w 191"/>
                  <a:gd name="T7" fmla="*/ 111 h 111"/>
                  <a:gd name="T8" fmla="*/ 66 w 191"/>
                  <a:gd name="T9" fmla="*/ 20 h 111"/>
                  <a:gd name="T10" fmla="*/ 191 w 191"/>
                  <a:gd name="T11" fmla="*/ 0 h 111"/>
                </a:gdLst>
                <a:ahLst/>
                <a:cxnLst>
                  <a:cxn ang="0">
                    <a:pos x="T0" y="T1"/>
                  </a:cxn>
                  <a:cxn ang="0">
                    <a:pos x="T2" y="T3"/>
                  </a:cxn>
                  <a:cxn ang="0">
                    <a:pos x="T4" y="T5"/>
                  </a:cxn>
                  <a:cxn ang="0">
                    <a:pos x="T6" y="T7"/>
                  </a:cxn>
                  <a:cxn ang="0">
                    <a:pos x="T8" y="T9"/>
                  </a:cxn>
                  <a:cxn ang="0">
                    <a:pos x="T10" y="T11"/>
                  </a:cxn>
                </a:cxnLst>
                <a:rect l="0" t="0" r="r" b="b"/>
                <a:pathLst>
                  <a:path w="191" h="111">
                    <a:moveTo>
                      <a:pt x="191" y="0"/>
                    </a:moveTo>
                    <a:lnTo>
                      <a:pt x="124" y="95"/>
                    </a:lnTo>
                    <a:lnTo>
                      <a:pt x="126" y="93"/>
                    </a:lnTo>
                    <a:lnTo>
                      <a:pt x="0" y="111"/>
                    </a:lnTo>
                    <a:lnTo>
                      <a:pt x="66" y="20"/>
                    </a:lnTo>
                    <a:lnTo>
                      <a:pt x="191"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3" name="Freeform 277"/>
              <p:cNvSpPr>
                <a:spLocks/>
              </p:cNvSpPr>
              <p:nvPr/>
            </p:nvSpPr>
            <p:spPr bwMode="auto">
              <a:xfrm>
                <a:off x="1229" y="3531"/>
                <a:ext cx="131" cy="87"/>
              </a:xfrm>
              <a:custGeom>
                <a:avLst/>
                <a:gdLst>
                  <a:gd name="T0" fmla="*/ 1126 w 1187"/>
                  <a:gd name="T1" fmla="*/ 117 h 788"/>
                  <a:gd name="T2" fmla="*/ 483 w 1187"/>
                  <a:gd name="T3" fmla="*/ 182 h 788"/>
                  <a:gd name="T4" fmla="*/ 61 w 1187"/>
                  <a:gd name="T5" fmla="*/ 670 h 788"/>
                  <a:gd name="T6" fmla="*/ 703 w 1187"/>
                  <a:gd name="T7" fmla="*/ 606 h 788"/>
                  <a:gd name="T8" fmla="*/ 1126 w 1187"/>
                  <a:gd name="T9" fmla="*/ 117 h 788"/>
                </a:gdLst>
                <a:ahLst/>
                <a:cxnLst>
                  <a:cxn ang="0">
                    <a:pos x="T0" y="T1"/>
                  </a:cxn>
                  <a:cxn ang="0">
                    <a:pos x="T2" y="T3"/>
                  </a:cxn>
                  <a:cxn ang="0">
                    <a:pos x="T4" y="T5"/>
                  </a:cxn>
                  <a:cxn ang="0">
                    <a:pos x="T6" y="T7"/>
                  </a:cxn>
                  <a:cxn ang="0">
                    <a:pos x="T8" y="T9"/>
                  </a:cxn>
                </a:cxnLst>
                <a:rect l="0" t="0" r="r" b="b"/>
                <a:pathLst>
                  <a:path w="1187" h="788">
                    <a:moveTo>
                      <a:pt x="1126" y="117"/>
                    </a:moveTo>
                    <a:cubicBezTo>
                      <a:pt x="1065" y="0"/>
                      <a:pt x="777" y="29"/>
                      <a:pt x="483" y="182"/>
                    </a:cubicBezTo>
                    <a:cubicBezTo>
                      <a:pt x="189" y="335"/>
                      <a:pt x="0" y="553"/>
                      <a:pt x="61" y="670"/>
                    </a:cubicBezTo>
                    <a:cubicBezTo>
                      <a:pt x="122" y="788"/>
                      <a:pt x="409" y="759"/>
                      <a:pt x="703" y="606"/>
                    </a:cubicBezTo>
                    <a:cubicBezTo>
                      <a:pt x="998" y="453"/>
                      <a:pt x="1187" y="234"/>
                      <a:pt x="1126" y="11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04" name="Freeform 278"/>
              <p:cNvSpPr>
                <a:spLocks/>
              </p:cNvSpPr>
              <p:nvPr/>
            </p:nvSpPr>
            <p:spPr bwMode="auto">
              <a:xfrm>
                <a:off x="1229" y="3531"/>
                <a:ext cx="131" cy="87"/>
              </a:xfrm>
              <a:custGeom>
                <a:avLst/>
                <a:gdLst>
                  <a:gd name="T0" fmla="*/ 124 w 131"/>
                  <a:gd name="T1" fmla="*/ 13 h 87"/>
                  <a:gd name="T2" fmla="*/ 53 w 131"/>
                  <a:gd name="T3" fmla="*/ 20 h 87"/>
                  <a:gd name="T4" fmla="*/ 7 w 131"/>
                  <a:gd name="T5" fmla="*/ 74 h 87"/>
                  <a:gd name="T6" fmla="*/ 78 w 131"/>
                  <a:gd name="T7" fmla="*/ 67 h 87"/>
                  <a:gd name="T8" fmla="*/ 124 w 131"/>
                  <a:gd name="T9" fmla="*/ 13 h 87"/>
                </a:gdLst>
                <a:ahLst/>
                <a:cxnLst>
                  <a:cxn ang="0">
                    <a:pos x="T0" y="T1"/>
                  </a:cxn>
                  <a:cxn ang="0">
                    <a:pos x="T2" y="T3"/>
                  </a:cxn>
                  <a:cxn ang="0">
                    <a:pos x="T4" y="T5"/>
                  </a:cxn>
                  <a:cxn ang="0">
                    <a:pos x="T6" y="T7"/>
                  </a:cxn>
                  <a:cxn ang="0">
                    <a:pos x="T8" y="T9"/>
                  </a:cxn>
                </a:cxnLst>
                <a:rect l="0" t="0" r="r" b="b"/>
                <a:pathLst>
                  <a:path w="131" h="87">
                    <a:moveTo>
                      <a:pt x="124" y="13"/>
                    </a:moveTo>
                    <a:cubicBezTo>
                      <a:pt x="117" y="0"/>
                      <a:pt x="86" y="3"/>
                      <a:pt x="53" y="20"/>
                    </a:cubicBezTo>
                    <a:cubicBezTo>
                      <a:pt x="21" y="37"/>
                      <a:pt x="0" y="61"/>
                      <a:pt x="7" y="74"/>
                    </a:cubicBezTo>
                    <a:cubicBezTo>
                      <a:pt x="14" y="87"/>
                      <a:pt x="45" y="83"/>
                      <a:pt x="78" y="67"/>
                    </a:cubicBezTo>
                    <a:cubicBezTo>
                      <a:pt x="110" y="50"/>
                      <a:pt x="131" y="26"/>
                      <a:pt x="124"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5" name="Line 279"/>
              <p:cNvSpPr>
                <a:spLocks noChangeShapeType="1"/>
              </p:cNvSpPr>
              <p:nvPr/>
            </p:nvSpPr>
            <p:spPr bwMode="auto">
              <a:xfrm>
                <a:off x="1310" y="3621"/>
                <a:ext cx="9"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6" name="Freeform 280"/>
              <p:cNvSpPr>
                <a:spLocks/>
              </p:cNvSpPr>
              <p:nvPr/>
            </p:nvSpPr>
            <p:spPr bwMode="auto">
              <a:xfrm>
                <a:off x="1261" y="3551"/>
                <a:ext cx="66" cy="43"/>
              </a:xfrm>
              <a:custGeom>
                <a:avLst/>
                <a:gdLst>
                  <a:gd name="T0" fmla="*/ 573 w 602"/>
                  <a:gd name="T1" fmla="*/ 56 h 394"/>
                  <a:gd name="T2" fmla="*/ 248 w 602"/>
                  <a:gd name="T3" fmla="*/ 97 h 394"/>
                  <a:gd name="T4" fmla="*/ 29 w 602"/>
                  <a:gd name="T5" fmla="*/ 339 h 394"/>
                  <a:gd name="T6" fmla="*/ 353 w 602"/>
                  <a:gd name="T7" fmla="*/ 298 h 394"/>
                  <a:gd name="T8" fmla="*/ 573 w 602"/>
                  <a:gd name="T9" fmla="*/ 56 h 394"/>
                </a:gdLst>
                <a:ahLst/>
                <a:cxnLst>
                  <a:cxn ang="0">
                    <a:pos x="T0" y="T1"/>
                  </a:cxn>
                  <a:cxn ang="0">
                    <a:pos x="T2" y="T3"/>
                  </a:cxn>
                  <a:cxn ang="0">
                    <a:pos x="T4" y="T5"/>
                  </a:cxn>
                  <a:cxn ang="0">
                    <a:pos x="T6" y="T7"/>
                  </a:cxn>
                  <a:cxn ang="0">
                    <a:pos x="T8" y="T9"/>
                  </a:cxn>
                </a:cxnLst>
                <a:rect l="0" t="0" r="r" b="b"/>
                <a:pathLst>
                  <a:path w="602" h="394">
                    <a:moveTo>
                      <a:pt x="573" y="56"/>
                    </a:moveTo>
                    <a:cubicBezTo>
                      <a:pt x="544" y="0"/>
                      <a:pt x="399" y="19"/>
                      <a:pt x="248" y="97"/>
                    </a:cubicBezTo>
                    <a:cubicBezTo>
                      <a:pt x="98" y="175"/>
                      <a:pt x="0" y="283"/>
                      <a:pt x="29" y="339"/>
                    </a:cubicBezTo>
                    <a:cubicBezTo>
                      <a:pt x="57" y="394"/>
                      <a:pt x="203" y="376"/>
                      <a:pt x="353" y="298"/>
                    </a:cubicBezTo>
                    <a:cubicBezTo>
                      <a:pt x="503" y="220"/>
                      <a:pt x="602" y="112"/>
                      <a:pt x="573" y="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07" name="Freeform 281"/>
              <p:cNvSpPr>
                <a:spLocks/>
              </p:cNvSpPr>
              <p:nvPr/>
            </p:nvSpPr>
            <p:spPr bwMode="auto">
              <a:xfrm>
                <a:off x="1261" y="3551"/>
                <a:ext cx="66" cy="43"/>
              </a:xfrm>
              <a:custGeom>
                <a:avLst/>
                <a:gdLst>
                  <a:gd name="T0" fmla="*/ 63 w 66"/>
                  <a:gd name="T1" fmla="*/ 6 h 43"/>
                  <a:gd name="T2" fmla="*/ 27 w 66"/>
                  <a:gd name="T3" fmla="*/ 11 h 43"/>
                  <a:gd name="T4" fmla="*/ 3 w 66"/>
                  <a:gd name="T5" fmla="*/ 37 h 43"/>
                  <a:gd name="T6" fmla="*/ 39 w 66"/>
                  <a:gd name="T7" fmla="*/ 33 h 43"/>
                  <a:gd name="T8" fmla="*/ 63 w 66"/>
                  <a:gd name="T9" fmla="*/ 6 h 43"/>
                </a:gdLst>
                <a:ahLst/>
                <a:cxnLst>
                  <a:cxn ang="0">
                    <a:pos x="T0" y="T1"/>
                  </a:cxn>
                  <a:cxn ang="0">
                    <a:pos x="T2" y="T3"/>
                  </a:cxn>
                  <a:cxn ang="0">
                    <a:pos x="T4" y="T5"/>
                  </a:cxn>
                  <a:cxn ang="0">
                    <a:pos x="T6" y="T7"/>
                  </a:cxn>
                  <a:cxn ang="0">
                    <a:pos x="T8" y="T9"/>
                  </a:cxn>
                </a:cxnLst>
                <a:rect l="0" t="0" r="r" b="b"/>
                <a:pathLst>
                  <a:path w="66" h="43">
                    <a:moveTo>
                      <a:pt x="63" y="6"/>
                    </a:moveTo>
                    <a:cubicBezTo>
                      <a:pt x="60" y="0"/>
                      <a:pt x="44" y="2"/>
                      <a:pt x="27" y="11"/>
                    </a:cubicBezTo>
                    <a:cubicBezTo>
                      <a:pt x="11" y="19"/>
                      <a:pt x="0" y="31"/>
                      <a:pt x="3" y="37"/>
                    </a:cubicBezTo>
                    <a:cubicBezTo>
                      <a:pt x="6" y="43"/>
                      <a:pt x="22" y="41"/>
                      <a:pt x="39" y="33"/>
                    </a:cubicBezTo>
                    <a:cubicBezTo>
                      <a:pt x="55" y="24"/>
                      <a:pt x="66" y="12"/>
                      <a:pt x="63"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8" name="Freeform 282"/>
              <p:cNvSpPr>
                <a:spLocks/>
              </p:cNvSpPr>
              <p:nvPr/>
            </p:nvSpPr>
            <p:spPr bwMode="auto">
              <a:xfrm>
                <a:off x="1423" y="3489"/>
                <a:ext cx="193" cy="126"/>
              </a:xfrm>
              <a:custGeom>
                <a:avLst/>
                <a:gdLst>
                  <a:gd name="T0" fmla="*/ 188 w 193"/>
                  <a:gd name="T1" fmla="*/ 0 h 126"/>
                  <a:gd name="T2" fmla="*/ 193 w 193"/>
                  <a:gd name="T3" fmla="*/ 17 h 126"/>
                  <a:gd name="T4" fmla="*/ 130 w 193"/>
                  <a:gd name="T5" fmla="*/ 114 h 126"/>
                  <a:gd name="T6" fmla="*/ 10 w 193"/>
                  <a:gd name="T7" fmla="*/ 126 h 126"/>
                  <a:gd name="T8" fmla="*/ 0 w 193"/>
                  <a:gd name="T9" fmla="*/ 108 h 126"/>
                  <a:gd name="T10" fmla="*/ 188 w 193"/>
                  <a:gd name="T11" fmla="*/ 0 h 126"/>
                </a:gdLst>
                <a:ahLst/>
                <a:cxnLst>
                  <a:cxn ang="0">
                    <a:pos x="T0" y="T1"/>
                  </a:cxn>
                  <a:cxn ang="0">
                    <a:pos x="T2" y="T3"/>
                  </a:cxn>
                  <a:cxn ang="0">
                    <a:pos x="T4" y="T5"/>
                  </a:cxn>
                  <a:cxn ang="0">
                    <a:pos x="T6" y="T7"/>
                  </a:cxn>
                  <a:cxn ang="0">
                    <a:pos x="T8" y="T9"/>
                  </a:cxn>
                  <a:cxn ang="0">
                    <a:pos x="T10" y="T11"/>
                  </a:cxn>
                </a:cxnLst>
                <a:rect l="0" t="0" r="r" b="b"/>
                <a:pathLst>
                  <a:path w="193" h="126">
                    <a:moveTo>
                      <a:pt x="188" y="0"/>
                    </a:moveTo>
                    <a:lnTo>
                      <a:pt x="193" y="17"/>
                    </a:lnTo>
                    <a:lnTo>
                      <a:pt x="130" y="114"/>
                    </a:lnTo>
                    <a:lnTo>
                      <a:pt x="10" y="126"/>
                    </a:lnTo>
                    <a:lnTo>
                      <a:pt x="0" y="108"/>
                    </a:lnTo>
                    <a:lnTo>
                      <a:pt x="188"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09" name="Freeform 283"/>
              <p:cNvSpPr>
                <a:spLocks/>
              </p:cNvSpPr>
              <p:nvPr/>
            </p:nvSpPr>
            <p:spPr bwMode="auto">
              <a:xfrm>
                <a:off x="1423" y="3489"/>
                <a:ext cx="193" cy="126"/>
              </a:xfrm>
              <a:custGeom>
                <a:avLst/>
                <a:gdLst>
                  <a:gd name="T0" fmla="*/ 188 w 193"/>
                  <a:gd name="T1" fmla="*/ 0 h 126"/>
                  <a:gd name="T2" fmla="*/ 193 w 193"/>
                  <a:gd name="T3" fmla="*/ 17 h 126"/>
                  <a:gd name="T4" fmla="*/ 130 w 193"/>
                  <a:gd name="T5" fmla="*/ 114 h 126"/>
                  <a:gd name="T6" fmla="*/ 10 w 193"/>
                  <a:gd name="T7" fmla="*/ 126 h 126"/>
                  <a:gd name="T8" fmla="*/ 0 w 193"/>
                  <a:gd name="T9" fmla="*/ 108 h 126"/>
                </a:gdLst>
                <a:ahLst/>
                <a:cxnLst>
                  <a:cxn ang="0">
                    <a:pos x="T0" y="T1"/>
                  </a:cxn>
                  <a:cxn ang="0">
                    <a:pos x="T2" y="T3"/>
                  </a:cxn>
                  <a:cxn ang="0">
                    <a:pos x="T4" y="T5"/>
                  </a:cxn>
                  <a:cxn ang="0">
                    <a:pos x="T6" y="T7"/>
                  </a:cxn>
                  <a:cxn ang="0">
                    <a:pos x="T8" y="T9"/>
                  </a:cxn>
                </a:cxnLst>
                <a:rect l="0" t="0" r="r" b="b"/>
                <a:pathLst>
                  <a:path w="193" h="126">
                    <a:moveTo>
                      <a:pt x="188" y="0"/>
                    </a:moveTo>
                    <a:lnTo>
                      <a:pt x="193" y="17"/>
                    </a:lnTo>
                    <a:lnTo>
                      <a:pt x="130" y="114"/>
                    </a:lnTo>
                    <a:lnTo>
                      <a:pt x="10" y="126"/>
                    </a:lnTo>
                    <a:lnTo>
                      <a:pt x="0" y="108"/>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0" name="Freeform 284"/>
              <p:cNvSpPr>
                <a:spLocks/>
              </p:cNvSpPr>
              <p:nvPr/>
            </p:nvSpPr>
            <p:spPr bwMode="auto">
              <a:xfrm>
                <a:off x="1424" y="3485"/>
                <a:ext cx="188" cy="109"/>
              </a:xfrm>
              <a:custGeom>
                <a:avLst/>
                <a:gdLst>
                  <a:gd name="T0" fmla="*/ 188 w 188"/>
                  <a:gd name="T1" fmla="*/ 0 h 109"/>
                  <a:gd name="T2" fmla="*/ 123 w 188"/>
                  <a:gd name="T3" fmla="*/ 94 h 109"/>
                  <a:gd name="T4" fmla="*/ 125 w 188"/>
                  <a:gd name="T5" fmla="*/ 93 h 109"/>
                  <a:gd name="T6" fmla="*/ 0 w 188"/>
                  <a:gd name="T7" fmla="*/ 109 h 109"/>
                  <a:gd name="T8" fmla="*/ 64 w 188"/>
                  <a:gd name="T9" fmla="*/ 18 h 109"/>
                  <a:gd name="T10" fmla="*/ 188 w 188"/>
                  <a:gd name="T11" fmla="*/ 0 h 109"/>
                </a:gdLst>
                <a:ahLst/>
                <a:cxnLst>
                  <a:cxn ang="0">
                    <a:pos x="T0" y="T1"/>
                  </a:cxn>
                  <a:cxn ang="0">
                    <a:pos x="T2" y="T3"/>
                  </a:cxn>
                  <a:cxn ang="0">
                    <a:pos x="T4" y="T5"/>
                  </a:cxn>
                  <a:cxn ang="0">
                    <a:pos x="T6" y="T7"/>
                  </a:cxn>
                  <a:cxn ang="0">
                    <a:pos x="T8" y="T9"/>
                  </a:cxn>
                  <a:cxn ang="0">
                    <a:pos x="T10" y="T11"/>
                  </a:cxn>
                </a:cxnLst>
                <a:rect l="0" t="0" r="r" b="b"/>
                <a:pathLst>
                  <a:path w="188" h="109">
                    <a:moveTo>
                      <a:pt x="188" y="0"/>
                    </a:moveTo>
                    <a:lnTo>
                      <a:pt x="123" y="94"/>
                    </a:lnTo>
                    <a:lnTo>
                      <a:pt x="125" y="93"/>
                    </a:lnTo>
                    <a:lnTo>
                      <a:pt x="0" y="109"/>
                    </a:lnTo>
                    <a:lnTo>
                      <a:pt x="64" y="18"/>
                    </a:lnTo>
                    <a:lnTo>
                      <a:pt x="188"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11" name="Freeform 285"/>
              <p:cNvSpPr>
                <a:spLocks/>
              </p:cNvSpPr>
              <p:nvPr/>
            </p:nvSpPr>
            <p:spPr bwMode="auto">
              <a:xfrm>
                <a:off x="1424" y="3485"/>
                <a:ext cx="188" cy="109"/>
              </a:xfrm>
              <a:custGeom>
                <a:avLst/>
                <a:gdLst>
                  <a:gd name="T0" fmla="*/ 188 w 188"/>
                  <a:gd name="T1" fmla="*/ 0 h 109"/>
                  <a:gd name="T2" fmla="*/ 123 w 188"/>
                  <a:gd name="T3" fmla="*/ 94 h 109"/>
                  <a:gd name="T4" fmla="*/ 125 w 188"/>
                  <a:gd name="T5" fmla="*/ 93 h 109"/>
                  <a:gd name="T6" fmla="*/ 0 w 188"/>
                  <a:gd name="T7" fmla="*/ 109 h 109"/>
                  <a:gd name="T8" fmla="*/ 64 w 188"/>
                  <a:gd name="T9" fmla="*/ 18 h 109"/>
                  <a:gd name="T10" fmla="*/ 188 w 188"/>
                  <a:gd name="T11" fmla="*/ 0 h 109"/>
                </a:gdLst>
                <a:ahLst/>
                <a:cxnLst>
                  <a:cxn ang="0">
                    <a:pos x="T0" y="T1"/>
                  </a:cxn>
                  <a:cxn ang="0">
                    <a:pos x="T2" y="T3"/>
                  </a:cxn>
                  <a:cxn ang="0">
                    <a:pos x="T4" y="T5"/>
                  </a:cxn>
                  <a:cxn ang="0">
                    <a:pos x="T6" y="T7"/>
                  </a:cxn>
                  <a:cxn ang="0">
                    <a:pos x="T8" y="T9"/>
                  </a:cxn>
                  <a:cxn ang="0">
                    <a:pos x="T10" y="T11"/>
                  </a:cxn>
                </a:cxnLst>
                <a:rect l="0" t="0" r="r" b="b"/>
                <a:pathLst>
                  <a:path w="188" h="109">
                    <a:moveTo>
                      <a:pt x="188" y="0"/>
                    </a:moveTo>
                    <a:lnTo>
                      <a:pt x="123" y="94"/>
                    </a:lnTo>
                    <a:lnTo>
                      <a:pt x="125" y="93"/>
                    </a:lnTo>
                    <a:lnTo>
                      <a:pt x="0" y="109"/>
                    </a:lnTo>
                    <a:lnTo>
                      <a:pt x="64" y="18"/>
                    </a:lnTo>
                    <a:lnTo>
                      <a:pt x="188"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2" name="Freeform 286"/>
              <p:cNvSpPr>
                <a:spLocks/>
              </p:cNvSpPr>
              <p:nvPr/>
            </p:nvSpPr>
            <p:spPr bwMode="auto">
              <a:xfrm>
                <a:off x="1457" y="3493"/>
                <a:ext cx="130" cy="86"/>
              </a:xfrm>
              <a:custGeom>
                <a:avLst/>
                <a:gdLst>
                  <a:gd name="T0" fmla="*/ 1115 w 1177"/>
                  <a:gd name="T1" fmla="*/ 119 h 785"/>
                  <a:gd name="T2" fmla="*/ 476 w 1177"/>
                  <a:gd name="T3" fmla="*/ 177 h 785"/>
                  <a:gd name="T4" fmla="*/ 62 w 1177"/>
                  <a:gd name="T5" fmla="*/ 666 h 785"/>
                  <a:gd name="T6" fmla="*/ 701 w 1177"/>
                  <a:gd name="T7" fmla="*/ 609 h 785"/>
                  <a:gd name="T8" fmla="*/ 1115 w 1177"/>
                  <a:gd name="T9" fmla="*/ 119 h 785"/>
                </a:gdLst>
                <a:ahLst/>
                <a:cxnLst>
                  <a:cxn ang="0">
                    <a:pos x="T0" y="T1"/>
                  </a:cxn>
                  <a:cxn ang="0">
                    <a:pos x="T2" y="T3"/>
                  </a:cxn>
                  <a:cxn ang="0">
                    <a:pos x="T4" y="T5"/>
                  </a:cxn>
                  <a:cxn ang="0">
                    <a:pos x="T6" y="T7"/>
                  </a:cxn>
                  <a:cxn ang="0">
                    <a:pos x="T8" y="T9"/>
                  </a:cxn>
                </a:cxnLst>
                <a:rect l="0" t="0" r="r" b="b"/>
                <a:pathLst>
                  <a:path w="1177" h="785">
                    <a:moveTo>
                      <a:pt x="1115" y="119"/>
                    </a:moveTo>
                    <a:cubicBezTo>
                      <a:pt x="1053" y="0"/>
                      <a:pt x="767" y="26"/>
                      <a:pt x="476" y="177"/>
                    </a:cubicBezTo>
                    <a:cubicBezTo>
                      <a:pt x="186" y="328"/>
                      <a:pt x="0" y="547"/>
                      <a:pt x="62" y="666"/>
                    </a:cubicBezTo>
                    <a:cubicBezTo>
                      <a:pt x="124" y="785"/>
                      <a:pt x="410" y="760"/>
                      <a:pt x="701" y="609"/>
                    </a:cubicBezTo>
                    <a:cubicBezTo>
                      <a:pt x="992" y="458"/>
                      <a:pt x="1177" y="239"/>
                      <a:pt x="1115" y="11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3" name="Freeform 287"/>
              <p:cNvSpPr>
                <a:spLocks/>
              </p:cNvSpPr>
              <p:nvPr/>
            </p:nvSpPr>
            <p:spPr bwMode="auto">
              <a:xfrm>
                <a:off x="1457" y="3493"/>
                <a:ext cx="130" cy="86"/>
              </a:xfrm>
              <a:custGeom>
                <a:avLst/>
                <a:gdLst>
                  <a:gd name="T0" fmla="*/ 123 w 130"/>
                  <a:gd name="T1" fmla="*/ 13 h 86"/>
                  <a:gd name="T2" fmla="*/ 53 w 130"/>
                  <a:gd name="T3" fmla="*/ 19 h 86"/>
                  <a:gd name="T4" fmla="*/ 7 w 130"/>
                  <a:gd name="T5" fmla="*/ 73 h 86"/>
                  <a:gd name="T6" fmla="*/ 77 w 130"/>
                  <a:gd name="T7" fmla="*/ 67 h 86"/>
                  <a:gd name="T8" fmla="*/ 123 w 130"/>
                  <a:gd name="T9" fmla="*/ 13 h 86"/>
                </a:gdLst>
                <a:ahLst/>
                <a:cxnLst>
                  <a:cxn ang="0">
                    <a:pos x="T0" y="T1"/>
                  </a:cxn>
                  <a:cxn ang="0">
                    <a:pos x="T2" y="T3"/>
                  </a:cxn>
                  <a:cxn ang="0">
                    <a:pos x="T4" y="T5"/>
                  </a:cxn>
                  <a:cxn ang="0">
                    <a:pos x="T6" y="T7"/>
                  </a:cxn>
                  <a:cxn ang="0">
                    <a:pos x="T8" y="T9"/>
                  </a:cxn>
                </a:cxnLst>
                <a:rect l="0" t="0" r="r" b="b"/>
                <a:pathLst>
                  <a:path w="130" h="86">
                    <a:moveTo>
                      <a:pt x="123" y="13"/>
                    </a:moveTo>
                    <a:cubicBezTo>
                      <a:pt x="116" y="0"/>
                      <a:pt x="85" y="3"/>
                      <a:pt x="53" y="19"/>
                    </a:cubicBezTo>
                    <a:cubicBezTo>
                      <a:pt x="21" y="36"/>
                      <a:pt x="0" y="60"/>
                      <a:pt x="7" y="73"/>
                    </a:cubicBezTo>
                    <a:cubicBezTo>
                      <a:pt x="14" y="86"/>
                      <a:pt x="45" y="83"/>
                      <a:pt x="77" y="67"/>
                    </a:cubicBezTo>
                    <a:cubicBezTo>
                      <a:pt x="110" y="50"/>
                      <a:pt x="130" y="26"/>
                      <a:pt x="123"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4" name="Line 288"/>
              <p:cNvSpPr>
                <a:spLocks noChangeShapeType="1"/>
              </p:cNvSpPr>
              <p:nvPr/>
            </p:nvSpPr>
            <p:spPr bwMode="auto">
              <a:xfrm>
                <a:off x="1539" y="3584"/>
                <a:ext cx="9"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5" name="Freeform 289"/>
              <p:cNvSpPr>
                <a:spLocks/>
              </p:cNvSpPr>
              <p:nvPr/>
            </p:nvSpPr>
            <p:spPr bwMode="auto">
              <a:xfrm>
                <a:off x="1489" y="3513"/>
                <a:ext cx="65" cy="43"/>
              </a:xfrm>
              <a:custGeom>
                <a:avLst/>
                <a:gdLst>
                  <a:gd name="T0" fmla="*/ 568 w 597"/>
                  <a:gd name="T1" fmla="*/ 56 h 393"/>
                  <a:gd name="T2" fmla="*/ 245 w 597"/>
                  <a:gd name="T3" fmla="*/ 93 h 393"/>
                  <a:gd name="T4" fmla="*/ 30 w 597"/>
                  <a:gd name="T5" fmla="*/ 336 h 393"/>
                  <a:gd name="T6" fmla="*/ 352 w 597"/>
                  <a:gd name="T7" fmla="*/ 299 h 393"/>
                  <a:gd name="T8" fmla="*/ 568 w 597"/>
                  <a:gd name="T9" fmla="*/ 56 h 393"/>
                </a:gdLst>
                <a:ahLst/>
                <a:cxnLst>
                  <a:cxn ang="0">
                    <a:pos x="T0" y="T1"/>
                  </a:cxn>
                  <a:cxn ang="0">
                    <a:pos x="T2" y="T3"/>
                  </a:cxn>
                  <a:cxn ang="0">
                    <a:pos x="T4" y="T5"/>
                  </a:cxn>
                  <a:cxn ang="0">
                    <a:pos x="T6" y="T7"/>
                  </a:cxn>
                  <a:cxn ang="0">
                    <a:pos x="T8" y="T9"/>
                  </a:cxn>
                </a:cxnLst>
                <a:rect l="0" t="0" r="r" b="b"/>
                <a:pathLst>
                  <a:path w="597" h="393">
                    <a:moveTo>
                      <a:pt x="568" y="56"/>
                    </a:moveTo>
                    <a:cubicBezTo>
                      <a:pt x="538" y="0"/>
                      <a:pt x="394" y="16"/>
                      <a:pt x="245" y="93"/>
                    </a:cubicBezTo>
                    <a:cubicBezTo>
                      <a:pt x="97" y="170"/>
                      <a:pt x="0" y="279"/>
                      <a:pt x="30" y="336"/>
                    </a:cubicBezTo>
                    <a:cubicBezTo>
                      <a:pt x="59" y="393"/>
                      <a:pt x="204" y="376"/>
                      <a:pt x="352" y="299"/>
                    </a:cubicBezTo>
                    <a:cubicBezTo>
                      <a:pt x="501" y="222"/>
                      <a:pt x="597" y="113"/>
                      <a:pt x="568" y="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6" name="Freeform 290"/>
              <p:cNvSpPr>
                <a:spLocks/>
              </p:cNvSpPr>
              <p:nvPr/>
            </p:nvSpPr>
            <p:spPr bwMode="auto">
              <a:xfrm>
                <a:off x="1489" y="3513"/>
                <a:ext cx="65" cy="43"/>
              </a:xfrm>
              <a:custGeom>
                <a:avLst/>
                <a:gdLst>
                  <a:gd name="T0" fmla="*/ 62 w 65"/>
                  <a:gd name="T1" fmla="*/ 6 h 43"/>
                  <a:gd name="T2" fmla="*/ 27 w 65"/>
                  <a:gd name="T3" fmla="*/ 10 h 43"/>
                  <a:gd name="T4" fmla="*/ 3 w 65"/>
                  <a:gd name="T5" fmla="*/ 37 h 43"/>
                  <a:gd name="T6" fmla="*/ 38 w 65"/>
                  <a:gd name="T7" fmla="*/ 33 h 43"/>
                  <a:gd name="T8" fmla="*/ 62 w 65"/>
                  <a:gd name="T9" fmla="*/ 6 h 43"/>
                </a:gdLst>
                <a:ahLst/>
                <a:cxnLst>
                  <a:cxn ang="0">
                    <a:pos x="T0" y="T1"/>
                  </a:cxn>
                  <a:cxn ang="0">
                    <a:pos x="T2" y="T3"/>
                  </a:cxn>
                  <a:cxn ang="0">
                    <a:pos x="T4" y="T5"/>
                  </a:cxn>
                  <a:cxn ang="0">
                    <a:pos x="T6" y="T7"/>
                  </a:cxn>
                  <a:cxn ang="0">
                    <a:pos x="T8" y="T9"/>
                  </a:cxn>
                </a:cxnLst>
                <a:rect l="0" t="0" r="r" b="b"/>
                <a:pathLst>
                  <a:path w="65" h="43">
                    <a:moveTo>
                      <a:pt x="62" y="6"/>
                    </a:moveTo>
                    <a:cubicBezTo>
                      <a:pt x="59" y="0"/>
                      <a:pt x="43" y="2"/>
                      <a:pt x="27" y="10"/>
                    </a:cubicBezTo>
                    <a:cubicBezTo>
                      <a:pt x="10" y="19"/>
                      <a:pt x="0" y="31"/>
                      <a:pt x="3" y="37"/>
                    </a:cubicBezTo>
                    <a:cubicBezTo>
                      <a:pt x="6" y="43"/>
                      <a:pt x="22" y="41"/>
                      <a:pt x="38" y="33"/>
                    </a:cubicBezTo>
                    <a:cubicBezTo>
                      <a:pt x="55" y="24"/>
                      <a:pt x="65" y="12"/>
                      <a:pt x="62"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7" name="Freeform 291"/>
              <p:cNvSpPr>
                <a:spLocks/>
              </p:cNvSpPr>
              <p:nvPr/>
            </p:nvSpPr>
            <p:spPr bwMode="auto">
              <a:xfrm>
                <a:off x="1313" y="3408"/>
                <a:ext cx="219" cy="75"/>
              </a:xfrm>
              <a:custGeom>
                <a:avLst/>
                <a:gdLst>
                  <a:gd name="T0" fmla="*/ 219 w 219"/>
                  <a:gd name="T1" fmla="*/ 10 h 75"/>
                  <a:gd name="T2" fmla="*/ 215 w 219"/>
                  <a:gd name="T3" fmla="*/ 28 h 75"/>
                  <a:gd name="T4" fmla="*/ 109 w 219"/>
                  <a:gd name="T5" fmla="*/ 75 h 75"/>
                  <a:gd name="T6" fmla="*/ 0 w 219"/>
                  <a:gd name="T7" fmla="*/ 20 h 75"/>
                  <a:gd name="T8" fmla="*/ 2 w 219"/>
                  <a:gd name="T9" fmla="*/ 0 h 75"/>
                  <a:gd name="T10" fmla="*/ 219 w 219"/>
                  <a:gd name="T11" fmla="*/ 10 h 75"/>
                </a:gdLst>
                <a:ahLst/>
                <a:cxnLst>
                  <a:cxn ang="0">
                    <a:pos x="T0" y="T1"/>
                  </a:cxn>
                  <a:cxn ang="0">
                    <a:pos x="T2" y="T3"/>
                  </a:cxn>
                  <a:cxn ang="0">
                    <a:pos x="T4" y="T5"/>
                  </a:cxn>
                  <a:cxn ang="0">
                    <a:pos x="T6" y="T7"/>
                  </a:cxn>
                  <a:cxn ang="0">
                    <a:pos x="T8" y="T9"/>
                  </a:cxn>
                  <a:cxn ang="0">
                    <a:pos x="T10" y="T11"/>
                  </a:cxn>
                </a:cxnLst>
                <a:rect l="0" t="0" r="r" b="b"/>
                <a:pathLst>
                  <a:path w="219" h="75">
                    <a:moveTo>
                      <a:pt x="219" y="10"/>
                    </a:moveTo>
                    <a:lnTo>
                      <a:pt x="215" y="28"/>
                    </a:lnTo>
                    <a:lnTo>
                      <a:pt x="109" y="75"/>
                    </a:lnTo>
                    <a:lnTo>
                      <a:pt x="0" y="20"/>
                    </a:lnTo>
                    <a:lnTo>
                      <a:pt x="2" y="0"/>
                    </a:lnTo>
                    <a:lnTo>
                      <a:pt x="219"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18" name="Freeform 292"/>
              <p:cNvSpPr>
                <a:spLocks/>
              </p:cNvSpPr>
              <p:nvPr/>
            </p:nvSpPr>
            <p:spPr bwMode="auto">
              <a:xfrm>
                <a:off x="1313" y="3408"/>
                <a:ext cx="219" cy="75"/>
              </a:xfrm>
              <a:custGeom>
                <a:avLst/>
                <a:gdLst>
                  <a:gd name="T0" fmla="*/ 219 w 219"/>
                  <a:gd name="T1" fmla="*/ 10 h 75"/>
                  <a:gd name="T2" fmla="*/ 215 w 219"/>
                  <a:gd name="T3" fmla="*/ 28 h 75"/>
                  <a:gd name="T4" fmla="*/ 109 w 219"/>
                  <a:gd name="T5" fmla="*/ 75 h 75"/>
                  <a:gd name="T6" fmla="*/ 0 w 219"/>
                  <a:gd name="T7" fmla="*/ 20 h 75"/>
                  <a:gd name="T8" fmla="*/ 2 w 219"/>
                  <a:gd name="T9" fmla="*/ 0 h 75"/>
                </a:gdLst>
                <a:ahLst/>
                <a:cxnLst>
                  <a:cxn ang="0">
                    <a:pos x="T0" y="T1"/>
                  </a:cxn>
                  <a:cxn ang="0">
                    <a:pos x="T2" y="T3"/>
                  </a:cxn>
                  <a:cxn ang="0">
                    <a:pos x="T4" y="T5"/>
                  </a:cxn>
                  <a:cxn ang="0">
                    <a:pos x="T6" y="T7"/>
                  </a:cxn>
                  <a:cxn ang="0">
                    <a:pos x="T8" y="T9"/>
                  </a:cxn>
                </a:cxnLst>
                <a:rect l="0" t="0" r="r" b="b"/>
                <a:pathLst>
                  <a:path w="219" h="75">
                    <a:moveTo>
                      <a:pt x="219" y="10"/>
                    </a:moveTo>
                    <a:lnTo>
                      <a:pt x="215" y="28"/>
                    </a:lnTo>
                    <a:lnTo>
                      <a:pt x="109" y="75"/>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9" name="Freeform 293"/>
              <p:cNvSpPr>
                <a:spLocks/>
              </p:cNvSpPr>
              <p:nvPr/>
            </p:nvSpPr>
            <p:spPr bwMode="auto">
              <a:xfrm>
                <a:off x="1317" y="3364"/>
                <a:ext cx="219" cy="96"/>
              </a:xfrm>
              <a:custGeom>
                <a:avLst/>
                <a:gdLst>
                  <a:gd name="T0" fmla="*/ 219 w 219"/>
                  <a:gd name="T1" fmla="*/ 51 h 96"/>
                  <a:gd name="T2" fmla="*/ 112 w 219"/>
                  <a:gd name="T3" fmla="*/ 96 h 96"/>
                  <a:gd name="T4" fmla="*/ 115 w 219"/>
                  <a:gd name="T5" fmla="*/ 96 h 96"/>
                  <a:gd name="T6" fmla="*/ 0 w 219"/>
                  <a:gd name="T7" fmla="*/ 42 h 96"/>
                  <a:gd name="T8" fmla="*/ 104 w 219"/>
                  <a:gd name="T9" fmla="*/ 0 h 96"/>
                  <a:gd name="T10" fmla="*/ 219 w 219"/>
                  <a:gd name="T11" fmla="*/ 51 h 96"/>
                </a:gdLst>
                <a:ahLst/>
                <a:cxnLst>
                  <a:cxn ang="0">
                    <a:pos x="T0" y="T1"/>
                  </a:cxn>
                  <a:cxn ang="0">
                    <a:pos x="T2" y="T3"/>
                  </a:cxn>
                  <a:cxn ang="0">
                    <a:pos x="T4" y="T5"/>
                  </a:cxn>
                  <a:cxn ang="0">
                    <a:pos x="T6" y="T7"/>
                  </a:cxn>
                  <a:cxn ang="0">
                    <a:pos x="T8" y="T9"/>
                  </a:cxn>
                  <a:cxn ang="0">
                    <a:pos x="T10" y="T11"/>
                  </a:cxn>
                </a:cxnLst>
                <a:rect l="0" t="0" r="r" b="b"/>
                <a:pathLst>
                  <a:path w="219" h="96">
                    <a:moveTo>
                      <a:pt x="219" y="51"/>
                    </a:moveTo>
                    <a:lnTo>
                      <a:pt x="112" y="96"/>
                    </a:lnTo>
                    <a:lnTo>
                      <a:pt x="115" y="96"/>
                    </a:lnTo>
                    <a:lnTo>
                      <a:pt x="0" y="42"/>
                    </a:lnTo>
                    <a:lnTo>
                      <a:pt x="104" y="0"/>
                    </a:lnTo>
                    <a:lnTo>
                      <a:pt x="219" y="5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20" name="Freeform 294"/>
              <p:cNvSpPr>
                <a:spLocks/>
              </p:cNvSpPr>
              <p:nvPr/>
            </p:nvSpPr>
            <p:spPr bwMode="auto">
              <a:xfrm>
                <a:off x="1317" y="3364"/>
                <a:ext cx="219" cy="96"/>
              </a:xfrm>
              <a:custGeom>
                <a:avLst/>
                <a:gdLst>
                  <a:gd name="T0" fmla="*/ 219 w 219"/>
                  <a:gd name="T1" fmla="*/ 51 h 96"/>
                  <a:gd name="T2" fmla="*/ 112 w 219"/>
                  <a:gd name="T3" fmla="*/ 96 h 96"/>
                  <a:gd name="T4" fmla="*/ 115 w 219"/>
                  <a:gd name="T5" fmla="*/ 96 h 96"/>
                  <a:gd name="T6" fmla="*/ 0 w 219"/>
                  <a:gd name="T7" fmla="*/ 42 h 96"/>
                  <a:gd name="T8" fmla="*/ 104 w 219"/>
                  <a:gd name="T9" fmla="*/ 0 h 96"/>
                  <a:gd name="T10" fmla="*/ 219 w 219"/>
                  <a:gd name="T11" fmla="*/ 51 h 96"/>
                </a:gdLst>
                <a:ahLst/>
                <a:cxnLst>
                  <a:cxn ang="0">
                    <a:pos x="T0" y="T1"/>
                  </a:cxn>
                  <a:cxn ang="0">
                    <a:pos x="T2" y="T3"/>
                  </a:cxn>
                  <a:cxn ang="0">
                    <a:pos x="T4" y="T5"/>
                  </a:cxn>
                  <a:cxn ang="0">
                    <a:pos x="T6" y="T7"/>
                  </a:cxn>
                  <a:cxn ang="0">
                    <a:pos x="T8" y="T9"/>
                  </a:cxn>
                  <a:cxn ang="0">
                    <a:pos x="T10" y="T11"/>
                  </a:cxn>
                </a:cxnLst>
                <a:rect l="0" t="0" r="r" b="b"/>
                <a:pathLst>
                  <a:path w="219" h="96">
                    <a:moveTo>
                      <a:pt x="219" y="51"/>
                    </a:moveTo>
                    <a:lnTo>
                      <a:pt x="112" y="96"/>
                    </a:lnTo>
                    <a:lnTo>
                      <a:pt x="115" y="96"/>
                    </a:lnTo>
                    <a:lnTo>
                      <a:pt x="0" y="42"/>
                    </a:lnTo>
                    <a:lnTo>
                      <a:pt x="104" y="0"/>
                    </a:lnTo>
                    <a:lnTo>
                      <a:pt x="219" y="5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1" name="Freeform 295"/>
              <p:cNvSpPr>
                <a:spLocks/>
              </p:cNvSpPr>
              <p:nvPr/>
            </p:nvSpPr>
            <p:spPr bwMode="auto">
              <a:xfrm>
                <a:off x="1365" y="3380"/>
                <a:ext cx="133" cy="60"/>
              </a:xfrm>
              <a:custGeom>
                <a:avLst/>
                <a:gdLst>
                  <a:gd name="T0" fmla="*/ 1200 w 1212"/>
                  <a:gd name="T1" fmla="*/ 327 h 545"/>
                  <a:gd name="T2" fmla="*/ 628 w 1212"/>
                  <a:gd name="T3" fmla="*/ 30 h 545"/>
                  <a:gd name="T4" fmla="*/ 12 w 1212"/>
                  <a:gd name="T5" fmla="*/ 218 h 545"/>
                  <a:gd name="T6" fmla="*/ 584 w 1212"/>
                  <a:gd name="T7" fmla="*/ 515 h 545"/>
                  <a:gd name="T8" fmla="*/ 1200 w 1212"/>
                  <a:gd name="T9" fmla="*/ 327 h 545"/>
                </a:gdLst>
                <a:ahLst/>
                <a:cxnLst>
                  <a:cxn ang="0">
                    <a:pos x="T0" y="T1"/>
                  </a:cxn>
                  <a:cxn ang="0">
                    <a:pos x="T2" y="T3"/>
                  </a:cxn>
                  <a:cxn ang="0">
                    <a:pos x="T4" y="T5"/>
                  </a:cxn>
                  <a:cxn ang="0">
                    <a:pos x="T6" y="T7"/>
                  </a:cxn>
                  <a:cxn ang="0">
                    <a:pos x="T8" y="T9"/>
                  </a:cxn>
                </a:cxnLst>
                <a:rect l="0" t="0" r="r" b="b"/>
                <a:pathLst>
                  <a:path w="1212" h="545">
                    <a:moveTo>
                      <a:pt x="1200" y="327"/>
                    </a:moveTo>
                    <a:cubicBezTo>
                      <a:pt x="1212" y="193"/>
                      <a:pt x="956" y="60"/>
                      <a:pt x="628" y="30"/>
                    </a:cubicBezTo>
                    <a:cubicBezTo>
                      <a:pt x="300" y="0"/>
                      <a:pt x="24" y="84"/>
                      <a:pt x="12" y="218"/>
                    </a:cubicBezTo>
                    <a:cubicBezTo>
                      <a:pt x="0" y="352"/>
                      <a:pt x="256" y="485"/>
                      <a:pt x="584" y="515"/>
                    </a:cubicBezTo>
                    <a:cubicBezTo>
                      <a:pt x="912" y="545"/>
                      <a:pt x="1188" y="460"/>
                      <a:pt x="1200" y="32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22" name="Freeform 296"/>
              <p:cNvSpPr>
                <a:spLocks/>
              </p:cNvSpPr>
              <p:nvPr/>
            </p:nvSpPr>
            <p:spPr bwMode="auto">
              <a:xfrm>
                <a:off x="1365" y="3380"/>
                <a:ext cx="133" cy="60"/>
              </a:xfrm>
              <a:custGeom>
                <a:avLst/>
                <a:gdLst>
                  <a:gd name="T0" fmla="*/ 132 w 133"/>
                  <a:gd name="T1" fmla="*/ 36 h 60"/>
                  <a:gd name="T2" fmla="*/ 69 w 133"/>
                  <a:gd name="T3" fmla="*/ 3 h 60"/>
                  <a:gd name="T4" fmla="*/ 1 w 133"/>
                  <a:gd name="T5" fmla="*/ 24 h 60"/>
                  <a:gd name="T6" fmla="*/ 64 w 133"/>
                  <a:gd name="T7" fmla="*/ 57 h 60"/>
                  <a:gd name="T8" fmla="*/ 132 w 133"/>
                  <a:gd name="T9" fmla="*/ 36 h 60"/>
                </a:gdLst>
                <a:ahLst/>
                <a:cxnLst>
                  <a:cxn ang="0">
                    <a:pos x="T0" y="T1"/>
                  </a:cxn>
                  <a:cxn ang="0">
                    <a:pos x="T2" y="T3"/>
                  </a:cxn>
                  <a:cxn ang="0">
                    <a:pos x="T4" y="T5"/>
                  </a:cxn>
                  <a:cxn ang="0">
                    <a:pos x="T6" y="T7"/>
                  </a:cxn>
                  <a:cxn ang="0">
                    <a:pos x="T8" y="T9"/>
                  </a:cxn>
                </a:cxnLst>
                <a:rect l="0" t="0" r="r" b="b"/>
                <a:pathLst>
                  <a:path w="133" h="60">
                    <a:moveTo>
                      <a:pt x="132" y="36"/>
                    </a:moveTo>
                    <a:cubicBezTo>
                      <a:pt x="133" y="21"/>
                      <a:pt x="105" y="6"/>
                      <a:pt x="69" y="3"/>
                    </a:cubicBezTo>
                    <a:cubicBezTo>
                      <a:pt x="33" y="0"/>
                      <a:pt x="3" y="9"/>
                      <a:pt x="1" y="24"/>
                    </a:cubicBezTo>
                    <a:cubicBezTo>
                      <a:pt x="0" y="39"/>
                      <a:pt x="28" y="53"/>
                      <a:pt x="64" y="57"/>
                    </a:cubicBezTo>
                    <a:cubicBezTo>
                      <a:pt x="100" y="60"/>
                      <a:pt x="131" y="51"/>
                      <a:pt x="132" y="3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3" name="Line 297"/>
              <p:cNvSpPr>
                <a:spLocks noChangeShapeType="1"/>
              </p:cNvSpPr>
              <p:nvPr/>
            </p:nvSpPr>
            <p:spPr bwMode="auto">
              <a:xfrm flipH="1">
                <a:off x="1418" y="3459"/>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4" name="Freeform 298"/>
              <p:cNvSpPr>
                <a:spLocks/>
              </p:cNvSpPr>
              <p:nvPr/>
            </p:nvSpPr>
            <p:spPr bwMode="auto">
              <a:xfrm>
                <a:off x="1398" y="3394"/>
                <a:ext cx="68" cy="29"/>
              </a:xfrm>
              <a:custGeom>
                <a:avLst/>
                <a:gdLst>
                  <a:gd name="T0" fmla="*/ 613 w 619"/>
                  <a:gd name="T1" fmla="*/ 158 h 261"/>
                  <a:gd name="T2" fmla="*/ 320 w 619"/>
                  <a:gd name="T3" fmla="*/ 15 h 261"/>
                  <a:gd name="T4" fmla="*/ 6 w 619"/>
                  <a:gd name="T5" fmla="*/ 103 h 261"/>
                  <a:gd name="T6" fmla="*/ 299 w 619"/>
                  <a:gd name="T7" fmla="*/ 246 h 261"/>
                  <a:gd name="T8" fmla="*/ 613 w 619"/>
                  <a:gd name="T9" fmla="*/ 158 h 261"/>
                </a:gdLst>
                <a:ahLst/>
                <a:cxnLst>
                  <a:cxn ang="0">
                    <a:pos x="T0" y="T1"/>
                  </a:cxn>
                  <a:cxn ang="0">
                    <a:pos x="T2" y="T3"/>
                  </a:cxn>
                  <a:cxn ang="0">
                    <a:pos x="T4" y="T5"/>
                  </a:cxn>
                  <a:cxn ang="0">
                    <a:pos x="T6" y="T7"/>
                  </a:cxn>
                  <a:cxn ang="0">
                    <a:pos x="T8" y="T9"/>
                  </a:cxn>
                </a:cxnLst>
                <a:rect l="0" t="0" r="r" b="b"/>
                <a:pathLst>
                  <a:path w="619" h="261">
                    <a:moveTo>
                      <a:pt x="613" y="158"/>
                    </a:moveTo>
                    <a:cubicBezTo>
                      <a:pt x="619" y="94"/>
                      <a:pt x="488" y="30"/>
                      <a:pt x="320" y="15"/>
                    </a:cubicBezTo>
                    <a:cubicBezTo>
                      <a:pt x="153" y="0"/>
                      <a:pt x="12" y="39"/>
                      <a:pt x="6" y="103"/>
                    </a:cubicBezTo>
                    <a:cubicBezTo>
                      <a:pt x="0" y="166"/>
                      <a:pt x="132" y="231"/>
                      <a:pt x="299" y="246"/>
                    </a:cubicBezTo>
                    <a:cubicBezTo>
                      <a:pt x="467" y="261"/>
                      <a:pt x="608" y="222"/>
                      <a:pt x="613" y="15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25" name="Freeform 299"/>
              <p:cNvSpPr>
                <a:spLocks/>
              </p:cNvSpPr>
              <p:nvPr/>
            </p:nvSpPr>
            <p:spPr bwMode="auto">
              <a:xfrm>
                <a:off x="1398" y="3394"/>
                <a:ext cx="68" cy="29"/>
              </a:xfrm>
              <a:custGeom>
                <a:avLst/>
                <a:gdLst>
                  <a:gd name="T0" fmla="*/ 68 w 68"/>
                  <a:gd name="T1" fmla="*/ 17 h 29"/>
                  <a:gd name="T2" fmla="*/ 35 w 68"/>
                  <a:gd name="T3" fmla="*/ 1 h 29"/>
                  <a:gd name="T4" fmla="*/ 1 w 68"/>
                  <a:gd name="T5" fmla="*/ 11 h 29"/>
                  <a:gd name="T6" fmla="*/ 33 w 68"/>
                  <a:gd name="T7" fmla="*/ 27 h 29"/>
                  <a:gd name="T8" fmla="*/ 68 w 68"/>
                  <a:gd name="T9" fmla="*/ 17 h 29"/>
                </a:gdLst>
                <a:ahLst/>
                <a:cxnLst>
                  <a:cxn ang="0">
                    <a:pos x="T0" y="T1"/>
                  </a:cxn>
                  <a:cxn ang="0">
                    <a:pos x="T2" y="T3"/>
                  </a:cxn>
                  <a:cxn ang="0">
                    <a:pos x="T4" y="T5"/>
                  </a:cxn>
                  <a:cxn ang="0">
                    <a:pos x="T6" y="T7"/>
                  </a:cxn>
                  <a:cxn ang="0">
                    <a:pos x="T8" y="T9"/>
                  </a:cxn>
                </a:cxnLst>
                <a:rect l="0" t="0" r="r" b="b"/>
                <a:pathLst>
                  <a:path w="68" h="29">
                    <a:moveTo>
                      <a:pt x="68" y="17"/>
                    </a:moveTo>
                    <a:cubicBezTo>
                      <a:pt x="68" y="10"/>
                      <a:pt x="54" y="3"/>
                      <a:pt x="35" y="1"/>
                    </a:cubicBezTo>
                    <a:cubicBezTo>
                      <a:pt x="17" y="0"/>
                      <a:pt x="1" y="4"/>
                      <a:pt x="1" y="11"/>
                    </a:cubicBezTo>
                    <a:cubicBezTo>
                      <a:pt x="0" y="18"/>
                      <a:pt x="15" y="25"/>
                      <a:pt x="33" y="27"/>
                    </a:cubicBezTo>
                    <a:cubicBezTo>
                      <a:pt x="52" y="29"/>
                      <a:pt x="67" y="24"/>
                      <a:pt x="68"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6" name="Freeform 300"/>
              <p:cNvSpPr>
                <a:spLocks/>
              </p:cNvSpPr>
              <p:nvPr/>
            </p:nvSpPr>
            <p:spPr bwMode="auto">
              <a:xfrm>
                <a:off x="1102" y="3659"/>
                <a:ext cx="219" cy="74"/>
              </a:xfrm>
              <a:custGeom>
                <a:avLst/>
                <a:gdLst>
                  <a:gd name="T0" fmla="*/ 219 w 219"/>
                  <a:gd name="T1" fmla="*/ 10 h 74"/>
                  <a:gd name="T2" fmla="*/ 215 w 219"/>
                  <a:gd name="T3" fmla="*/ 27 h 74"/>
                  <a:gd name="T4" fmla="*/ 109 w 219"/>
                  <a:gd name="T5" fmla="*/ 74 h 74"/>
                  <a:gd name="T6" fmla="*/ 0 w 219"/>
                  <a:gd name="T7" fmla="*/ 20 h 74"/>
                  <a:gd name="T8" fmla="*/ 2 w 219"/>
                  <a:gd name="T9" fmla="*/ 0 h 74"/>
                  <a:gd name="T10" fmla="*/ 219 w 219"/>
                  <a:gd name="T11" fmla="*/ 10 h 74"/>
                </a:gdLst>
                <a:ahLst/>
                <a:cxnLst>
                  <a:cxn ang="0">
                    <a:pos x="T0" y="T1"/>
                  </a:cxn>
                  <a:cxn ang="0">
                    <a:pos x="T2" y="T3"/>
                  </a:cxn>
                  <a:cxn ang="0">
                    <a:pos x="T4" y="T5"/>
                  </a:cxn>
                  <a:cxn ang="0">
                    <a:pos x="T6" y="T7"/>
                  </a:cxn>
                  <a:cxn ang="0">
                    <a:pos x="T8" y="T9"/>
                  </a:cxn>
                  <a:cxn ang="0">
                    <a:pos x="T10" y="T11"/>
                  </a:cxn>
                </a:cxnLst>
                <a:rect l="0" t="0" r="r" b="b"/>
                <a:pathLst>
                  <a:path w="219" h="74">
                    <a:moveTo>
                      <a:pt x="219" y="10"/>
                    </a:moveTo>
                    <a:lnTo>
                      <a:pt x="215" y="27"/>
                    </a:lnTo>
                    <a:lnTo>
                      <a:pt x="109" y="74"/>
                    </a:lnTo>
                    <a:lnTo>
                      <a:pt x="0" y="20"/>
                    </a:lnTo>
                    <a:lnTo>
                      <a:pt x="2" y="0"/>
                    </a:lnTo>
                    <a:lnTo>
                      <a:pt x="219"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27" name="Freeform 301"/>
              <p:cNvSpPr>
                <a:spLocks/>
              </p:cNvSpPr>
              <p:nvPr/>
            </p:nvSpPr>
            <p:spPr bwMode="auto">
              <a:xfrm>
                <a:off x="1102" y="3659"/>
                <a:ext cx="219" cy="74"/>
              </a:xfrm>
              <a:custGeom>
                <a:avLst/>
                <a:gdLst>
                  <a:gd name="T0" fmla="*/ 219 w 219"/>
                  <a:gd name="T1" fmla="*/ 10 h 74"/>
                  <a:gd name="T2" fmla="*/ 215 w 219"/>
                  <a:gd name="T3" fmla="*/ 27 h 74"/>
                  <a:gd name="T4" fmla="*/ 109 w 219"/>
                  <a:gd name="T5" fmla="*/ 74 h 74"/>
                  <a:gd name="T6" fmla="*/ 0 w 219"/>
                  <a:gd name="T7" fmla="*/ 20 h 74"/>
                  <a:gd name="T8" fmla="*/ 2 w 219"/>
                  <a:gd name="T9" fmla="*/ 0 h 74"/>
                </a:gdLst>
                <a:ahLst/>
                <a:cxnLst>
                  <a:cxn ang="0">
                    <a:pos x="T0" y="T1"/>
                  </a:cxn>
                  <a:cxn ang="0">
                    <a:pos x="T2" y="T3"/>
                  </a:cxn>
                  <a:cxn ang="0">
                    <a:pos x="T4" y="T5"/>
                  </a:cxn>
                  <a:cxn ang="0">
                    <a:pos x="T6" y="T7"/>
                  </a:cxn>
                  <a:cxn ang="0">
                    <a:pos x="T8" y="T9"/>
                  </a:cxn>
                </a:cxnLst>
                <a:rect l="0" t="0" r="r" b="b"/>
                <a:pathLst>
                  <a:path w="219" h="74">
                    <a:moveTo>
                      <a:pt x="219" y="10"/>
                    </a:moveTo>
                    <a:lnTo>
                      <a:pt x="215" y="27"/>
                    </a:lnTo>
                    <a:lnTo>
                      <a:pt x="109" y="74"/>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8" name="Freeform 302"/>
              <p:cNvSpPr>
                <a:spLocks/>
              </p:cNvSpPr>
              <p:nvPr/>
            </p:nvSpPr>
            <p:spPr bwMode="auto">
              <a:xfrm>
                <a:off x="1106" y="3615"/>
                <a:ext cx="219" cy="95"/>
              </a:xfrm>
              <a:custGeom>
                <a:avLst/>
                <a:gdLst>
                  <a:gd name="T0" fmla="*/ 219 w 219"/>
                  <a:gd name="T1" fmla="*/ 51 h 95"/>
                  <a:gd name="T2" fmla="*/ 112 w 219"/>
                  <a:gd name="T3" fmla="*/ 95 h 95"/>
                  <a:gd name="T4" fmla="*/ 115 w 219"/>
                  <a:gd name="T5" fmla="*/ 95 h 95"/>
                  <a:gd name="T6" fmla="*/ 0 w 219"/>
                  <a:gd name="T7" fmla="*/ 42 h 95"/>
                  <a:gd name="T8" fmla="*/ 104 w 219"/>
                  <a:gd name="T9" fmla="*/ 0 h 95"/>
                  <a:gd name="T10" fmla="*/ 219 w 219"/>
                  <a:gd name="T11" fmla="*/ 51 h 95"/>
                </a:gdLst>
                <a:ahLst/>
                <a:cxnLst>
                  <a:cxn ang="0">
                    <a:pos x="T0" y="T1"/>
                  </a:cxn>
                  <a:cxn ang="0">
                    <a:pos x="T2" y="T3"/>
                  </a:cxn>
                  <a:cxn ang="0">
                    <a:pos x="T4" y="T5"/>
                  </a:cxn>
                  <a:cxn ang="0">
                    <a:pos x="T6" y="T7"/>
                  </a:cxn>
                  <a:cxn ang="0">
                    <a:pos x="T8" y="T9"/>
                  </a:cxn>
                  <a:cxn ang="0">
                    <a:pos x="T10" y="T11"/>
                  </a:cxn>
                </a:cxnLst>
                <a:rect l="0" t="0" r="r" b="b"/>
                <a:pathLst>
                  <a:path w="219" h="95">
                    <a:moveTo>
                      <a:pt x="219" y="51"/>
                    </a:moveTo>
                    <a:lnTo>
                      <a:pt x="112" y="95"/>
                    </a:lnTo>
                    <a:lnTo>
                      <a:pt x="115" y="95"/>
                    </a:lnTo>
                    <a:lnTo>
                      <a:pt x="0" y="42"/>
                    </a:lnTo>
                    <a:lnTo>
                      <a:pt x="104" y="0"/>
                    </a:lnTo>
                    <a:lnTo>
                      <a:pt x="219" y="5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29" name="Freeform 303"/>
              <p:cNvSpPr>
                <a:spLocks/>
              </p:cNvSpPr>
              <p:nvPr/>
            </p:nvSpPr>
            <p:spPr bwMode="auto">
              <a:xfrm>
                <a:off x="1106" y="3615"/>
                <a:ext cx="219" cy="95"/>
              </a:xfrm>
              <a:custGeom>
                <a:avLst/>
                <a:gdLst>
                  <a:gd name="T0" fmla="*/ 219 w 219"/>
                  <a:gd name="T1" fmla="*/ 51 h 95"/>
                  <a:gd name="T2" fmla="*/ 112 w 219"/>
                  <a:gd name="T3" fmla="*/ 95 h 95"/>
                  <a:gd name="T4" fmla="*/ 115 w 219"/>
                  <a:gd name="T5" fmla="*/ 95 h 95"/>
                  <a:gd name="T6" fmla="*/ 0 w 219"/>
                  <a:gd name="T7" fmla="*/ 42 h 95"/>
                  <a:gd name="T8" fmla="*/ 104 w 219"/>
                  <a:gd name="T9" fmla="*/ 0 h 95"/>
                  <a:gd name="T10" fmla="*/ 219 w 219"/>
                  <a:gd name="T11" fmla="*/ 51 h 95"/>
                </a:gdLst>
                <a:ahLst/>
                <a:cxnLst>
                  <a:cxn ang="0">
                    <a:pos x="T0" y="T1"/>
                  </a:cxn>
                  <a:cxn ang="0">
                    <a:pos x="T2" y="T3"/>
                  </a:cxn>
                  <a:cxn ang="0">
                    <a:pos x="T4" y="T5"/>
                  </a:cxn>
                  <a:cxn ang="0">
                    <a:pos x="T6" y="T7"/>
                  </a:cxn>
                  <a:cxn ang="0">
                    <a:pos x="T8" y="T9"/>
                  </a:cxn>
                  <a:cxn ang="0">
                    <a:pos x="T10" y="T11"/>
                  </a:cxn>
                </a:cxnLst>
                <a:rect l="0" t="0" r="r" b="b"/>
                <a:pathLst>
                  <a:path w="219" h="95">
                    <a:moveTo>
                      <a:pt x="219" y="51"/>
                    </a:moveTo>
                    <a:lnTo>
                      <a:pt x="112" y="95"/>
                    </a:lnTo>
                    <a:lnTo>
                      <a:pt x="115" y="95"/>
                    </a:lnTo>
                    <a:lnTo>
                      <a:pt x="0" y="42"/>
                    </a:lnTo>
                    <a:lnTo>
                      <a:pt x="104" y="0"/>
                    </a:lnTo>
                    <a:lnTo>
                      <a:pt x="219" y="5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0" name="Freeform 304"/>
              <p:cNvSpPr>
                <a:spLocks/>
              </p:cNvSpPr>
              <p:nvPr/>
            </p:nvSpPr>
            <p:spPr bwMode="auto">
              <a:xfrm>
                <a:off x="1154" y="3631"/>
                <a:ext cx="133" cy="59"/>
              </a:xfrm>
              <a:custGeom>
                <a:avLst/>
                <a:gdLst>
                  <a:gd name="T0" fmla="*/ 1201 w 1213"/>
                  <a:gd name="T1" fmla="*/ 325 h 541"/>
                  <a:gd name="T2" fmla="*/ 628 w 1213"/>
                  <a:gd name="T3" fmla="*/ 30 h 541"/>
                  <a:gd name="T4" fmla="*/ 12 w 1213"/>
                  <a:gd name="T5" fmla="*/ 216 h 541"/>
                  <a:gd name="T6" fmla="*/ 585 w 1213"/>
                  <a:gd name="T7" fmla="*/ 511 h 541"/>
                  <a:gd name="T8" fmla="*/ 1201 w 1213"/>
                  <a:gd name="T9" fmla="*/ 325 h 541"/>
                </a:gdLst>
                <a:ahLst/>
                <a:cxnLst>
                  <a:cxn ang="0">
                    <a:pos x="T0" y="T1"/>
                  </a:cxn>
                  <a:cxn ang="0">
                    <a:pos x="T2" y="T3"/>
                  </a:cxn>
                  <a:cxn ang="0">
                    <a:pos x="T4" y="T5"/>
                  </a:cxn>
                  <a:cxn ang="0">
                    <a:pos x="T6" y="T7"/>
                  </a:cxn>
                  <a:cxn ang="0">
                    <a:pos x="T8" y="T9"/>
                  </a:cxn>
                </a:cxnLst>
                <a:rect l="0" t="0" r="r" b="b"/>
                <a:pathLst>
                  <a:path w="1213" h="541">
                    <a:moveTo>
                      <a:pt x="1201" y="325"/>
                    </a:moveTo>
                    <a:cubicBezTo>
                      <a:pt x="1213" y="192"/>
                      <a:pt x="957" y="60"/>
                      <a:pt x="628" y="30"/>
                    </a:cubicBezTo>
                    <a:cubicBezTo>
                      <a:pt x="300" y="0"/>
                      <a:pt x="24" y="84"/>
                      <a:pt x="12" y="216"/>
                    </a:cubicBezTo>
                    <a:cubicBezTo>
                      <a:pt x="0" y="349"/>
                      <a:pt x="257" y="481"/>
                      <a:pt x="585" y="511"/>
                    </a:cubicBezTo>
                    <a:cubicBezTo>
                      <a:pt x="913" y="541"/>
                      <a:pt x="1189" y="457"/>
                      <a:pt x="1201" y="32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31" name="Freeform 305"/>
              <p:cNvSpPr>
                <a:spLocks/>
              </p:cNvSpPr>
              <p:nvPr/>
            </p:nvSpPr>
            <p:spPr bwMode="auto">
              <a:xfrm>
                <a:off x="1154" y="3631"/>
                <a:ext cx="133" cy="59"/>
              </a:xfrm>
              <a:custGeom>
                <a:avLst/>
                <a:gdLst>
                  <a:gd name="T0" fmla="*/ 132 w 133"/>
                  <a:gd name="T1" fmla="*/ 36 h 59"/>
                  <a:gd name="T2" fmla="*/ 69 w 133"/>
                  <a:gd name="T3" fmla="*/ 3 h 59"/>
                  <a:gd name="T4" fmla="*/ 1 w 133"/>
                  <a:gd name="T5" fmla="*/ 24 h 59"/>
                  <a:gd name="T6" fmla="*/ 64 w 133"/>
                  <a:gd name="T7" fmla="*/ 56 h 59"/>
                  <a:gd name="T8" fmla="*/ 132 w 133"/>
                  <a:gd name="T9" fmla="*/ 36 h 59"/>
                </a:gdLst>
                <a:ahLst/>
                <a:cxnLst>
                  <a:cxn ang="0">
                    <a:pos x="T0" y="T1"/>
                  </a:cxn>
                  <a:cxn ang="0">
                    <a:pos x="T2" y="T3"/>
                  </a:cxn>
                  <a:cxn ang="0">
                    <a:pos x="T4" y="T5"/>
                  </a:cxn>
                  <a:cxn ang="0">
                    <a:pos x="T6" y="T7"/>
                  </a:cxn>
                  <a:cxn ang="0">
                    <a:pos x="T8" y="T9"/>
                  </a:cxn>
                </a:cxnLst>
                <a:rect l="0" t="0" r="r" b="b"/>
                <a:pathLst>
                  <a:path w="133" h="59">
                    <a:moveTo>
                      <a:pt x="132" y="36"/>
                    </a:moveTo>
                    <a:cubicBezTo>
                      <a:pt x="133" y="21"/>
                      <a:pt x="105" y="6"/>
                      <a:pt x="69" y="3"/>
                    </a:cubicBezTo>
                    <a:cubicBezTo>
                      <a:pt x="33" y="0"/>
                      <a:pt x="3" y="9"/>
                      <a:pt x="1" y="24"/>
                    </a:cubicBezTo>
                    <a:cubicBezTo>
                      <a:pt x="0" y="38"/>
                      <a:pt x="28" y="53"/>
                      <a:pt x="64" y="56"/>
                    </a:cubicBezTo>
                    <a:cubicBezTo>
                      <a:pt x="100" y="59"/>
                      <a:pt x="131" y="50"/>
                      <a:pt x="132" y="3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2" name="Line 306"/>
              <p:cNvSpPr>
                <a:spLocks noChangeShapeType="1"/>
              </p:cNvSpPr>
              <p:nvPr/>
            </p:nvSpPr>
            <p:spPr bwMode="auto">
              <a:xfrm flipH="1">
                <a:off x="1207" y="3709"/>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3" name="Freeform 307"/>
              <p:cNvSpPr>
                <a:spLocks/>
              </p:cNvSpPr>
              <p:nvPr/>
            </p:nvSpPr>
            <p:spPr bwMode="auto">
              <a:xfrm>
                <a:off x="1187" y="3645"/>
                <a:ext cx="68" cy="28"/>
              </a:xfrm>
              <a:custGeom>
                <a:avLst/>
                <a:gdLst>
                  <a:gd name="T0" fmla="*/ 613 w 619"/>
                  <a:gd name="T1" fmla="*/ 157 h 259"/>
                  <a:gd name="T2" fmla="*/ 320 w 619"/>
                  <a:gd name="T3" fmla="*/ 15 h 259"/>
                  <a:gd name="T4" fmla="*/ 6 w 619"/>
                  <a:gd name="T5" fmla="*/ 102 h 259"/>
                  <a:gd name="T6" fmla="*/ 299 w 619"/>
                  <a:gd name="T7" fmla="*/ 244 h 259"/>
                  <a:gd name="T8" fmla="*/ 613 w 619"/>
                  <a:gd name="T9" fmla="*/ 157 h 259"/>
                </a:gdLst>
                <a:ahLst/>
                <a:cxnLst>
                  <a:cxn ang="0">
                    <a:pos x="T0" y="T1"/>
                  </a:cxn>
                  <a:cxn ang="0">
                    <a:pos x="T2" y="T3"/>
                  </a:cxn>
                  <a:cxn ang="0">
                    <a:pos x="T4" y="T5"/>
                  </a:cxn>
                  <a:cxn ang="0">
                    <a:pos x="T6" y="T7"/>
                  </a:cxn>
                  <a:cxn ang="0">
                    <a:pos x="T8" y="T9"/>
                  </a:cxn>
                </a:cxnLst>
                <a:rect l="0" t="0" r="r" b="b"/>
                <a:pathLst>
                  <a:path w="619" h="259">
                    <a:moveTo>
                      <a:pt x="613" y="157"/>
                    </a:moveTo>
                    <a:cubicBezTo>
                      <a:pt x="619" y="94"/>
                      <a:pt x="487" y="31"/>
                      <a:pt x="320" y="15"/>
                    </a:cubicBezTo>
                    <a:cubicBezTo>
                      <a:pt x="152" y="0"/>
                      <a:pt x="12" y="39"/>
                      <a:pt x="6" y="102"/>
                    </a:cubicBezTo>
                    <a:cubicBezTo>
                      <a:pt x="0" y="165"/>
                      <a:pt x="131" y="229"/>
                      <a:pt x="299" y="244"/>
                    </a:cubicBezTo>
                    <a:cubicBezTo>
                      <a:pt x="467" y="259"/>
                      <a:pt x="607" y="220"/>
                      <a:pt x="613" y="15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34" name="Freeform 308"/>
              <p:cNvSpPr>
                <a:spLocks/>
              </p:cNvSpPr>
              <p:nvPr/>
            </p:nvSpPr>
            <p:spPr bwMode="auto">
              <a:xfrm>
                <a:off x="1187" y="3645"/>
                <a:ext cx="68" cy="28"/>
              </a:xfrm>
              <a:custGeom>
                <a:avLst/>
                <a:gdLst>
                  <a:gd name="T0" fmla="*/ 68 w 68"/>
                  <a:gd name="T1" fmla="*/ 17 h 28"/>
                  <a:gd name="T2" fmla="*/ 35 w 68"/>
                  <a:gd name="T3" fmla="*/ 1 h 28"/>
                  <a:gd name="T4" fmla="*/ 1 w 68"/>
                  <a:gd name="T5" fmla="*/ 11 h 28"/>
                  <a:gd name="T6" fmla="*/ 33 w 68"/>
                  <a:gd name="T7" fmla="*/ 27 h 28"/>
                  <a:gd name="T8" fmla="*/ 68 w 68"/>
                  <a:gd name="T9" fmla="*/ 17 h 28"/>
                </a:gdLst>
                <a:ahLst/>
                <a:cxnLst>
                  <a:cxn ang="0">
                    <a:pos x="T0" y="T1"/>
                  </a:cxn>
                  <a:cxn ang="0">
                    <a:pos x="T2" y="T3"/>
                  </a:cxn>
                  <a:cxn ang="0">
                    <a:pos x="T4" y="T5"/>
                  </a:cxn>
                  <a:cxn ang="0">
                    <a:pos x="T6" y="T7"/>
                  </a:cxn>
                  <a:cxn ang="0">
                    <a:pos x="T8" y="T9"/>
                  </a:cxn>
                </a:cxnLst>
                <a:rect l="0" t="0" r="r" b="b"/>
                <a:pathLst>
                  <a:path w="68" h="28">
                    <a:moveTo>
                      <a:pt x="68" y="17"/>
                    </a:moveTo>
                    <a:cubicBezTo>
                      <a:pt x="68" y="10"/>
                      <a:pt x="54" y="3"/>
                      <a:pt x="35" y="1"/>
                    </a:cubicBezTo>
                    <a:cubicBezTo>
                      <a:pt x="17" y="0"/>
                      <a:pt x="1" y="4"/>
                      <a:pt x="1" y="11"/>
                    </a:cubicBezTo>
                    <a:cubicBezTo>
                      <a:pt x="0" y="18"/>
                      <a:pt x="15" y="25"/>
                      <a:pt x="33" y="27"/>
                    </a:cubicBezTo>
                    <a:cubicBezTo>
                      <a:pt x="52" y="28"/>
                      <a:pt x="67" y="24"/>
                      <a:pt x="68"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5" name="Freeform 309"/>
              <p:cNvSpPr>
                <a:spLocks/>
              </p:cNvSpPr>
              <p:nvPr/>
            </p:nvSpPr>
            <p:spPr bwMode="auto">
              <a:xfrm>
                <a:off x="1006" y="3484"/>
                <a:ext cx="218" cy="74"/>
              </a:xfrm>
              <a:custGeom>
                <a:avLst/>
                <a:gdLst>
                  <a:gd name="T0" fmla="*/ 218 w 218"/>
                  <a:gd name="T1" fmla="*/ 10 h 74"/>
                  <a:gd name="T2" fmla="*/ 214 w 218"/>
                  <a:gd name="T3" fmla="*/ 27 h 74"/>
                  <a:gd name="T4" fmla="*/ 108 w 218"/>
                  <a:gd name="T5" fmla="*/ 74 h 74"/>
                  <a:gd name="T6" fmla="*/ 0 w 218"/>
                  <a:gd name="T7" fmla="*/ 20 h 74"/>
                  <a:gd name="T8" fmla="*/ 2 w 218"/>
                  <a:gd name="T9" fmla="*/ 0 h 74"/>
                  <a:gd name="T10" fmla="*/ 218 w 218"/>
                  <a:gd name="T11" fmla="*/ 10 h 74"/>
                </a:gdLst>
                <a:ahLst/>
                <a:cxnLst>
                  <a:cxn ang="0">
                    <a:pos x="T0" y="T1"/>
                  </a:cxn>
                  <a:cxn ang="0">
                    <a:pos x="T2" y="T3"/>
                  </a:cxn>
                  <a:cxn ang="0">
                    <a:pos x="T4" y="T5"/>
                  </a:cxn>
                  <a:cxn ang="0">
                    <a:pos x="T6" y="T7"/>
                  </a:cxn>
                  <a:cxn ang="0">
                    <a:pos x="T8" y="T9"/>
                  </a:cxn>
                  <a:cxn ang="0">
                    <a:pos x="T10" y="T11"/>
                  </a:cxn>
                </a:cxnLst>
                <a:rect l="0" t="0" r="r" b="b"/>
                <a:pathLst>
                  <a:path w="218" h="74">
                    <a:moveTo>
                      <a:pt x="218" y="10"/>
                    </a:moveTo>
                    <a:lnTo>
                      <a:pt x="214" y="27"/>
                    </a:lnTo>
                    <a:lnTo>
                      <a:pt x="108" y="74"/>
                    </a:lnTo>
                    <a:lnTo>
                      <a:pt x="0" y="20"/>
                    </a:lnTo>
                    <a:lnTo>
                      <a:pt x="2" y="0"/>
                    </a:lnTo>
                    <a:lnTo>
                      <a:pt x="218"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36" name="Freeform 310"/>
              <p:cNvSpPr>
                <a:spLocks/>
              </p:cNvSpPr>
              <p:nvPr/>
            </p:nvSpPr>
            <p:spPr bwMode="auto">
              <a:xfrm>
                <a:off x="1006" y="3484"/>
                <a:ext cx="218" cy="74"/>
              </a:xfrm>
              <a:custGeom>
                <a:avLst/>
                <a:gdLst>
                  <a:gd name="T0" fmla="*/ 218 w 218"/>
                  <a:gd name="T1" fmla="*/ 10 h 74"/>
                  <a:gd name="T2" fmla="*/ 214 w 218"/>
                  <a:gd name="T3" fmla="*/ 27 h 74"/>
                  <a:gd name="T4" fmla="*/ 108 w 218"/>
                  <a:gd name="T5" fmla="*/ 74 h 74"/>
                  <a:gd name="T6" fmla="*/ 0 w 218"/>
                  <a:gd name="T7" fmla="*/ 20 h 74"/>
                  <a:gd name="T8" fmla="*/ 2 w 218"/>
                  <a:gd name="T9" fmla="*/ 0 h 74"/>
                </a:gdLst>
                <a:ahLst/>
                <a:cxnLst>
                  <a:cxn ang="0">
                    <a:pos x="T0" y="T1"/>
                  </a:cxn>
                  <a:cxn ang="0">
                    <a:pos x="T2" y="T3"/>
                  </a:cxn>
                  <a:cxn ang="0">
                    <a:pos x="T4" y="T5"/>
                  </a:cxn>
                  <a:cxn ang="0">
                    <a:pos x="T6" y="T7"/>
                  </a:cxn>
                  <a:cxn ang="0">
                    <a:pos x="T8" y="T9"/>
                  </a:cxn>
                </a:cxnLst>
                <a:rect l="0" t="0" r="r" b="b"/>
                <a:pathLst>
                  <a:path w="218" h="74">
                    <a:moveTo>
                      <a:pt x="218" y="10"/>
                    </a:moveTo>
                    <a:lnTo>
                      <a:pt x="214" y="27"/>
                    </a:lnTo>
                    <a:lnTo>
                      <a:pt x="108" y="74"/>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7" name="Freeform 311"/>
              <p:cNvSpPr>
                <a:spLocks/>
              </p:cNvSpPr>
              <p:nvPr/>
            </p:nvSpPr>
            <p:spPr bwMode="auto">
              <a:xfrm>
                <a:off x="1010" y="3441"/>
                <a:ext cx="218" cy="94"/>
              </a:xfrm>
              <a:custGeom>
                <a:avLst/>
                <a:gdLst>
                  <a:gd name="T0" fmla="*/ 218 w 218"/>
                  <a:gd name="T1" fmla="*/ 50 h 94"/>
                  <a:gd name="T2" fmla="*/ 112 w 218"/>
                  <a:gd name="T3" fmla="*/ 94 h 94"/>
                  <a:gd name="T4" fmla="*/ 115 w 218"/>
                  <a:gd name="T5" fmla="*/ 94 h 94"/>
                  <a:gd name="T6" fmla="*/ 0 w 218"/>
                  <a:gd name="T7" fmla="*/ 41 h 94"/>
                  <a:gd name="T8" fmla="*/ 103 w 218"/>
                  <a:gd name="T9" fmla="*/ 0 h 94"/>
                  <a:gd name="T10" fmla="*/ 218 w 218"/>
                  <a:gd name="T11" fmla="*/ 50 h 94"/>
                </a:gdLst>
                <a:ahLst/>
                <a:cxnLst>
                  <a:cxn ang="0">
                    <a:pos x="T0" y="T1"/>
                  </a:cxn>
                  <a:cxn ang="0">
                    <a:pos x="T2" y="T3"/>
                  </a:cxn>
                  <a:cxn ang="0">
                    <a:pos x="T4" y="T5"/>
                  </a:cxn>
                  <a:cxn ang="0">
                    <a:pos x="T6" y="T7"/>
                  </a:cxn>
                  <a:cxn ang="0">
                    <a:pos x="T8" y="T9"/>
                  </a:cxn>
                  <a:cxn ang="0">
                    <a:pos x="T10" y="T11"/>
                  </a:cxn>
                </a:cxnLst>
                <a:rect l="0" t="0" r="r" b="b"/>
                <a:pathLst>
                  <a:path w="218" h="94">
                    <a:moveTo>
                      <a:pt x="218" y="50"/>
                    </a:moveTo>
                    <a:lnTo>
                      <a:pt x="112" y="94"/>
                    </a:lnTo>
                    <a:lnTo>
                      <a:pt x="115" y="94"/>
                    </a:lnTo>
                    <a:lnTo>
                      <a:pt x="0" y="41"/>
                    </a:lnTo>
                    <a:lnTo>
                      <a:pt x="103" y="0"/>
                    </a:lnTo>
                    <a:lnTo>
                      <a:pt x="218" y="5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38" name="Freeform 312"/>
              <p:cNvSpPr>
                <a:spLocks/>
              </p:cNvSpPr>
              <p:nvPr/>
            </p:nvSpPr>
            <p:spPr bwMode="auto">
              <a:xfrm>
                <a:off x="1010" y="3441"/>
                <a:ext cx="218" cy="94"/>
              </a:xfrm>
              <a:custGeom>
                <a:avLst/>
                <a:gdLst>
                  <a:gd name="T0" fmla="*/ 218 w 218"/>
                  <a:gd name="T1" fmla="*/ 50 h 94"/>
                  <a:gd name="T2" fmla="*/ 112 w 218"/>
                  <a:gd name="T3" fmla="*/ 94 h 94"/>
                  <a:gd name="T4" fmla="*/ 115 w 218"/>
                  <a:gd name="T5" fmla="*/ 94 h 94"/>
                  <a:gd name="T6" fmla="*/ 0 w 218"/>
                  <a:gd name="T7" fmla="*/ 41 h 94"/>
                  <a:gd name="T8" fmla="*/ 103 w 218"/>
                  <a:gd name="T9" fmla="*/ 0 h 94"/>
                  <a:gd name="T10" fmla="*/ 218 w 218"/>
                  <a:gd name="T11" fmla="*/ 50 h 94"/>
                </a:gdLst>
                <a:ahLst/>
                <a:cxnLst>
                  <a:cxn ang="0">
                    <a:pos x="T0" y="T1"/>
                  </a:cxn>
                  <a:cxn ang="0">
                    <a:pos x="T2" y="T3"/>
                  </a:cxn>
                  <a:cxn ang="0">
                    <a:pos x="T4" y="T5"/>
                  </a:cxn>
                  <a:cxn ang="0">
                    <a:pos x="T6" y="T7"/>
                  </a:cxn>
                  <a:cxn ang="0">
                    <a:pos x="T8" y="T9"/>
                  </a:cxn>
                  <a:cxn ang="0">
                    <a:pos x="T10" y="T11"/>
                  </a:cxn>
                </a:cxnLst>
                <a:rect l="0" t="0" r="r" b="b"/>
                <a:pathLst>
                  <a:path w="218" h="94">
                    <a:moveTo>
                      <a:pt x="218" y="50"/>
                    </a:moveTo>
                    <a:lnTo>
                      <a:pt x="112" y="94"/>
                    </a:lnTo>
                    <a:lnTo>
                      <a:pt x="115" y="94"/>
                    </a:lnTo>
                    <a:lnTo>
                      <a:pt x="0" y="41"/>
                    </a:lnTo>
                    <a:lnTo>
                      <a:pt x="103" y="0"/>
                    </a:lnTo>
                    <a:lnTo>
                      <a:pt x="218" y="5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9" name="Freeform 313"/>
              <p:cNvSpPr>
                <a:spLocks/>
              </p:cNvSpPr>
              <p:nvPr/>
            </p:nvSpPr>
            <p:spPr bwMode="auto">
              <a:xfrm>
                <a:off x="1058" y="3457"/>
                <a:ext cx="133" cy="58"/>
              </a:xfrm>
              <a:custGeom>
                <a:avLst/>
                <a:gdLst>
                  <a:gd name="T0" fmla="*/ 1194 w 1206"/>
                  <a:gd name="T1" fmla="*/ 321 h 535"/>
                  <a:gd name="T2" fmla="*/ 624 w 1206"/>
                  <a:gd name="T3" fmla="*/ 29 h 535"/>
                  <a:gd name="T4" fmla="*/ 12 w 1206"/>
                  <a:gd name="T5" fmla="*/ 214 h 535"/>
                  <a:gd name="T6" fmla="*/ 581 w 1206"/>
                  <a:gd name="T7" fmla="*/ 505 h 535"/>
                  <a:gd name="T8" fmla="*/ 1194 w 1206"/>
                  <a:gd name="T9" fmla="*/ 321 h 535"/>
                </a:gdLst>
                <a:ahLst/>
                <a:cxnLst>
                  <a:cxn ang="0">
                    <a:pos x="T0" y="T1"/>
                  </a:cxn>
                  <a:cxn ang="0">
                    <a:pos x="T2" y="T3"/>
                  </a:cxn>
                  <a:cxn ang="0">
                    <a:pos x="T4" y="T5"/>
                  </a:cxn>
                  <a:cxn ang="0">
                    <a:pos x="T6" y="T7"/>
                  </a:cxn>
                  <a:cxn ang="0">
                    <a:pos x="T8" y="T9"/>
                  </a:cxn>
                </a:cxnLst>
                <a:rect l="0" t="0" r="r" b="b"/>
                <a:pathLst>
                  <a:path w="1206" h="535">
                    <a:moveTo>
                      <a:pt x="1194" y="321"/>
                    </a:moveTo>
                    <a:cubicBezTo>
                      <a:pt x="1206" y="190"/>
                      <a:pt x="951" y="59"/>
                      <a:pt x="624" y="29"/>
                    </a:cubicBezTo>
                    <a:cubicBezTo>
                      <a:pt x="298" y="0"/>
                      <a:pt x="24" y="82"/>
                      <a:pt x="12" y="214"/>
                    </a:cubicBezTo>
                    <a:cubicBezTo>
                      <a:pt x="0" y="345"/>
                      <a:pt x="255" y="476"/>
                      <a:pt x="581" y="505"/>
                    </a:cubicBezTo>
                    <a:cubicBezTo>
                      <a:pt x="907" y="535"/>
                      <a:pt x="1182" y="453"/>
                      <a:pt x="1194" y="32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0" name="Freeform 314"/>
              <p:cNvSpPr>
                <a:spLocks/>
              </p:cNvSpPr>
              <p:nvPr/>
            </p:nvSpPr>
            <p:spPr bwMode="auto">
              <a:xfrm>
                <a:off x="1058" y="3457"/>
                <a:ext cx="133" cy="58"/>
              </a:xfrm>
              <a:custGeom>
                <a:avLst/>
                <a:gdLst>
                  <a:gd name="T0" fmla="*/ 131 w 133"/>
                  <a:gd name="T1" fmla="*/ 35 h 58"/>
                  <a:gd name="T2" fmla="*/ 69 w 133"/>
                  <a:gd name="T3" fmla="*/ 3 h 58"/>
                  <a:gd name="T4" fmla="*/ 1 w 133"/>
                  <a:gd name="T5" fmla="*/ 23 h 58"/>
                  <a:gd name="T6" fmla="*/ 64 w 133"/>
                  <a:gd name="T7" fmla="*/ 55 h 58"/>
                  <a:gd name="T8" fmla="*/ 131 w 133"/>
                  <a:gd name="T9" fmla="*/ 35 h 58"/>
                </a:gdLst>
                <a:ahLst/>
                <a:cxnLst>
                  <a:cxn ang="0">
                    <a:pos x="T0" y="T1"/>
                  </a:cxn>
                  <a:cxn ang="0">
                    <a:pos x="T2" y="T3"/>
                  </a:cxn>
                  <a:cxn ang="0">
                    <a:pos x="T4" y="T5"/>
                  </a:cxn>
                  <a:cxn ang="0">
                    <a:pos x="T6" y="T7"/>
                  </a:cxn>
                  <a:cxn ang="0">
                    <a:pos x="T8" y="T9"/>
                  </a:cxn>
                </a:cxnLst>
                <a:rect l="0" t="0" r="r" b="b"/>
                <a:pathLst>
                  <a:path w="133" h="58">
                    <a:moveTo>
                      <a:pt x="131" y="35"/>
                    </a:moveTo>
                    <a:cubicBezTo>
                      <a:pt x="133" y="21"/>
                      <a:pt x="105" y="6"/>
                      <a:pt x="69" y="3"/>
                    </a:cubicBezTo>
                    <a:cubicBezTo>
                      <a:pt x="33" y="0"/>
                      <a:pt x="3" y="9"/>
                      <a:pt x="1" y="23"/>
                    </a:cubicBezTo>
                    <a:cubicBezTo>
                      <a:pt x="0" y="38"/>
                      <a:pt x="28" y="52"/>
                      <a:pt x="64" y="55"/>
                    </a:cubicBezTo>
                    <a:cubicBezTo>
                      <a:pt x="100" y="58"/>
                      <a:pt x="130" y="49"/>
                      <a:pt x="131" y="3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1" name="Line 315"/>
              <p:cNvSpPr>
                <a:spLocks noChangeShapeType="1"/>
              </p:cNvSpPr>
              <p:nvPr/>
            </p:nvSpPr>
            <p:spPr bwMode="auto">
              <a:xfrm flipH="1">
                <a:off x="1111" y="3534"/>
                <a:ext cx="1"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2" name="Freeform 316"/>
              <p:cNvSpPr>
                <a:spLocks/>
              </p:cNvSpPr>
              <p:nvPr/>
            </p:nvSpPr>
            <p:spPr bwMode="auto">
              <a:xfrm>
                <a:off x="1091" y="3470"/>
                <a:ext cx="68" cy="29"/>
              </a:xfrm>
              <a:custGeom>
                <a:avLst/>
                <a:gdLst>
                  <a:gd name="T0" fmla="*/ 609 w 615"/>
                  <a:gd name="T1" fmla="*/ 156 h 257"/>
                  <a:gd name="T2" fmla="*/ 318 w 615"/>
                  <a:gd name="T3" fmla="*/ 16 h 257"/>
                  <a:gd name="T4" fmla="*/ 6 w 615"/>
                  <a:gd name="T5" fmla="*/ 101 h 257"/>
                  <a:gd name="T6" fmla="*/ 297 w 615"/>
                  <a:gd name="T7" fmla="*/ 242 h 257"/>
                  <a:gd name="T8" fmla="*/ 609 w 615"/>
                  <a:gd name="T9" fmla="*/ 156 h 257"/>
                </a:gdLst>
                <a:ahLst/>
                <a:cxnLst>
                  <a:cxn ang="0">
                    <a:pos x="T0" y="T1"/>
                  </a:cxn>
                  <a:cxn ang="0">
                    <a:pos x="T2" y="T3"/>
                  </a:cxn>
                  <a:cxn ang="0">
                    <a:pos x="T4" y="T5"/>
                  </a:cxn>
                  <a:cxn ang="0">
                    <a:pos x="T6" y="T7"/>
                  </a:cxn>
                  <a:cxn ang="0">
                    <a:pos x="T8" y="T9"/>
                  </a:cxn>
                </a:cxnLst>
                <a:rect l="0" t="0" r="r" b="b"/>
                <a:pathLst>
                  <a:path w="615" h="257">
                    <a:moveTo>
                      <a:pt x="609" y="156"/>
                    </a:moveTo>
                    <a:cubicBezTo>
                      <a:pt x="615" y="94"/>
                      <a:pt x="485" y="31"/>
                      <a:pt x="318" y="16"/>
                    </a:cubicBezTo>
                    <a:cubicBezTo>
                      <a:pt x="151" y="0"/>
                      <a:pt x="11" y="39"/>
                      <a:pt x="6" y="101"/>
                    </a:cubicBezTo>
                    <a:cubicBezTo>
                      <a:pt x="0" y="164"/>
                      <a:pt x="131" y="227"/>
                      <a:pt x="297" y="242"/>
                    </a:cubicBezTo>
                    <a:cubicBezTo>
                      <a:pt x="464" y="257"/>
                      <a:pt x="604" y="219"/>
                      <a:pt x="609" y="1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3" name="Freeform 317"/>
              <p:cNvSpPr>
                <a:spLocks/>
              </p:cNvSpPr>
              <p:nvPr/>
            </p:nvSpPr>
            <p:spPr bwMode="auto">
              <a:xfrm>
                <a:off x="1091" y="3470"/>
                <a:ext cx="68" cy="29"/>
              </a:xfrm>
              <a:custGeom>
                <a:avLst/>
                <a:gdLst>
                  <a:gd name="T0" fmla="*/ 67 w 68"/>
                  <a:gd name="T1" fmla="*/ 17 h 29"/>
                  <a:gd name="T2" fmla="*/ 35 w 68"/>
                  <a:gd name="T3" fmla="*/ 2 h 29"/>
                  <a:gd name="T4" fmla="*/ 0 w 68"/>
                  <a:gd name="T5" fmla="*/ 11 h 29"/>
                  <a:gd name="T6" fmla="*/ 33 w 68"/>
                  <a:gd name="T7" fmla="*/ 27 h 29"/>
                  <a:gd name="T8" fmla="*/ 67 w 68"/>
                  <a:gd name="T9" fmla="*/ 17 h 29"/>
                </a:gdLst>
                <a:ahLst/>
                <a:cxnLst>
                  <a:cxn ang="0">
                    <a:pos x="T0" y="T1"/>
                  </a:cxn>
                  <a:cxn ang="0">
                    <a:pos x="T2" y="T3"/>
                  </a:cxn>
                  <a:cxn ang="0">
                    <a:pos x="T4" y="T5"/>
                  </a:cxn>
                  <a:cxn ang="0">
                    <a:pos x="T6" y="T7"/>
                  </a:cxn>
                  <a:cxn ang="0">
                    <a:pos x="T8" y="T9"/>
                  </a:cxn>
                </a:cxnLst>
                <a:rect l="0" t="0" r="r" b="b"/>
                <a:pathLst>
                  <a:path w="68" h="29">
                    <a:moveTo>
                      <a:pt x="67" y="17"/>
                    </a:moveTo>
                    <a:cubicBezTo>
                      <a:pt x="68" y="11"/>
                      <a:pt x="53" y="4"/>
                      <a:pt x="35" y="2"/>
                    </a:cubicBezTo>
                    <a:cubicBezTo>
                      <a:pt x="16" y="0"/>
                      <a:pt x="1" y="5"/>
                      <a:pt x="0" y="11"/>
                    </a:cubicBezTo>
                    <a:cubicBezTo>
                      <a:pt x="0" y="18"/>
                      <a:pt x="14" y="25"/>
                      <a:pt x="33" y="27"/>
                    </a:cubicBezTo>
                    <a:cubicBezTo>
                      <a:pt x="51" y="29"/>
                      <a:pt x="66" y="24"/>
                      <a:pt x="67"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4" name="Freeform 318"/>
              <p:cNvSpPr>
                <a:spLocks/>
              </p:cNvSpPr>
              <p:nvPr/>
            </p:nvSpPr>
            <p:spPr bwMode="auto">
              <a:xfrm>
                <a:off x="1122" y="3513"/>
                <a:ext cx="122" cy="131"/>
              </a:xfrm>
              <a:custGeom>
                <a:avLst/>
                <a:gdLst>
                  <a:gd name="T0" fmla="*/ 107 w 122"/>
                  <a:gd name="T1" fmla="*/ 0 h 131"/>
                  <a:gd name="T2" fmla="*/ 122 w 122"/>
                  <a:gd name="T3" fmla="*/ 23 h 131"/>
                  <a:gd name="T4" fmla="*/ 119 w 122"/>
                  <a:gd name="T5" fmla="*/ 131 h 131"/>
                  <a:gd name="T6" fmla="*/ 18 w 122"/>
                  <a:gd name="T7" fmla="*/ 126 h 131"/>
                  <a:gd name="T8" fmla="*/ 0 w 122"/>
                  <a:gd name="T9" fmla="*/ 102 h 131"/>
                  <a:gd name="T10" fmla="*/ 107 w 122"/>
                  <a:gd name="T11" fmla="*/ 0 h 131"/>
                </a:gdLst>
                <a:ahLst/>
                <a:cxnLst>
                  <a:cxn ang="0">
                    <a:pos x="T0" y="T1"/>
                  </a:cxn>
                  <a:cxn ang="0">
                    <a:pos x="T2" y="T3"/>
                  </a:cxn>
                  <a:cxn ang="0">
                    <a:pos x="T4" y="T5"/>
                  </a:cxn>
                  <a:cxn ang="0">
                    <a:pos x="T6" y="T7"/>
                  </a:cxn>
                  <a:cxn ang="0">
                    <a:pos x="T8" y="T9"/>
                  </a:cxn>
                  <a:cxn ang="0">
                    <a:pos x="T10" y="T11"/>
                  </a:cxn>
                </a:cxnLst>
                <a:rect l="0" t="0" r="r" b="b"/>
                <a:pathLst>
                  <a:path w="122" h="131">
                    <a:moveTo>
                      <a:pt x="107" y="0"/>
                    </a:moveTo>
                    <a:lnTo>
                      <a:pt x="122" y="23"/>
                    </a:lnTo>
                    <a:lnTo>
                      <a:pt x="119" y="131"/>
                    </a:lnTo>
                    <a:lnTo>
                      <a:pt x="18" y="126"/>
                    </a:lnTo>
                    <a:lnTo>
                      <a:pt x="0" y="10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45" name="Freeform 319"/>
              <p:cNvSpPr>
                <a:spLocks/>
              </p:cNvSpPr>
              <p:nvPr/>
            </p:nvSpPr>
            <p:spPr bwMode="auto">
              <a:xfrm>
                <a:off x="1122" y="3513"/>
                <a:ext cx="122" cy="131"/>
              </a:xfrm>
              <a:custGeom>
                <a:avLst/>
                <a:gdLst>
                  <a:gd name="T0" fmla="*/ 107 w 122"/>
                  <a:gd name="T1" fmla="*/ 0 h 131"/>
                  <a:gd name="T2" fmla="*/ 122 w 122"/>
                  <a:gd name="T3" fmla="*/ 23 h 131"/>
                  <a:gd name="T4" fmla="*/ 119 w 122"/>
                  <a:gd name="T5" fmla="*/ 131 h 131"/>
                  <a:gd name="T6" fmla="*/ 18 w 122"/>
                  <a:gd name="T7" fmla="*/ 126 h 131"/>
                  <a:gd name="T8" fmla="*/ 0 w 122"/>
                  <a:gd name="T9" fmla="*/ 102 h 131"/>
                </a:gdLst>
                <a:ahLst/>
                <a:cxnLst>
                  <a:cxn ang="0">
                    <a:pos x="T0" y="T1"/>
                  </a:cxn>
                  <a:cxn ang="0">
                    <a:pos x="T2" y="T3"/>
                  </a:cxn>
                  <a:cxn ang="0">
                    <a:pos x="T4" y="T5"/>
                  </a:cxn>
                  <a:cxn ang="0">
                    <a:pos x="T6" y="T7"/>
                  </a:cxn>
                  <a:cxn ang="0">
                    <a:pos x="T8" y="T9"/>
                  </a:cxn>
                </a:cxnLst>
                <a:rect l="0" t="0" r="r" b="b"/>
                <a:pathLst>
                  <a:path w="122" h="131">
                    <a:moveTo>
                      <a:pt x="107" y="0"/>
                    </a:moveTo>
                    <a:lnTo>
                      <a:pt x="122" y="23"/>
                    </a:lnTo>
                    <a:lnTo>
                      <a:pt x="119" y="131"/>
                    </a:lnTo>
                    <a:lnTo>
                      <a:pt x="18" y="126"/>
                    </a:lnTo>
                    <a:lnTo>
                      <a:pt x="0" y="102"/>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6" name="Freeform 320"/>
              <p:cNvSpPr>
                <a:spLocks/>
              </p:cNvSpPr>
              <p:nvPr/>
            </p:nvSpPr>
            <p:spPr bwMode="auto">
              <a:xfrm>
                <a:off x="1119" y="3511"/>
                <a:ext cx="107" cy="105"/>
              </a:xfrm>
              <a:custGeom>
                <a:avLst/>
                <a:gdLst>
                  <a:gd name="T0" fmla="*/ 107 w 107"/>
                  <a:gd name="T1" fmla="*/ 0 h 105"/>
                  <a:gd name="T2" fmla="*/ 101 w 107"/>
                  <a:gd name="T3" fmla="*/ 105 h 105"/>
                  <a:gd name="T4" fmla="*/ 102 w 107"/>
                  <a:gd name="T5" fmla="*/ 104 h 105"/>
                  <a:gd name="T6" fmla="*/ 0 w 107"/>
                  <a:gd name="T7" fmla="*/ 103 h 105"/>
                  <a:gd name="T8" fmla="*/ 7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7"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47" name="Freeform 321"/>
              <p:cNvSpPr>
                <a:spLocks/>
              </p:cNvSpPr>
              <p:nvPr/>
            </p:nvSpPr>
            <p:spPr bwMode="auto">
              <a:xfrm>
                <a:off x="1119" y="3511"/>
                <a:ext cx="107" cy="105"/>
              </a:xfrm>
              <a:custGeom>
                <a:avLst/>
                <a:gdLst>
                  <a:gd name="T0" fmla="*/ 107 w 107"/>
                  <a:gd name="T1" fmla="*/ 0 h 105"/>
                  <a:gd name="T2" fmla="*/ 101 w 107"/>
                  <a:gd name="T3" fmla="*/ 105 h 105"/>
                  <a:gd name="T4" fmla="*/ 102 w 107"/>
                  <a:gd name="T5" fmla="*/ 104 h 105"/>
                  <a:gd name="T6" fmla="*/ 0 w 107"/>
                  <a:gd name="T7" fmla="*/ 103 h 105"/>
                  <a:gd name="T8" fmla="*/ 7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7"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8" name="Freeform 322"/>
              <p:cNvSpPr>
                <a:spLocks/>
              </p:cNvSpPr>
              <p:nvPr/>
            </p:nvSpPr>
            <p:spPr bwMode="auto">
              <a:xfrm>
                <a:off x="1126" y="3514"/>
                <a:ext cx="97" cy="92"/>
              </a:xfrm>
              <a:custGeom>
                <a:avLst/>
                <a:gdLst>
                  <a:gd name="T0" fmla="*/ 756 w 877"/>
                  <a:gd name="T1" fmla="*/ 171 h 836"/>
                  <a:gd name="T2" fmla="*/ 220 w 877"/>
                  <a:gd name="T3" fmla="*/ 136 h 836"/>
                  <a:gd name="T4" fmla="*/ 121 w 877"/>
                  <a:gd name="T5" fmla="*/ 664 h 836"/>
                  <a:gd name="T6" fmla="*/ 658 w 877"/>
                  <a:gd name="T7" fmla="*/ 700 h 836"/>
                  <a:gd name="T8" fmla="*/ 756 w 877"/>
                  <a:gd name="T9" fmla="*/ 171 h 836"/>
                </a:gdLst>
                <a:ahLst/>
                <a:cxnLst>
                  <a:cxn ang="0">
                    <a:pos x="T0" y="T1"/>
                  </a:cxn>
                  <a:cxn ang="0">
                    <a:pos x="T2" y="T3"/>
                  </a:cxn>
                  <a:cxn ang="0">
                    <a:pos x="T4" y="T5"/>
                  </a:cxn>
                  <a:cxn ang="0">
                    <a:pos x="T6" y="T7"/>
                  </a:cxn>
                  <a:cxn ang="0">
                    <a:pos x="T8" y="T9"/>
                  </a:cxn>
                </a:cxnLst>
                <a:rect l="0" t="0" r="r" b="b"/>
                <a:pathLst>
                  <a:path w="877" h="836">
                    <a:moveTo>
                      <a:pt x="756" y="171"/>
                    </a:moveTo>
                    <a:cubicBezTo>
                      <a:pt x="636" y="16"/>
                      <a:pt x="395" y="0"/>
                      <a:pt x="220" y="136"/>
                    </a:cubicBezTo>
                    <a:cubicBezTo>
                      <a:pt x="44" y="272"/>
                      <a:pt x="0" y="508"/>
                      <a:pt x="121" y="664"/>
                    </a:cubicBezTo>
                    <a:cubicBezTo>
                      <a:pt x="242" y="820"/>
                      <a:pt x="482" y="836"/>
                      <a:pt x="658" y="700"/>
                    </a:cubicBezTo>
                    <a:cubicBezTo>
                      <a:pt x="833" y="564"/>
                      <a:pt x="877" y="327"/>
                      <a:pt x="756" y="17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9" name="Freeform 323"/>
              <p:cNvSpPr>
                <a:spLocks/>
              </p:cNvSpPr>
              <p:nvPr/>
            </p:nvSpPr>
            <p:spPr bwMode="auto">
              <a:xfrm>
                <a:off x="1126" y="3514"/>
                <a:ext cx="97" cy="92"/>
              </a:xfrm>
              <a:custGeom>
                <a:avLst/>
                <a:gdLst>
                  <a:gd name="T0" fmla="*/ 83 w 97"/>
                  <a:gd name="T1" fmla="*/ 18 h 92"/>
                  <a:gd name="T2" fmla="*/ 24 w 97"/>
                  <a:gd name="T3" fmla="*/ 15 h 92"/>
                  <a:gd name="T4" fmla="*/ 13 w 97"/>
                  <a:gd name="T5" fmla="*/ 73 h 92"/>
                  <a:gd name="T6" fmla="*/ 72 w 97"/>
                  <a:gd name="T7" fmla="*/ 77 h 92"/>
                  <a:gd name="T8" fmla="*/ 83 w 97"/>
                  <a:gd name="T9" fmla="*/ 18 h 92"/>
                </a:gdLst>
                <a:ahLst/>
                <a:cxnLst>
                  <a:cxn ang="0">
                    <a:pos x="T0" y="T1"/>
                  </a:cxn>
                  <a:cxn ang="0">
                    <a:pos x="T2" y="T3"/>
                  </a:cxn>
                  <a:cxn ang="0">
                    <a:pos x="T4" y="T5"/>
                  </a:cxn>
                  <a:cxn ang="0">
                    <a:pos x="T6" y="T7"/>
                  </a:cxn>
                  <a:cxn ang="0">
                    <a:pos x="T8" y="T9"/>
                  </a:cxn>
                </a:cxnLst>
                <a:rect l="0" t="0" r="r" b="b"/>
                <a:pathLst>
                  <a:path w="97" h="92">
                    <a:moveTo>
                      <a:pt x="83" y="18"/>
                    </a:moveTo>
                    <a:cubicBezTo>
                      <a:pt x="70" y="1"/>
                      <a:pt x="44" y="0"/>
                      <a:pt x="24" y="15"/>
                    </a:cubicBezTo>
                    <a:cubicBezTo>
                      <a:pt x="5" y="30"/>
                      <a:pt x="0" y="56"/>
                      <a:pt x="13" y="73"/>
                    </a:cubicBezTo>
                    <a:cubicBezTo>
                      <a:pt x="27" y="90"/>
                      <a:pt x="53" y="92"/>
                      <a:pt x="72" y="77"/>
                    </a:cubicBezTo>
                    <a:cubicBezTo>
                      <a:pt x="92" y="62"/>
                      <a:pt x="97" y="36"/>
                      <a:pt x="83"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0" name="Line 324"/>
              <p:cNvSpPr>
                <a:spLocks noChangeShapeType="1"/>
              </p:cNvSpPr>
              <p:nvPr/>
            </p:nvSpPr>
            <p:spPr bwMode="auto">
              <a:xfrm>
                <a:off x="1219" y="3616"/>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1" name="Freeform 325"/>
              <p:cNvSpPr>
                <a:spLocks/>
              </p:cNvSpPr>
              <p:nvPr/>
            </p:nvSpPr>
            <p:spPr bwMode="auto">
              <a:xfrm>
                <a:off x="1149" y="3535"/>
                <a:ext cx="48" cy="45"/>
              </a:xfrm>
              <a:custGeom>
                <a:avLst/>
                <a:gdLst>
                  <a:gd name="T0" fmla="*/ 382 w 439"/>
                  <a:gd name="T1" fmla="*/ 78 h 407"/>
                  <a:gd name="T2" fmla="*/ 115 w 439"/>
                  <a:gd name="T3" fmla="*/ 69 h 407"/>
                  <a:gd name="T4" fmla="*/ 57 w 439"/>
                  <a:gd name="T5" fmla="*/ 329 h 407"/>
                  <a:gd name="T6" fmla="*/ 323 w 439"/>
                  <a:gd name="T7" fmla="*/ 338 h 407"/>
                  <a:gd name="T8" fmla="*/ 382 w 439"/>
                  <a:gd name="T9" fmla="*/ 78 h 407"/>
                </a:gdLst>
                <a:ahLst/>
                <a:cxnLst>
                  <a:cxn ang="0">
                    <a:pos x="T0" y="T1"/>
                  </a:cxn>
                  <a:cxn ang="0">
                    <a:pos x="T2" y="T3"/>
                  </a:cxn>
                  <a:cxn ang="0">
                    <a:pos x="T4" y="T5"/>
                  </a:cxn>
                  <a:cxn ang="0">
                    <a:pos x="T6" y="T7"/>
                  </a:cxn>
                  <a:cxn ang="0">
                    <a:pos x="T8" y="T9"/>
                  </a:cxn>
                </a:cxnLst>
                <a:rect l="0" t="0" r="r" b="b"/>
                <a:pathLst>
                  <a:path w="439" h="407">
                    <a:moveTo>
                      <a:pt x="382" y="78"/>
                    </a:moveTo>
                    <a:cubicBezTo>
                      <a:pt x="324" y="3"/>
                      <a:pt x="205" y="0"/>
                      <a:pt x="115" y="69"/>
                    </a:cubicBezTo>
                    <a:cubicBezTo>
                      <a:pt x="26" y="139"/>
                      <a:pt x="0" y="255"/>
                      <a:pt x="57" y="329"/>
                    </a:cubicBezTo>
                    <a:cubicBezTo>
                      <a:pt x="115" y="403"/>
                      <a:pt x="234" y="407"/>
                      <a:pt x="323" y="338"/>
                    </a:cubicBezTo>
                    <a:cubicBezTo>
                      <a:pt x="413" y="268"/>
                      <a:pt x="439" y="152"/>
                      <a:pt x="382" y="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52" name="Freeform 326"/>
              <p:cNvSpPr>
                <a:spLocks/>
              </p:cNvSpPr>
              <p:nvPr/>
            </p:nvSpPr>
            <p:spPr bwMode="auto">
              <a:xfrm>
                <a:off x="1149" y="3535"/>
                <a:ext cx="48" cy="45"/>
              </a:xfrm>
              <a:custGeom>
                <a:avLst/>
                <a:gdLst>
                  <a:gd name="T0" fmla="*/ 42 w 48"/>
                  <a:gd name="T1" fmla="*/ 9 h 45"/>
                  <a:gd name="T2" fmla="*/ 12 w 48"/>
                  <a:gd name="T3" fmla="*/ 8 h 45"/>
                  <a:gd name="T4" fmla="*/ 6 w 48"/>
                  <a:gd name="T5" fmla="*/ 37 h 45"/>
                  <a:gd name="T6" fmla="*/ 35 w 48"/>
                  <a:gd name="T7" fmla="*/ 38 h 45"/>
                  <a:gd name="T8" fmla="*/ 42 w 48"/>
                  <a:gd name="T9" fmla="*/ 9 h 45"/>
                </a:gdLst>
                <a:ahLst/>
                <a:cxnLst>
                  <a:cxn ang="0">
                    <a:pos x="T0" y="T1"/>
                  </a:cxn>
                  <a:cxn ang="0">
                    <a:pos x="T2" y="T3"/>
                  </a:cxn>
                  <a:cxn ang="0">
                    <a:pos x="T4" y="T5"/>
                  </a:cxn>
                  <a:cxn ang="0">
                    <a:pos x="T6" y="T7"/>
                  </a:cxn>
                  <a:cxn ang="0">
                    <a:pos x="T8" y="T9"/>
                  </a:cxn>
                </a:cxnLst>
                <a:rect l="0" t="0" r="r" b="b"/>
                <a:pathLst>
                  <a:path w="48" h="45">
                    <a:moveTo>
                      <a:pt x="42" y="9"/>
                    </a:moveTo>
                    <a:cubicBezTo>
                      <a:pt x="35" y="1"/>
                      <a:pt x="22" y="0"/>
                      <a:pt x="12" y="8"/>
                    </a:cubicBezTo>
                    <a:cubicBezTo>
                      <a:pt x="3" y="16"/>
                      <a:pt x="0" y="28"/>
                      <a:pt x="6" y="37"/>
                    </a:cubicBezTo>
                    <a:cubicBezTo>
                      <a:pt x="12" y="45"/>
                      <a:pt x="25" y="45"/>
                      <a:pt x="35" y="38"/>
                    </a:cubicBezTo>
                    <a:cubicBezTo>
                      <a:pt x="45" y="30"/>
                      <a:pt x="48" y="17"/>
                      <a:pt x="42"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3" name="Freeform 327"/>
              <p:cNvSpPr>
                <a:spLocks/>
              </p:cNvSpPr>
              <p:nvPr/>
            </p:nvSpPr>
            <p:spPr bwMode="auto">
              <a:xfrm>
                <a:off x="941" y="3361"/>
                <a:ext cx="121" cy="131"/>
              </a:xfrm>
              <a:custGeom>
                <a:avLst/>
                <a:gdLst>
                  <a:gd name="T0" fmla="*/ 107 w 121"/>
                  <a:gd name="T1" fmla="*/ 0 h 131"/>
                  <a:gd name="T2" fmla="*/ 121 w 121"/>
                  <a:gd name="T3" fmla="*/ 23 h 131"/>
                  <a:gd name="T4" fmla="*/ 119 w 121"/>
                  <a:gd name="T5" fmla="*/ 131 h 131"/>
                  <a:gd name="T6" fmla="*/ 18 w 121"/>
                  <a:gd name="T7" fmla="*/ 126 h 131"/>
                  <a:gd name="T8" fmla="*/ 0 w 121"/>
                  <a:gd name="T9" fmla="*/ 102 h 131"/>
                  <a:gd name="T10" fmla="*/ 107 w 121"/>
                  <a:gd name="T11" fmla="*/ 0 h 131"/>
                </a:gdLst>
                <a:ahLst/>
                <a:cxnLst>
                  <a:cxn ang="0">
                    <a:pos x="T0" y="T1"/>
                  </a:cxn>
                  <a:cxn ang="0">
                    <a:pos x="T2" y="T3"/>
                  </a:cxn>
                  <a:cxn ang="0">
                    <a:pos x="T4" y="T5"/>
                  </a:cxn>
                  <a:cxn ang="0">
                    <a:pos x="T6" y="T7"/>
                  </a:cxn>
                  <a:cxn ang="0">
                    <a:pos x="T8" y="T9"/>
                  </a:cxn>
                  <a:cxn ang="0">
                    <a:pos x="T10" y="T11"/>
                  </a:cxn>
                </a:cxnLst>
                <a:rect l="0" t="0" r="r" b="b"/>
                <a:pathLst>
                  <a:path w="121" h="131">
                    <a:moveTo>
                      <a:pt x="107" y="0"/>
                    </a:moveTo>
                    <a:lnTo>
                      <a:pt x="121" y="23"/>
                    </a:lnTo>
                    <a:lnTo>
                      <a:pt x="119" y="131"/>
                    </a:lnTo>
                    <a:lnTo>
                      <a:pt x="18" y="126"/>
                    </a:lnTo>
                    <a:lnTo>
                      <a:pt x="0" y="10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54" name="Freeform 328"/>
              <p:cNvSpPr>
                <a:spLocks/>
              </p:cNvSpPr>
              <p:nvPr/>
            </p:nvSpPr>
            <p:spPr bwMode="auto">
              <a:xfrm>
                <a:off x="941" y="3361"/>
                <a:ext cx="121" cy="131"/>
              </a:xfrm>
              <a:custGeom>
                <a:avLst/>
                <a:gdLst>
                  <a:gd name="T0" fmla="*/ 107 w 121"/>
                  <a:gd name="T1" fmla="*/ 0 h 131"/>
                  <a:gd name="T2" fmla="*/ 121 w 121"/>
                  <a:gd name="T3" fmla="*/ 23 h 131"/>
                  <a:gd name="T4" fmla="*/ 119 w 121"/>
                  <a:gd name="T5" fmla="*/ 131 h 131"/>
                  <a:gd name="T6" fmla="*/ 18 w 121"/>
                  <a:gd name="T7" fmla="*/ 126 h 131"/>
                  <a:gd name="T8" fmla="*/ 0 w 121"/>
                  <a:gd name="T9" fmla="*/ 102 h 131"/>
                </a:gdLst>
                <a:ahLst/>
                <a:cxnLst>
                  <a:cxn ang="0">
                    <a:pos x="T0" y="T1"/>
                  </a:cxn>
                  <a:cxn ang="0">
                    <a:pos x="T2" y="T3"/>
                  </a:cxn>
                  <a:cxn ang="0">
                    <a:pos x="T4" y="T5"/>
                  </a:cxn>
                  <a:cxn ang="0">
                    <a:pos x="T6" y="T7"/>
                  </a:cxn>
                  <a:cxn ang="0">
                    <a:pos x="T8" y="T9"/>
                  </a:cxn>
                </a:cxnLst>
                <a:rect l="0" t="0" r="r" b="b"/>
                <a:pathLst>
                  <a:path w="121" h="131">
                    <a:moveTo>
                      <a:pt x="107" y="0"/>
                    </a:moveTo>
                    <a:lnTo>
                      <a:pt x="121" y="23"/>
                    </a:lnTo>
                    <a:lnTo>
                      <a:pt x="119" y="131"/>
                    </a:lnTo>
                    <a:lnTo>
                      <a:pt x="18" y="126"/>
                    </a:lnTo>
                    <a:lnTo>
                      <a:pt x="0" y="102"/>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5" name="Freeform 329"/>
              <p:cNvSpPr>
                <a:spLocks/>
              </p:cNvSpPr>
              <p:nvPr/>
            </p:nvSpPr>
            <p:spPr bwMode="auto">
              <a:xfrm>
                <a:off x="938" y="3359"/>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56" name="Freeform 330"/>
              <p:cNvSpPr>
                <a:spLocks/>
              </p:cNvSpPr>
              <p:nvPr/>
            </p:nvSpPr>
            <p:spPr bwMode="auto">
              <a:xfrm>
                <a:off x="938" y="3359"/>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7" name="Freeform 331"/>
              <p:cNvSpPr>
                <a:spLocks/>
              </p:cNvSpPr>
              <p:nvPr/>
            </p:nvSpPr>
            <p:spPr bwMode="auto">
              <a:xfrm>
                <a:off x="945" y="3362"/>
                <a:ext cx="96" cy="92"/>
              </a:xfrm>
              <a:custGeom>
                <a:avLst/>
                <a:gdLst>
                  <a:gd name="T0" fmla="*/ 757 w 877"/>
                  <a:gd name="T1" fmla="*/ 172 h 837"/>
                  <a:gd name="T2" fmla="*/ 220 w 877"/>
                  <a:gd name="T3" fmla="*/ 136 h 837"/>
                  <a:gd name="T4" fmla="*/ 121 w 877"/>
                  <a:gd name="T5" fmla="*/ 665 h 837"/>
                  <a:gd name="T6" fmla="*/ 658 w 877"/>
                  <a:gd name="T7" fmla="*/ 701 h 837"/>
                  <a:gd name="T8" fmla="*/ 757 w 877"/>
                  <a:gd name="T9" fmla="*/ 172 h 837"/>
                </a:gdLst>
                <a:ahLst/>
                <a:cxnLst>
                  <a:cxn ang="0">
                    <a:pos x="T0" y="T1"/>
                  </a:cxn>
                  <a:cxn ang="0">
                    <a:pos x="T2" y="T3"/>
                  </a:cxn>
                  <a:cxn ang="0">
                    <a:pos x="T4" y="T5"/>
                  </a:cxn>
                  <a:cxn ang="0">
                    <a:pos x="T6" y="T7"/>
                  </a:cxn>
                  <a:cxn ang="0">
                    <a:pos x="T8" y="T9"/>
                  </a:cxn>
                </a:cxnLst>
                <a:rect l="0" t="0" r="r" b="b"/>
                <a:pathLst>
                  <a:path w="877" h="837">
                    <a:moveTo>
                      <a:pt x="757" y="172"/>
                    </a:moveTo>
                    <a:cubicBezTo>
                      <a:pt x="636" y="16"/>
                      <a:pt x="396" y="0"/>
                      <a:pt x="220" y="136"/>
                    </a:cubicBezTo>
                    <a:cubicBezTo>
                      <a:pt x="45" y="272"/>
                      <a:pt x="0" y="509"/>
                      <a:pt x="121" y="665"/>
                    </a:cubicBezTo>
                    <a:cubicBezTo>
                      <a:pt x="242" y="821"/>
                      <a:pt x="482" y="837"/>
                      <a:pt x="658" y="701"/>
                    </a:cubicBezTo>
                    <a:cubicBezTo>
                      <a:pt x="833" y="565"/>
                      <a:pt x="877" y="328"/>
                      <a:pt x="757" y="1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58" name="Freeform 332"/>
              <p:cNvSpPr>
                <a:spLocks/>
              </p:cNvSpPr>
              <p:nvPr/>
            </p:nvSpPr>
            <p:spPr bwMode="auto">
              <a:xfrm>
                <a:off x="945" y="3362"/>
                <a:ext cx="96" cy="92"/>
              </a:xfrm>
              <a:custGeom>
                <a:avLst/>
                <a:gdLst>
                  <a:gd name="T0" fmla="*/ 83 w 96"/>
                  <a:gd name="T1" fmla="*/ 19 h 92"/>
                  <a:gd name="T2" fmla="*/ 24 w 96"/>
                  <a:gd name="T3" fmla="*/ 15 h 92"/>
                  <a:gd name="T4" fmla="*/ 13 w 96"/>
                  <a:gd name="T5" fmla="*/ 73 h 92"/>
                  <a:gd name="T6" fmla="*/ 72 w 96"/>
                  <a:gd name="T7" fmla="*/ 77 h 92"/>
                  <a:gd name="T8" fmla="*/ 83 w 96"/>
                  <a:gd name="T9" fmla="*/ 19 h 92"/>
                </a:gdLst>
                <a:ahLst/>
                <a:cxnLst>
                  <a:cxn ang="0">
                    <a:pos x="T0" y="T1"/>
                  </a:cxn>
                  <a:cxn ang="0">
                    <a:pos x="T2" y="T3"/>
                  </a:cxn>
                  <a:cxn ang="0">
                    <a:pos x="T4" y="T5"/>
                  </a:cxn>
                  <a:cxn ang="0">
                    <a:pos x="T6" y="T7"/>
                  </a:cxn>
                  <a:cxn ang="0">
                    <a:pos x="T8" y="T9"/>
                  </a:cxn>
                </a:cxnLst>
                <a:rect l="0" t="0" r="r" b="b"/>
                <a:pathLst>
                  <a:path w="96" h="92">
                    <a:moveTo>
                      <a:pt x="83" y="19"/>
                    </a:moveTo>
                    <a:cubicBezTo>
                      <a:pt x="70" y="1"/>
                      <a:pt x="43" y="0"/>
                      <a:pt x="24" y="15"/>
                    </a:cubicBezTo>
                    <a:cubicBezTo>
                      <a:pt x="5" y="30"/>
                      <a:pt x="0" y="56"/>
                      <a:pt x="13" y="73"/>
                    </a:cubicBezTo>
                    <a:cubicBezTo>
                      <a:pt x="26" y="90"/>
                      <a:pt x="53" y="92"/>
                      <a:pt x="72" y="77"/>
                    </a:cubicBezTo>
                    <a:cubicBezTo>
                      <a:pt x="91" y="62"/>
                      <a:pt x="96" y="36"/>
                      <a:pt x="83"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9" name="Line 333"/>
              <p:cNvSpPr>
                <a:spLocks noChangeShapeType="1"/>
              </p:cNvSpPr>
              <p:nvPr/>
            </p:nvSpPr>
            <p:spPr bwMode="auto">
              <a:xfrm>
                <a:off x="1038" y="3464"/>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0" name="Freeform 334"/>
              <p:cNvSpPr>
                <a:spLocks/>
              </p:cNvSpPr>
              <p:nvPr/>
            </p:nvSpPr>
            <p:spPr bwMode="auto">
              <a:xfrm>
                <a:off x="967" y="3383"/>
                <a:ext cx="49" cy="45"/>
              </a:xfrm>
              <a:custGeom>
                <a:avLst/>
                <a:gdLst>
                  <a:gd name="T0" fmla="*/ 382 w 439"/>
                  <a:gd name="T1" fmla="*/ 78 h 408"/>
                  <a:gd name="T2" fmla="*/ 115 w 439"/>
                  <a:gd name="T3" fmla="*/ 70 h 408"/>
                  <a:gd name="T4" fmla="*/ 57 w 439"/>
                  <a:gd name="T5" fmla="*/ 330 h 408"/>
                  <a:gd name="T6" fmla="*/ 324 w 439"/>
                  <a:gd name="T7" fmla="*/ 338 h 408"/>
                  <a:gd name="T8" fmla="*/ 382 w 439"/>
                  <a:gd name="T9" fmla="*/ 78 h 408"/>
                </a:gdLst>
                <a:ahLst/>
                <a:cxnLst>
                  <a:cxn ang="0">
                    <a:pos x="T0" y="T1"/>
                  </a:cxn>
                  <a:cxn ang="0">
                    <a:pos x="T2" y="T3"/>
                  </a:cxn>
                  <a:cxn ang="0">
                    <a:pos x="T4" y="T5"/>
                  </a:cxn>
                  <a:cxn ang="0">
                    <a:pos x="T6" y="T7"/>
                  </a:cxn>
                  <a:cxn ang="0">
                    <a:pos x="T8" y="T9"/>
                  </a:cxn>
                </a:cxnLst>
                <a:rect l="0" t="0" r="r" b="b"/>
                <a:pathLst>
                  <a:path w="439" h="408">
                    <a:moveTo>
                      <a:pt x="382" y="78"/>
                    </a:moveTo>
                    <a:cubicBezTo>
                      <a:pt x="324" y="4"/>
                      <a:pt x="205" y="0"/>
                      <a:pt x="115" y="70"/>
                    </a:cubicBezTo>
                    <a:cubicBezTo>
                      <a:pt x="26" y="139"/>
                      <a:pt x="0" y="256"/>
                      <a:pt x="57" y="330"/>
                    </a:cubicBezTo>
                    <a:cubicBezTo>
                      <a:pt x="115" y="404"/>
                      <a:pt x="234" y="408"/>
                      <a:pt x="324" y="338"/>
                    </a:cubicBezTo>
                    <a:cubicBezTo>
                      <a:pt x="413" y="269"/>
                      <a:pt x="439" y="152"/>
                      <a:pt x="382" y="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61" name="Freeform 335"/>
              <p:cNvSpPr>
                <a:spLocks/>
              </p:cNvSpPr>
              <p:nvPr/>
            </p:nvSpPr>
            <p:spPr bwMode="auto">
              <a:xfrm>
                <a:off x="967" y="3383"/>
                <a:ext cx="49" cy="45"/>
              </a:xfrm>
              <a:custGeom>
                <a:avLst/>
                <a:gdLst>
                  <a:gd name="T0" fmla="*/ 42 w 49"/>
                  <a:gd name="T1" fmla="*/ 9 h 45"/>
                  <a:gd name="T2" fmla="*/ 13 w 49"/>
                  <a:gd name="T3" fmla="*/ 8 h 45"/>
                  <a:gd name="T4" fmla="*/ 7 w 49"/>
                  <a:gd name="T5" fmla="*/ 37 h 45"/>
                  <a:gd name="T6" fmla="*/ 36 w 49"/>
                  <a:gd name="T7" fmla="*/ 38 h 45"/>
                  <a:gd name="T8" fmla="*/ 42 w 49"/>
                  <a:gd name="T9" fmla="*/ 9 h 45"/>
                </a:gdLst>
                <a:ahLst/>
                <a:cxnLst>
                  <a:cxn ang="0">
                    <a:pos x="T0" y="T1"/>
                  </a:cxn>
                  <a:cxn ang="0">
                    <a:pos x="T2" y="T3"/>
                  </a:cxn>
                  <a:cxn ang="0">
                    <a:pos x="T4" y="T5"/>
                  </a:cxn>
                  <a:cxn ang="0">
                    <a:pos x="T6" y="T7"/>
                  </a:cxn>
                  <a:cxn ang="0">
                    <a:pos x="T8" y="T9"/>
                  </a:cxn>
                </a:cxnLst>
                <a:rect l="0" t="0" r="r" b="b"/>
                <a:pathLst>
                  <a:path w="49" h="45">
                    <a:moveTo>
                      <a:pt x="42" y="9"/>
                    </a:moveTo>
                    <a:cubicBezTo>
                      <a:pt x="36" y="1"/>
                      <a:pt x="23" y="0"/>
                      <a:pt x="13" y="8"/>
                    </a:cubicBezTo>
                    <a:cubicBezTo>
                      <a:pt x="3" y="16"/>
                      <a:pt x="0" y="29"/>
                      <a:pt x="7" y="37"/>
                    </a:cubicBezTo>
                    <a:cubicBezTo>
                      <a:pt x="13" y="45"/>
                      <a:pt x="26" y="45"/>
                      <a:pt x="36" y="38"/>
                    </a:cubicBezTo>
                    <a:cubicBezTo>
                      <a:pt x="46" y="30"/>
                      <a:pt x="49" y="17"/>
                      <a:pt x="42"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2" name="Freeform 336"/>
              <p:cNvSpPr>
                <a:spLocks/>
              </p:cNvSpPr>
              <p:nvPr/>
            </p:nvSpPr>
            <p:spPr bwMode="auto">
              <a:xfrm>
                <a:off x="1442" y="3411"/>
                <a:ext cx="121" cy="130"/>
              </a:xfrm>
              <a:custGeom>
                <a:avLst/>
                <a:gdLst>
                  <a:gd name="T0" fmla="*/ 107 w 121"/>
                  <a:gd name="T1" fmla="*/ 0 h 130"/>
                  <a:gd name="T2" fmla="*/ 121 w 121"/>
                  <a:gd name="T3" fmla="*/ 22 h 130"/>
                  <a:gd name="T4" fmla="*/ 119 w 121"/>
                  <a:gd name="T5" fmla="*/ 130 h 130"/>
                  <a:gd name="T6" fmla="*/ 18 w 121"/>
                  <a:gd name="T7" fmla="*/ 125 h 130"/>
                  <a:gd name="T8" fmla="*/ 0 w 121"/>
                  <a:gd name="T9" fmla="*/ 101 h 130"/>
                  <a:gd name="T10" fmla="*/ 107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107" y="0"/>
                    </a:moveTo>
                    <a:lnTo>
                      <a:pt x="121" y="22"/>
                    </a:lnTo>
                    <a:lnTo>
                      <a:pt x="119" y="130"/>
                    </a:lnTo>
                    <a:lnTo>
                      <a:pt x="18" y="125"/>
                    </a:lnTo>
                    <a:lnTo>
                      <a:pt x="0" y="101"/>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63" name="Freeform 337"/>
              <p:cNvSpPr>
                <a:spLocks/>
              </p:cNvSpPr>
              <p:nvPr/>
            </p:nvSpPr>
            <p:spPr bwMode="auto">
              <a:xfrm>
                <a:off x="1442" y="3411"/>
                <a:ext cx="121" cy="130"/>
              </a:xfrm>
              <a:custGeom>
                <a:avLst/>
                <a:gdLst>
                  <a:gd name="T0" fmla="*/ 107 w 121"/>
                  <a:gd name="T1" fmla="*/ 0 h 130"/>
                  <a:gd name="T2" fmla="*/ 121 w 121"/>
                  <a:gd name="T3" fmla="*/ 22 h 130"/>
                  <a:gd name="T4" fmla="*/ 119 w 121"/>
                  <a:gd name="T5" fmla="*/ 130 h 130"/>
                  <a:gd name="T6" fmla="*/ 18 w 121"/>
                  <a:gd name="T7" fmla="*/ 125 h 130"/>
                  <a:gd name="T8" fmla="*/ 0 w 121"/>
                  <a:gd name="T9" fmla="*/ 101 h 130"/>
                </a:gdLst>
                <a:ahLst/>
                <a:cxnLst>
                  <a:cxn ang="0">
                    <a:pos x="T0" y="T1"/>
                  </a:cxn>
                  <a:cxn ang="0">
                    <a:pos x="T2" y="T3"/>
                  </a:cxn>
                  <a:cxn ang="0">
                    <a:pos x="T4" y="T5"/>
                  </a:cxn>
                  <a:cxn ang="0">
                    <a:pos x="T6" y="T7"/>
                  </a:cxn>
                  <a:cxn ang="0">
                    <a:pos x="T8" y="T9"/>
                  </a:cxn>
                </a:cxnLst>
                <a:rect l="0" t="0" r="r" b="b"/>
                <a:pathLst>
                  <a:path w="121" h="130">
                    <a:moveTo>
                      <a:pt x="107" y="0"/>
                    </a:moveTo>
                    <a:lnTo>
                      <a:pt x="121" y="22"/>
                    </a:lnTo>
                    <a:lnTo>
                      <a:pt x="119" y="130"/>
                    </a:lnTo>
                    <a:lnTo>
                      <a:pt x="18" y="125"/>
                    </a:lnTo>
                    <a:lnTo>
                      <a:pt x="0" y="101"/>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4" name="Freeform 338"/>
              <p:cNvSpPr>
                <a:spLocks/>
              </p:cNvSpPr>
              <p:nvPr/>
            </p:nvSpPr>
            <p:spPr bwMode="auto">
              <a:xfrm>
                <a:off x="1439" y="3408"/>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65" name="Freeform 339"/>
              <p:cNvSpPr>
                <a:spLocks/>
              </p:cNvSpPr>
              <p:nvPr/>
            </p:nvSpPr>
            <p:spPr bwMode="auto">
              <a:xfrm>
                <a:off x="1439" y="3408"/>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6" name="Freeform 340"/>
              <p:cNvSpPr>
                <a:spLocks/>
              </p:cNvSpPr>
              <p:nvPr/>
            </p:nvSpPr>
            <p:spPr bwMode="auto">
              <a:xfrm>
                <a:off x="1446" y="3411"/>
                <a:ext cx="96" cy="92"/>
              </a:xfrm>
              <a:custGeom>
                <a:avLst/>
                <a:gdLst>
                  <a:gd name="T0" fmla="*/ 756 w 877"/>
                  <a:gd name="T1" fmla="*/ 171 h 836"/>
                  <a:gd name="T2" fmla="*/ 219 w 877"/>
                  <a:gd name="T3" fmla="*/ 136 h 836"/>
                  <a:gd name="T4" fmla="*/ 121 w 877"/>
                  <a:gd name="T5" fmla="*/ 664 h 836"/>
                  <a:gd name="T6" fmla="*/ 657 w 877"/>
                  <a:gd name="T7" fmla="*/ 700 h 836"/>
                  <a:gd name="T8" fmla="*/ 756 w 877"/>
                  <a:gd name="T9" fmla="*/ 171 h 836"/>
                </a:gdLst>
                <a:ahLst/>
                <a:cxnLst>
                  <a:cxn ang="0">
                    <a:pos x="T0" y="T1"/>
                  </a:cxn>
                  <a:cxn ang="0">
                    <a:pos x="T2" y="T3"/>
                  </a:cxn>
                  <a:cxn ang="0">
                    <a:pos x="T4" y="T5"/>
                  </a:cxn>
                  <a:cxn ang="0">
                    <a:pos x="T6" y="T7"/>
                  </a:cxn>
                  <a:cxn ang="0">
                    <a:pos x="T8" y="T9"/>
                  </a:cxn>
                </a:cxnLst>
                <a:rect l="0" t="0" r="r" b="b"/>
                <a:pathLst>
                  <a:path w="877" h="836">
                    <a:moveTo>
                      <a:pt x="756" y="171"/>
                    </a:moveTo>
                    <a:cubicBezTo>
                      <a:pt x="635" y="16"/>
                      <a:pt x="395" y="0"/>
                      <a:pt x="219" y="136"/>
                    </a:cubicBezTo>
                    <a:cubicBezTo>
                      <a:pt x="44" y="272"/>
                      <a:pt x="0" y="508"/>
                      <a:pt x="121" y="664"/>
                    </a:cubicBezTo>
                    <a:cubicBezTo>
                      <a:pt x="241" y="820"/>
                      <a:pt x="482" y="836"/>
                      <a:pt x="657" y="700"/>
                    </a:cubicBezTo>
                    <a:cubicBezTo>
                      <a:pt x="833" y="564"/>
                      <a:pt x="877" y="327"/>
                      <a:pt x="756" y="17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67" name="Freeform 341"/>
              <p:cNvSpPr>
                <a:spLocks/>
              </p:cNvSpPr>
              <p:nvPr/>
            </p:nvSpPr>
            <p:spPr bwMode="auto">
              <a:xfrm>
                <a:off x="1446" y="3411"/>
                <a:ext cx="96" cy="92"/>
              </a:xfrm>
              <a:custGeom>
                <a:avLst/>
                <a:gdLst>
                  <a:gd name="T0" fmla="*/ 83 w 96"/>
                  <a:gd name="T1" fmla="*/ 19 h 92"/>
                  <a:gd name="T2" fmla="*/ 24 w 96"/>
                  <a:gd name="T3" fmla="*/ 15 h 92"/>
                  <a:gd name="T4" fmla="*/ 13 w 96"/>
                  <a:gd name="T5" fmla="*/ 73 h 92"/>
                  <a:gd name="T6" fmla="*/ 72 w 96"/>
                  <a:gd name="T7" fmla="*/ 77 h 92"/>
                  <a:gd name="T8" fmla="*/ 83 w 96"/>
                  <a:gd name="T9" fmla="*/ 19 h 92"/>
                </a:gdLst>
                <a:ahLst/>
                <a:cxnLst>
                  <a:cxn ang="0">
                    <a:pos x="T0" y="T1"/>
                  </a:cxn>
                  <a:cxn ang="0">
                    <a:pos x="T2" y="T3"/>
                  </a:cxn>
                  <a:cxn ang="0">
                    <a:pos x="T4" y="T5"/>
                  </a:cxn>
                  <a:cxn ang="0">
                    <a:pos x="T6" y="T7"/>
                  </a:cxn>
                  <a:cxn ang="0">
                    <a:pos x="T8" y="T9"/>
                  </a:cxn>
                </a:cxnLst>
                <a:rect l="0" t="0" r="r" b="b"/>
                <a:pathLst>
                  <a:path w="96" h="92">
                    <a:moveTo>
                      <a:pt x="83" y="19"/>
                    </a:moveTo>
                    <a:cubicBezTo>
                      <a:pt x="70" y="2"/>
                      <a:pt x="43" y="0"/>
                      <a:pt x="24" y="15"/>
                    </a:cubicBezTo>
                    <a:cubicBezTo>
                      <a:pt x="5" y="30"/>
                      <a:pt x="0" y="56"/>
                      <a:pt x="13" y="73"/>
                    </a:cubicBezTo>
                    <a:cubicBezTo>
                      <a:pt x="26" y="90"/>
                      <a:pt x="53" y="92"/>
                      <a:pt x="72" y="77"/>
                    </a:cubicBezTo>
                    <a:cubicBezTo>
                      <a:pt x="92" y="62"/>
                      <a:pt x="96" y="36"/>
                      <a:pt x="83"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8" name="Line 342"/>
              <p:cNvSpPr>
                <a:spLocks noChangeShapeType="1"/>
              </p:cNvSpPr>
              <p:nvPr/>
            </p:nvSpPr>
            <p:spPr bwMode="auto">
              <a:xfrm>
                <a:off x="1539" y="3513"/>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9" name="Freeform 343"/>
              <p:cNvSpPr>
                <a:spLocks/>
              </p:cNvSpPr>
              <p:nvPr/>
            </p:nvSpPr>
            <p:spPr bwMode="auto">
              <a:xfrm>
                <a:off x="1468" y="3433"/>
                <a:ext cx="49" cy="44"/>
              </a:xfrm>
              <a:custGeom>
                <a:avLst/>
                <a:gdLst>
                  <a:gd name="T0" fmla="*/ 382 w 440"/>
                  <a:gd name="T1" fmla="*/ 77 h 407"/>
                  <a:gd name="T2" fmla="*/ 116 w 440"/>
                  <a:gd name="T3" fmla="*/ 69 h 407"/>
                  <a:gd name="T4" fmla="*/ 58 w 440"/>
                  <a:gd name="T5" fmla="*/ 329 h 407"/>
                  <a:gd name="T6" fmla="*/ 324 w 440"/>
                  <a:gd name="T7" fmla="*/ 338 h 407"/>
                  <a:gd name="T8" fmla="*/ 382 w 440"/>
                  <a:gd name="T9" fmla="*/ 77 h 407"/>
                </a:gdLst>
                <a:ahLst/>
                <a:cxnLst>
                  <a:cxn ang="0">
                    <a:pos x="T0" y="T1"/>
                  </a:cxn>
                  <a:cxn ang="0">
                    <a:pos x="T2" y="T3"/>
                  </a:cxn>
                  <a:cxn ang="0">
                    <a:pos x="T4" y="T5"/>
                  </a:cxn>
                  <a:cxn ang="0">
                    <a:pos x="T6" y="T7"/>
                  </a:cxn>
                  <a:cxn ang="0">
                    <a:pos x="T8" y="T9"/>
                  </a:cxn>
                </a:cxnLst>
                <a:rect l="0" t="0" r="r" b="b"/>
                <a:pathLst>
                  <a:path w="440" h="407">
                    <a:moveTo>
                      <a:pt x="382" y="77"/>
                    </a:moveTo>
                    <a:cubicBezTo>
                      <a:pt x="325" y="3"/>
                      <a:pt x="206" y="0"/>
                      <a:pt x="116" y="69"/>
                    </a:cubicBezTo>
                    <a:cubicBezTo>
                      <a:pt x="26" y="139"/>
                      <a:pt x="0" y="255"/>
                      <a:pt x="58" y="329"/>
                    </a:cubicBezTo>
                    <a:cubicBezTo>
                      <a:pt x="115" y="403"/>
                      <a:pt x="234" y="407"/>
                      <a:pt x="324" y="338"/>
                    </a:cubicBezTo>
                    <a:cubicBezTo>
                      <a:pt x="414" y="268"/>
                      <a:pt x="440" y="152"/>
                      <a:pt x="382" y="7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0" name="Freeform 344"/>
              <p:cNvSpPr>
                <a:spLocks/>
              </p:cNvSpPr>
              <p:nvPr/>
            </p:nvSpPr>
            <p:spPr bwMode="auto">
              <a:xfrm>
                <a:off x="1468" y="3433"/>
                <a:ext cx="49" cy="44"/>
              </a:xfrm>
              <a:custGeom>
                <a:avLst/>
                <a:gdLst>
                  <a:gd name="T0" fmla="*/ 42 w 49"/>
                  <a:gd name="T1" fmla="*/ 8 h 44"/>
                  <a:gd name="T2" fmla="*/ 13 w 49"/>
                  <a:gd name="T3" fmla="*/ 7 h 44"/>
                  <a:gd name="T4" fmla="*/ 7 w 49"/>
                  <a:gd name="T5" fmla="*/ 36 h 44"/>
                  <a:gd name="T6" fmla="*/ 36 w 49"/>
                  <a:gd name="T7" fmla="*/ 37 h 44"/>
                  <a:gd name="T8" fmla="*/ 42 w 49"/>
                  <a:gd name="T9" fmla="*/ 8 h 44"/>
                </a:gdLst>
                <a:ahLst/>
                <a:cxnLst>
                  <a:cxn ang="0">
                    <a:pos x="T0" y="T1"/>
                  </a:cxn>
                  <a:cxn ang="0">
                    <a:pos x="T2" y="T3"/>
                  </a:cxn>
                  <a:cxn ang="0">
                    <a:pos x="T4" y="T5"/>
                  </a:cxn>
                  <a:cxn ang="0">
                    <a:pos x="T6" y="T7"/>
                  </a:cxn>
                  <a:cxn ang="0">
                    <a:pos x="T8" y="T9"/>
                  </a:cxn>
                </a:cxnLst>
                <a:rect l="0" t="0" r="r" b="b"/>
                <a:pathLst>
                  <a:path w="49" h="44">
                    <a:moveTo>
                      <a:pt x="42" y="8"/>
                    </a:moveTo>
                    <a:cubicBezTo>
                      <a:pt x="36" y="0"/>
                      <a:pt x="23" y="0"/>
                      <a:pt x="13" y="7"/>
                    </a:cubicBezTo>
                    <a:cubicBezTo>
                      <a:pt x="3" y="15"/>
                      <a:pt x="0" y="28"/>
                      <a:pt x="7" y="36"/>
                    </a:cubicBezTo>
                    <a:cubicBezTo>
                      <a:pt x="13" y="44"/>
                      <a:pt x="26" y="44"/>
                      <a:pt x="36" y="37"/>
                    </a:cubicBezTo>
                    <a:cubicBezTo>
                      <a:pt x="46" y="29"/>
                      <a:pt x="49" y="16"/>
                      <a:pt x="42"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1" name="Freeform 345"/>
              <p:cNvSpPr>
                <a:spLocks/>
              </p:cNvSpPr>
              <p:nvPr/>
            </p:nvSpPr>
            <p:spPr bwMode="auto">
              <a:xfrm>
                <a:off x="1029" y="3339"/>
                <a:ext cx="187" cy="143"/>
              </a:xfrm>
              <a:custGeom>
                <a:avLst/>
                <a:gdLst>
                  <a:gd name="T0" fmla="*/ 187 w 187"/>
                  <a:gd name="T1" fmla="*/ 131 h 143"/>
                  <a:gd name="T2" fmla="*/ 173 w 187"/>
                  <a:gd name="T3" fmla="*/ 143 h 143"/>
                  <a:gd name="T4" fmla="*/ 60 w 187"/>
                  <a:gd name="T5" fmla="*/ 121 h 143"/>
                  <a:gd name="T6" fmla="*/ 0 w 187"/>
                  <a:gd name="T7" fmla="*/ 15 h 143"/>
                  <a:gd name="T8" fmla="*/ 13 w 187"/>
                  <a:gd name="T9" fmla="*/ 0 h 143"/>
                  <a:gd name="T10" fmla="*/ 187 w 187"/>
                  <a:gd name="T11" fmla="*/ 131 h 143"/>
                </a:gdLst>
                <a:ahLst/>
                <a:cxnLst>
                  <a:cxn ang="0">
                    <a:pos x="T0" y="T1"/>
                  </a:cxn>
                  <a:cxn ang="0">
                    <a:pos x="T2" y="T3"/>
                  </a:cxn>
                  <a:cxn ang="0">
                    <a:pos x="T4" y="T5"/>
                  </a:cxn>
                  <a:cxn ang="0">
                    <a:pos x="T6" y="T7"/>
                  </a:cxn>
                  <a:cxn ang="0">
                    <a:pos x="T8" y="T9"/>
                  </a:cxn>
                  <a:cxn ang="0">
                    <a:pos x="T10" y="T11"/>
                  </a:cxn>
                </a:cxnLst>
                <a:rect l="0" t="0" r="r" b="b"/>
                <a:pathLst>
                  <a:path w="187" h="143">
                    <a:moveTo>
                      <a:pt x="187" y="131"/>
                    </a:moveTo>
                    <a:lnTo>
                      <a:pt x="173" y="143"/>
                    </a:lnTo>
                    <a:lnTo>
                      <a:pt x="60" y="121"/>
                    </a:lnTo>
                    <a:lnTo>
                      <a:pt x="0" y="15"/>
                    </a:lnTo>
                    <a:lnTo>
                      <a:pt x="13" y="0"/>
                    </a:lnTo>
                    <a:lnTo>
                      <a:pt x="187" y="13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72" name="Freeform 346"/>
              <p:cNvSpPr>
                <a:spLocks/>
              </p:cNvSpPr>
              <p:nvPr/>
            </p:nvSpPr>
            <p:spPr bwMode="auto">
              <a:xfrm>
                <a:off x="1029" y="3339"/>
                <a:ext cx="187" cy="143"/>
              </a:xfrm>
              <a:custGeom>
                <a:avLst/>
                <a:gdLst>
                  <a:gd name="T0" fmla="*/ 187 w 187"/>
                  <a:gd name="T1" fmla="*/ 131 h 143"/>
                  <a:gd name="T2" fmla="*/ 173 w 187"/>
                  <a:gd name="T3" fmla="*/ 143 h 143"/>
                  <a:gd name="T4" fmla="*/ 60 w 187"/>
                  <a:gd name="T5" fmla="*/ 121 h 143"/>
                  <a:gd name="T6" fmla="*/ 0 w 187"/>
                  <a:gd name="T7" fmla="*/ 15 h 143"/>
                  <a:gd name="T8" fmla="*/ 13 w 187"/>
                  <a:gd name="T9" fmla="*/ 0 h 143"/>
                </a:gdLst>
                <a:ahLst/>
                <a:cxnLst>
                  <a:cxn ang="0">
                    <a:pos x="T0" y="T1"/>
                  </a:cxn>
                  <a:cxn ang="0">
                    <a:pos x="T2" y="T3"/>
                  </a:cxn>
                  <a:cxn ang="0">
                    <a:pos x="T4" y="T5"/>
                  </a:cxn>
                  <a:cxn ang="0">
                    <a:pos x="T6" y="T7"/>
                  </a:cxn>
                  <a:cxn ang="0">
                    <a:pos x="T8" y="T9"/>
                  </a:cxn>
                </a:cxnLst>
                <a:rect l="0" t="0" r="r" b="b"/>
                <a:pathLst>
                  <a:path w="187" h="143">
                    <a:moveTo>
                      <a:pt x="187" y="131"/>
                    </a:moveTo>
                    <a:lnTo>
                      <a:pt x="173" y="143"/>
                    </a:lnTo>
                    <a:lnTo>
                      <a:pt x="60" y="121"/>
                    </a:lnTo>
                    <a:lnTo>
                      <a:pt x="0" y="15"/>
                    </a:lnTo>
                    <a:lnTo>
                      <a:pt x="13"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3" name="Freeform 347"/>
              <p:cNvSpPr>
                <a:spLocks/>
              </p:cNvSpPr>
              <p:nvPr/>
            </p:nvSpPr>
            <p:spPr bwMode="auto">
              <a:xfrm>
                <a:off x="1045" y="3339"/>
                <a:ext cx="175" cy="131"/>
              </a:xfrm>
              <a:custGeom>
                <a:avLst/>
                <a:gdLst>
                  <a:gd name="T0" fmla="*/ 175 w 175"/>
                  <a:gd name="T1" fmla="*/ 131 h 131"/>
                  <a:gd name="T2" fmla="*/ 63 w 175"/>
                  <a:gd name="T3" fmla="*/ 106 h 131"/>
                  <a:gd name="T4" fmla="*/ 66 w 175"/>
                  <a:gd name="T5" fmla="*/ 108 h 131"/>
                  <a:gd name="T6" fmla="*/ 0 w 175"/>
                  <a:gd name="T7" fmla="*/ 0 h 131"/>
                  <a:gd name="T8" fmla="*/ 109 w 175"/>
                  <a:gd name="T9" fmla="*/ 24 h 131"/>
                  <a:gd name="T10" fmla="*/ 175 w 175"/>
                  <a:gd name="T11" fmla="*/ 131 h 131"/>
                </a:gdLst>
                <a:ahLst/>
                <a:cxnLst>
                  <a:cxn ang="0">
                    <a:pos x="T0" y="T1"/>
                  </a:cxn>
                  <a:cxn ang="0">
                    <a:pos x="T2" y="T3"/>
                  </a:cxn>
                  <a:cxn ang="0">
                    <a:pos x="T4" y="T5"/>
                  </a:cxn>
                  <a:cxn ang="0">
                    <a:pos x="T6" y="T7"/>
                  </a:cxn>
                  <a:cxn ang="0">
                    <a:pos x="T8" y="T9"/>
                  </a:cxn>
                  <a:cxn ang="0">
                    <a:pos x="T10" y="T11"/>
                  </a:cxn>
                </a:cxnLst>
                <a:rect l="0" t="0" r="r" b="b"/>
                <a:pathLst>
                  <a:path w="175" h="131">
                    <a:moveTo>
                      <a:pt x="175" y="131"/>
                    </a:moveTo>
                    <a:lnTo>
                      <a:pt x="63" y="106"/>
                    </a:lnTo>
                    <a:lnTo>
                      <a:pt x="66" y="108"/>
                    </a:lnTo>
                    <a:lnTo>
                      <a:pt x="0" y="0"/>
                    </a:lnTo>
                    <a:lnTo>
                      <a:pt x="109" y="24"/>
                    </a:lnTo>
                    <a:lnTo>
                      <a:pt x="175" y="13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74" name="Freeform 348"/>
              <p:cNvSpPr>
                <a:spLocks/>
              </p:cNvSpPr>
              <p:nvPr/>
            </p:nvSpPr>
            <p:spPr bwMode="auto">
              <a:xfrm>
                <a:off x="1045" y="3339"/>
                <a:ext cx="175" cy="131"/>
              </a:xfrm>
              <a:custGeom>
                <a:avLst/>
                <a:gdLst>
                  <a:gd name="T0" fmla="*/ 175 w 175"/>
                  <a:gd name="T1" fmla="*/ 131 h 131"/>
                  <a:gd name="T2" fmla="*/ 63 w 175"/>
                  <a:gd name="T3" fmla="*/ 106 h 131"/>
                  <a:gd name="T4" fmla="*/ 66 w 175"/>
                  <a:gd name="T5" fmla="*/ 108 h 131"/>
                  <a:gd name="T6" fmla="*/ 0 w 175"/>
                  <a:gd name="T7" fmla="*/ 0 h 131"/>
                  <a:gd name="T8" fmla="*/ 109 w 175"/>
                  <a:gd name="T9" fmla="*/ 24 h 131"/>
                  <a:gd name="T10" fmla="*/ 175 w 175"/>
                  <a:gd name="T11" fmla="*/ 131 h 131"/>
                </a:gdLst>
                <a:ahLst/>
                <a:cxnLst>
                  <a:cxn ang="0">
                    <a:pos x="T0" y="T1"/>
                  </a:cxn>
                  <a:cxn ang="0">
                    <a:pos x="T2" y="T3"/>
                  </a:cxn>
                  <a:cxn ang="0">
                    <a:pos x="T4" y="T5"/>
                  </a:cxn>
                  <a:cxn ang="0">
                    <a:pos x="T6" y="T7"/>
                  </a:cxn>
                  <a:cxn ang="0">
                    <a:pos x="T8" y="T9"/>
                  </a:cxn>
                  <a:cxn ang="0">
                    <a:pos x="T10" y="T11"/>
                  </a:cxn>
                </a:cxnLst>
                <a:rect l="0" t="0" r="r" b="b"/>
                <a:pathLst>
                  <a:path w="175" h="131">
                    <a:moveTo>
                      <a:pt x="175" y="131"/>
                    </a:moveTo>
                    <a:lnTo>
                      <a:pt x="63" y="106"/>
                    </a:lnTo>
                    <a:lnTo>
                      <a:pt x="66" y="108"/>
                    </a:lnTo>
                    <a:lnTo>
                      <a:pt x="0" y="0"/>
                    </a:lnTo>
                    <a:lnTo>
                      <a:pt x="109" y="24"/>
                    </a:lnTo>
                    <a:lnTo>
                      <a:pt x="175" y="13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5" name="Freeform 349"/>
              <p:cNvSpPr>
                <a:spLocks/>
              </p:cNvSpPr>
              <p:nvPr/>
            </p:nvSpPr>
            <p:spPr bwMode="auto">
              <a:xfrm>
                <a:off x="1078" y="3354"/>
                <a:ext cx="119" cy="105"/>
              </a:xfrm>
              <a:custGeom>
                <a:avLst/>
                <a:gdLst>
                  <a:gd name="T0" fmla="*/ 1003 w 1086"/>
                  <a:gd name="T1" fmla="*/ 861 h 961"/>
                  <a:gd name="T2" fmla="*/ 694 w 1086"/>
                  <a:gd name="T3" fmla="*/ 298 h 961"/>
                  <a:gd name="T4" fmla="*/ 83 w 1086"/>
                  <a:gd name="T5" fmla="*/ 100 h 961"/>
                  <a:gd name="T6" fmla="*/ 393 w 1086"/>
                  <a:gd name="T7" fmla="*/ 663 h 961"/>
                  <a:gd name="T8" fmla="*/ 1003 w 1086"/>
                  <a:gd name="T9" fmla="*/ 861 h 961"/>
                </a:gdLst>
                <a:ahLst/>
                <a:cxnLst>
                  <a:cxn ang="0">
                    <a:pos x="T0" y="T1"/>
                  </a:cxn>
                  <a:cxn ang="0">
                    <a:pos x="T2" y="T3"/>
                  </a:cxn>
                  <a:cxn ang="0">
                    <a:pos x="T4" y="T5"/>
                  </a:cxn>
                  <a:cxn ang="0">
                    <a:pos x="T6" y="T7"/>
                  </a:cxn>
                  <a:cxn ang="0">
                    <a:pos x="T8" y="T9"/>
                  </a:cxn>
                </a:cxnLst>
                <a:rect l="0" t="0" r="r" b="b"/>
                <a:pathLst>
                  <a:path w="1086" h="961">
                    <a:moveTo>
                      <a:pt x="1003" y="861"/>
                    </a:moveTo>
                    <a:cubicBezTo>
                      <a:pt x="1086" y="760"/>
                      <a:pt x="948" y="508"/>
                      <a:pt x="694" y="298"/>
                    </a:cubicBezTo>
                    <a:cubicBezTo>
                      <a:pt x="440" y="88"/>
                      <a:pt x="167" y="0"/>
                      <a:pt x="83" y="100"/>
                    </a:cubicBezTo>
                    <a:cubicBezTo>
                      <a:pt x="0" y="201"/>
                      <a:pt x="139" y="453"/>
                      <a:pt x="393" y="663"/>
                    </a:cubicBezTo>
                    <a:cubicBezTo>
                      <a:pt x="646" y="873"/>
                      <a:pt x="920" y="961"/>
                      <a:pt x="1003" y="86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6" name="Freeform 350"/>
              <p:cNvSpPr>
                <a:spLocks/>
              </p:cNvSpPr>
              <p:nvPr/>
            </p:nvSpPr>
            <p:spPr bwMode="auto">
              <a:xfrm>
                <a:off x="1078" y="3354"/>
                <a:ext cx="119" cy="105"/>
              </a:xfrm>
              <a:custGeom>
                <a:avLst/>
                <a:gdLst>
                  <a:gd name="T0" fmla="*/ 110 w 119"/>
                  <a:gd name="T1" fmla="*/ 94 h 105"/>
                  <a:gd name="T2" fmla="*/ 76 w 119"/>
                  <a:gd name="T3" fmla="*/ 32 h 105"/>
                  <a:gd name="T4" fmla="*/ 9 w 119"/>
                  <a:gd name="T5" fmla="*/ 11 h 105"/>
                  <a:gd name="T6" fmla="*/ 43 w 119"/>
                  <a:gd name="T7" fmla="*/ 73 h 105"/>
                  <a:gd name="T8" fmla="*/ 110 w 119"/>
                  <a:gd name="T9" fmla="*/ 94 h 105"/>
                </a:gdLst>
                <a:ahLst/>
                <a:cxnLst>
                  <a:cxn ang="0">
                    <a:pos x="T0" y="T1"/>
                  </a:cxn>
                  <a:cxn ang="0">
                    <a:pos x="T2" y="T3"/>
                  </a:cxn>
                  <a:cxn ang="0">
                    <a:pos x="T4" y="T5"/>
                  </a:cxn>
                  <a:cxn ang="0">
                    <a:pos x="T6" y="T7"/>
                  </a:cxn>
                  <a:cxn ang="0">
                    <a:pos x="T8" y="T9"/>
                  </a:cxn>
                </a:cxnLst>
                <a:rect l="0" t="0" r="r" b="b"/>
                <a:pathLst>
                  <a:path w="119" h="105">
                    <a:moveTo>
                      <a:pt x="110" y="94"/>
                    </a:moveTo>
                    <a:cubicBezTo>
                      <a:pt x="119" y="83"/>
                      <a:pt x="104" y="56"/>
                      <a:pt x="76" y="32"/>
                    </a:cubicBezTo>
                    <a:cubicBezTo>
                      <a:pt x="48" y="9"/>
                      <a:pt x="18" y="0"/>
                      <a:pt x="9" y="11"/>
                    </a:cubicBezTo>
                    <a:cubicBezTo>
                      <a:pt x="0" y="22"/>
                      <a:pt x="15" y="50"/>
                      <a:pt x="43" y="73"/>
                    </a:cubicBezTo>
                    <a:cubicBezTo>
                      <a:pt x="71" y="96"/>
                      <a:pt x="101" y="105"/>
                      <a:pt x="110" y="94"/>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7" name="Line 351"/>
              <p:cNvSpPr>
                <a:spLocks noChangeShapeType="1"/>
              </p:cNvSpPr>
              <p:nvPr/>
            </p:nvSpPr>
            <p:spPr bwMode="auto">
              <a:xfrm flipH="1">
                <a:off x="1088" y="3439"/>
                <a:ext cx="13" cy="1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8" name="Freeform 352"/>
              <p:cNvSpPr>
                <a:spLocks/>
              </p:cNvSpPr>
              <p:nvPr/>
            </p:nvSpPr>
            <p:spPr bwMode="auto">
              <a:xfrm>
                <a:off x="1109" y="3379"/>
                <a:ext cx="60" cy="53"/>
              </a:xfrm>
              <a:custGeom>
                <a:avLst/>
                <a:gdLst>
                  <a:gd name="T0" fmla="*/ 510 w 549"/>
                  <a:gd name="T1" fmla="*/ 436 h 484"/>
                  <a:gd name="T2" fmla="*/ 346 w 549"/>
                  <a:gd name="T3" fmla="*/ 155 h 484"/>
                  <a:gd name="T4" fmla="*/ 40 w 549"/>
                  <a:gd name="T5" fmla="*/ 47 h 484"/>
                  <a:gd name="T6" fmla="*/ 203 w 549"/>
                  <a:gd name="T7" fmla="*/ 328 h 484"/>
                  <a:gd name="T8" fmla="*/ 510 w 549"/>
                  <a:gd name="T9" fmla="*/ 436 h 484"/>
                </a:gdLst>
                <a:ahLst/>
                <a:cxnLst>
                  <a:cxn ang="0">
                    <a:pos x="T0" y="T1"/>
                  </a:cxn>
                  <a:cxn ang="0">
                    <a:pos x="T2" y="T3"/>
                  </a:cxn>
                  <a:cxn ang="0">
                    <a:pos x="T4" y="T5"/>
                  </a:cxn>
                  <a:cxn ang="0">
                    <a:pos x="T6" y="T7"/>
                  </a:cxn>
                  <a:cxn ang="0">
                    <a:pos x="T8" y="T9"/>
                  </a:cxn>
                </a:cxnLst>
                <a:rect l="0" t="0" r="r" b="b"/>
                <a:pathLst>
                  <a:path w="549" h="484">
                    <a:moveTo>
                      <a:pt x="510" y="436"/>
                    </a:moveTo>
                    <a:cubicBezTo>
                      <a:pt x="549" y="388"/>
                      <a:pt x="476" y="262"/>
                      <a:pt x="346" y="155"/>
                    </a:cubicBezTo>
                    <a:cubicBezTo>
                      <a:pt x="217" y="48"/>
                      <a:pt x="79" y="0"/>
                      <a:pt x="40" y="47"/>
                    </a:cubicBezTo>
                    <a:cubicBezTo>
                      <a:pt x="0" y="95"/>
                      <a:pt x="73" y="221"/>
                      <a:pt x="203" y="328"/>
                    </a:cubicBezTo>
                    <a:cubicBezTo>
                      <a:pt x="333" y="436"/>
                      <a:pt x="470" y="484"/>
                      <a:pt x="510" y="43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9" name="Freeform 353"/>
              <p:cNvSpPr>
                <a:spLocks/>
              </p:cNvSpPr>
              <p:nvPr/>
            </p:nvSpPr>
            <p:spPr bwMode="auto">
              <a:xfrm>
                <a:off x="1109" y="3379"/>
                <a:ext cx="60" cy="53"/>
              </a:xfrm>
              <a:custGeom>
                <a:avLst/>
                <a:gdLst>
                  <a:gd name="T0" fmla="*/ 56 w 60"/>
                  <a:gd name="T1" fmla="*/ 48 h 53"/>
                  <a:gd name="T2" fmla="*/ 38 w 60"/>
                  <a:gd name="T3" fmla="*/ 17 h 53"/>
                  <a:gd name="T4" fmla="*/ 4 w 60"/>
                  <a:gd name="T5" fmla="*/ 5 h 53"/>
                  <a:gd name="T6" fmla="*/ 22 w 60"/>
                  <a:gd name="T7" fmla="*/ 36 h 53"/>
                  <a:gd name="T8" fmla="*/ 56 w 60"/>
                  <a:gd name="T9" fmla="*/ 48 h 53"/>
                </a:gdLst>
                <a:ahLst/>
                <a:cxnLst>
                  <a:cxn ang="0">
                    <a:pos x="T0" y="T1"/>
                  </a:cxn>
                  <a:cxn ang="0">
                    <a:pos x="T2" y="T3"/>
                  </a:cxn>
                  <a:cxn ang="0">
                    <a:pos x="T4" y="T5"/>
                  </a:cxn>
                  <a:cxn ang="0">
                    <a:pos x="T6" y="T7"/>
                  </a:cxn>
                  <a:cxn ang="0">
                    <a:pos x="T8" y="T9"/>
                  </a:cxn>
                </a:cxnLst>
                <a:rect l="0" t="0" r="r" b="b"/>
                <a:pathLst>
                  <a:path w="60" h="53">
                    <a:moveTo>
                      <a:pt x="56" y="48"/>
                    </a:moveTo>
                    <a:cubicBezTo>
                      <a:pt x="60" y="43"/>
                      <a:pt x="52" y="29"/>
                      <a:pt x="38" y="17"/>
                    </a:cubicBezTo>
                    <a:cubicBezTo>
                      <a:pt x="23" y="5"/>
                      <a:pt x="8" y="0"/>
                      <a:pt x="4" y="5"/>
                    </a:cubicBezTo>
                    <a:cubicBezTo>
                      <a:pt x="0" y="10"/>
                      <a:pt x="8" y="24"/>
                      <a:pt x="22" y="36"/>
                    </a:cubicBezTo>
                    <a:cubicBezTo>
                      <a:pt x="36" y="48"/>
                      <a:pt x="51" y="53"/>
                      <a:pt x="56" y="4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0" name="Freeform 354"/>
              <p:cNvSpPr>
                <a:spLocks/>
              </p:cNvSpPr>
              <p:nvPr/>
            </p:nvSpPr>
            <p:spPr bwMode="auto">
              <a:xfrm>
                <a:off x="1163" y="3362"/>
                <a:ext cx="213" cy="89"/>
              </a:xfrm>
              <a:custGeom>
                <a:avLst/>
                <a:gdLst>
                  <a:gd name="T0" fmla="*/ 213 w 213"/>
                  <a:gd name="T1" fmla="*/ 0 h 89"/>
                  <a:gd name="T2" fmla="*/ 213 w 213"/>
                  <a:gd name="T3" fmla="*/ 18 h 89"/>
                  <a:gd name="T4" fmla="*/ 121 w 213"/>
                  <a:gd name="T5" fmla="*/ 89 h 89"/>
                  <a:gd name="T6" fmla="*/ 3 w 213"/>
                  <a:gd name="T7" fmla="*/ 63 h 89"/>
                  <a:gd name="T8" fmla="*/ 0 w 213"/>
                  <a:gd name="T9" fmla="*/ 43 h 89"/>
                  <a:gd name="T10" fmla="*/ 213 w 213"/>
                  <a:gd name="T11" fmla="*/ 0 h 89"/>
                </a:gdLst>
                <a:ahLst/>
                <a:cxnLst>
                  <a:cxn ang="0">
                    <a:pos x="T0" y="T1"/>
                  </a:cxn>
                  <a:cxn ang="0">
                    <a:pos x="T2" y="T3"/>
                  </a:cxn>
                  <a:cxn ang="0">
                    <a:pos x="T4" y="T5"/>
                  </a:cxn>
                  <a:cxn ang="0">
                    <a:pos x="T6" y="T7"/>
                  </a:cxn>
                  <a:cxn ang="0">
                    <a:pos x="T8" y="T9"/>
                  </a:cxn>
                  <a:cxn ang="0">
                    <a:pos x="T10" y="T11"/>
                  </a:cxn>
                </a:cxnLst>
                <a:rect l="0" t="0" r="r" b="b"/>
                <a:pathLst>
                  <a:path w="213" h="89">
                    <a:moveTo>
                      <a:pt x="213" y="0"/>
                    </a:moveTo>
                    <a:lnTo>
                      <a:pt x="213" y="18"/>
                    </a:lnTo>
                    <a:lnTo>
                      <a:pt x="121" y="89"/>
                    </a:lnTo>
                    <a:lnTo>
                      <a:pt x="3" y="63"/>
                    </a:lnTo>
                    <a:lnTo>
                      <a:pt x="0" y="43"/>
                    </a:lnTo>
                    <a:lnTo>
                      <a:pt x="21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81" name="Freeform 355"/>
              <p:cNvSpPr>
                <a:spLocks/>
              </p:cNvSpPr>
              <p:nvPr/>
            </p:nvSpPr>
            <p:spPr bwMode="auto">
              <a:xfrm>
                <a:off x="1163" y="3362"/>
                <a:ext cx="213" cy="89"/>
              </a:xfrm>
              <a:custGeom>
                <a:avLst/>
                <a:gdLst>
                  <a:gd name="T0" fmla="*/ 213 w 213"/>
                  <a:gd name="T1" fmla="*/ 0 h 89"/>
                  <a:gd name="T2" fmla="*/ 213 w 213"/>
                  <a:gd name="T3" fmla="*/ 18 h 89"/>
                  <a:gd name="T4" fmla="*/ 121 w 213"/>
                  <a:gd name="T5" fmla="*/ 89 h 89"/>
                  <a:gd name="T6" fmla="*/ 3 w 213"/>
                  <a:gd name="T7" fmla="*/ 63 h 89"/>
                  <a:gd name="T8" fmla="*/ 0 w 213"/>
                  <a:gd name="T9" fmla="*/ 43 h 89"/>
                </a:gdLst>
                <a:ahLst/>
                <a:cxnLst>
                  <a:cxn ang="0">
                    <a:pos x="T0" y="T1"/>
                  </a:cxn>
                  <a:cxn ang="0">
                    <a:pos x="T2" y="T3"/>
                  </a:cxn>
                  <a:cxn ang="0">
                    <a:pos x="T4" y="T5"/>
                  </a:cxn>
                  <a:cxn ang="0">
                    <a:pos x="T6" y="T7"/>
                  </a:cxn>
                  <a:cxn ang="0">
                    <a:pos x="T8" y="T9"/>
                  </a:cxn>
                </a:cxnLst>
                <a:rect l="0" t="0" r="r" b="b"/>
                <a:pathLst>
                  <a:path w="213" h="89">
                    <a:moveTo>
                      <a:pt x="213" y="0"/>
                    </a:moveTo>
                    <a:lnTo>
                      <a:pt x="213" y="18"/>
                    </a:lnTo>
                    <a:lnTo>
                      <a:pt x="121" y="89"/>
                    </a:lnTo>
                    <a:lnTo>
                      <a:pt x="3" y="63"/>
                    </a:lnTo>
                    <a:lnTo>
                      <a:pt x="0" y="4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2" name="Freeform 356"/>
              <p:cNvSpPr>
                <a:spLocks/>
              </p:cNvSpPr>
              <p:nvPr/>
            </p:nvSpPr>
            <p:spPr bwMode="auto">
              <a:xfrm>
                <a:off x="1165" y="3337"/>
                <a:ext cx="214" cy="89"/>
              </a:xfrm>
              <a:custGeom>
                <a:avLst/>
                <a:gdLst>
                  <a:gd name="T0" fmla="*/ 214 w 214"/>
                  <a:gd name="T1" fmla="*/ 21 h 89"/>
                  <a:gd name="T2" fmla="*/ 121 w 214"/>
                  <a:gd name="T3" fmla="*/ 89 h 89"/>
                  <a:gd name="T4" fmla="*/ 124 w 214"/>
                  <a:gd name="T5" fmla="*/ 89 h 89"/>
                  <a:gd name="T6" fmla="*/ 0 w 214"/>
                  <a:gd name="T7" fmla="*/ 66 h 89"/>
                  <a:gd name="T8" fmla="*/ 90 w 214"/>
                  <a:gd name="T9" fmla="*/ 0 h 89"/>
                  <a:gd name="T10" fmla="*/ 214 w 214"/>
                  <a:gd name="T11" fmla="*/ 21 h 89"/>
                </a:gdLst>
                <a:ahLst/>
                <a:cxnLst>
                  <a:cxn ang="0">
                    <a:pos x="T0" y="T1"/>
                  </a:cxn>
                  <a:cxn ang="0">
                    <a:pos x="T2" y="T3"/>
                  </a:cxn>
                  <a:cxn ang="0">
                    <a:pos x="T4" y="T5"/>
                  </a:cxn>
                  <a:cxn ang="0">
                    <a:pos x="T6" y="T7"/>
                  </a:cxn>
                  <a:cxn ang="0">
                    <a:pos x="T8" y="T9"/>
                  </a:cxn>
                  <a:cxn ang="0">
                    <a:pos x="T10" y="T11"/>
                  </a:cxn>
                </a:cxnLst>
                <a:rect l="0" t="0" r="r" b="b"/>
                <a:pathLst>
                  <a:path w="214" h="89">
                    <a:moveTo>
                      <a:pt x="214" y="21"/>
                    </a:moveTo>
                    <a:lnTo>
                      <a:pt x="121" y="89"/>
                    </a:lnTo>
                    <a:lnTo>
                      <a:pt x="124" y="89"/>
                    </a:lnTo>
                    <a:lnTo>
                      <a:pt x="0" y="66"/>
                    </a:lnTo>
                    <a:lnTo>
                      <a:pt x="90" y="0"/>
                    </a:lnTo>
                    <a:lnTo>
                      <a:pt x="214" y="2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83" name="Freeform 357"/>
              <p:cNvSpPr>
                <a:spLocks/>
              </p:cNvSpPr>
              <p:nvPr/>
            </p:nvSpPr>
            <p:spPr bwMode="auto">
              <a:xfrm>
                <a:off x="1165" y="3337"/>
                <a:ext cx="214" cy="89"/>
              </a:xfrm>
              <a:custGeom>
                <a:avLst/>
                <a:gdLst>
                  <a:gd name="T0" fmla="*/ 214 w 214"/>
                  <a:gd name="T1" fmla="*/ 21 h 89"/>
                  <a:gd name="T2" fmla="*/ 121 w 214"/>
                  <a:gd name="T3" fmla="*/ 89 h 89"/>
                  <a:gd name="T4" fmla="*/ 124 w 214"/>
                  <a:gd name="T5" fmla="*/ 89 h 89"/>
                  <a:gd name="T6" fmla="*/ 0 w 214"/>
                  <a:gd name="T7" fmla="*/ 66 h 89"/>
                  <a:gd name="T8" fmla="*/ 90 w 214"/>
                  <a:gd name="T9" fmla="*/ 0 h 89"/>
                  <a:gd name="T10" fmla="*/ 214 w 214"/>
                  <a:gd name="T11" fmla="*/ 21 h 89"/>
                </a:gdLst>
                <a:ahLst/>
                <a:cxnLst>
                  <a:cxn ang="0">
                    <a:pos x="T0" y="T1"/>
                  </a:cxn>
                  <a:cxn ang="0">
                    <a:pos x="T2" y="T3"/>
                  </a:cxn>
                  <a:cxn ang="0">
                    <a:pos x="T4" y="T5"/>
                  </a:cxn>
                  <a:cxn ang="0">
                    <a:pos x="T6" y="T7"/>
                  </a:cxn>
                  <a:cxn ang="0">
                    <a:pos x="T8" y="T9"/>
                  </a:cxn>
                  <a:cxn ang="0">
                    <a:pos x="T10" y="T11"/>
                  </a:cxn>
                </a:cxnLst>
                <a:rect l="0" t="0" r="r" b="b"/>
                <a:pathLst>
                  <a:path w="214" h="89">
                    <a:moveTo>
                      <a:pt x="214" y="21"/>
                    </a:moveTo>
                    <a:lnTo>
                      <a:pt x="121" y="89"/>
                    </a:lnTo>
                    <a:lnTo>
                      <a:pt x="124" y="89"/>
                    </a:lnTo>
                    <a:lnTo>
                      <a:pt x="0" y="66"/>
                    </a:lnTo>
                    <a:lnTo>
                      <a:pt x="90" y="0"/>
                    </a:lnTo>
                    <a:lnTo>
                      <a:pt x="214" y="2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4" name="Freeform 358"/>
              <p:cNvSpPr>
                <a:spLocks/>
              </p:cNvSpPr>
              <p:nvPr/>
            </p:nvSpPr>
            <p:spPr bwMode="auto">
              <a:xfrm>
                <a:off x="1210" y="3347"/>
                <a:ext cx="134" cy="63"/>
              </a:xfrm>
              <a:custGeom>
                <a:avLst/>
                <a:gdLst>
                  <a:gd name="T0" fmla="*/ 1199 w 1220"/>
                  <a:gd name="T1" fmla="*/ 195 h 573"/>
                  <a:gd name="T2" fmla="*/ 573 w 1220"/>
                  <a:gd name="T3" fmla="*/ 50 h 573"/>
                  <a:gd name="T4" fmla="*/ 20 w 1220"/>
                  <a:gd name="T5" fmla="*/ 379 h 573"/>
                  <a:gd name="T6" fmla="*/ 647 w 1220"/>
                  <a:gd name="T7" fmla="*/ 523 h 573"/>
                  <a:gd name="T8" fmla="*/ 1199 w 1220"/>
                  <a:gd name="T9" fmla="*/ 195 h 573"/>
                </a:gdLst>
                <a:ahLst/>
                <a:cxnLst>
                  <a:cxn ang="0">
                    <a:pos x="T0" y="T1"/>
                  </a:cxn>
                  <a:cxn ang="0">
                    <a:pos x="T2" y="T3"/>
                  </a:cxn>
                  <a:cxn ang="0">
                    <a:pos x="T4" y="T5"/>
                  </a:cxn>
                  <a:cxn ang="0">
                    <a:pos x="T6" y="T7"/>
                  </a:cxn>
                  <a:cxn ang="0">
                    <a:pos x="T8" y="T9"/>
                  </a:cxn>
                </a:cxnLst>
                <a:rect l="0" t="0" r="r" b="b"/>
                <a:pathLst>
                  <a:path w="1220" h="573">
                    <a:moveTo>
                      <a:pt x="1199" y="195"/>
                    </a:moveTo>
                    <a:cubicBezTo>
                      <a:pt x="1179" y="64"/>
                      <a:pt x="899" y="0"/>
                      <a:pt x="573" y="50"/>
                    </a:cubicBezTo>
                    <a:cubicBezTo>
                      <a:pt x="247" y="101"/>
                      <a:pt x="0" y="248"/>
                      <a:pt x="20" y="379"/>
                    </a:cubicBezTo>
                    <a:cubicBezTo>
                      <a:pt x="41" y="509"/>
                      <a:pt x="321" y="573"/>
                      <a:pt x="647" y="523"/>
                    </a:cubicBezTo>
                    <a:cubicBezTo>
                      <a:pt x="972" y="472"/>
                      <a:pt x="1220" y="325"/>
                      <a:pt x="1199" y="19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85" name="Freeform 359"/>
              <p:cNvSpPr>
                <a:spLocks/>
              </p:cNvSpPr>
              <p:nvPr/>
            </p:nvSpPr>
            <p:spPr bwMode="auto">
              <a:xfrm>
                <a:off x="1210" y="3347"/>
                <a:ext cx="134" cy="63"/>
              </a:xfrm>
              <a:custGeom>
                <a:avLst/>
                <a:gdLst>
                  <a:gd name="T0" fmla="*/ 132 w 134"/>
                  <a:gd name="T1" fmla="*/ 21 h 63"/>
                  <a:gd name="T2" fmla="*/ 63 w 134"/>
                  <a:gd name="T3" fmla="*/ 5 h 63"/>
                  <a:gd name="T4" fmla="*/ 2 w 134"/>
                  <a:gd name="T5" fmla="*/ 42 h 63"/>
                  <a:gd name="T6" fmla="*/ 71 w 134"/>
                  <a:gd name="T7" fmla="*/ 57 h 63"/>
                  <a:gd name="T8" fmla="*/ 132 w 134"/>
                  <a:gd name="T9" fmla="*/ 21 h 63"/>
                </a:gdLst>
                <a:ahLst/>
                <a:cxnLst>
                  <a:cxn ang="0">
                    <a:pos x="T0" y="T1"/>
                  </a:cxn>
                  <a:cxn ang="0">
                    <a:pos x="T2" y="T3"/>
                  </a:cxn>
                  <a:cxn ang="0">
                    <a:pos x="T4" y="T5"/>
                  </a:cxn>
                  <a:cxn ang="0">
                    <a:pos x="T6" y="T7"/>
                  </a:cxn>
                  <a:cxn ang="0">
                    <a:pos x="T8" y="T9"/>
                  </a:cxn>
                </a:cxnLst>
                <a:rect l="0" t="0" r="r" b="b"/>
                <a:pathLst>
                  <a:path w="134" h="63">
                    <a:moveTo>
                      <a:pt x="132" y="21"/>
                    </a:moveTo>
                    <a:cubicBezTo>
                      <a:pt x="129" y="7"/>
                      <a:pt x="99" y="0"/>
                      <a:pt x="63" y="5"/>
                    </a:cubicBezTo>
                    <a:cubicBezTo>
                      <a:pt x="27" y="11"/>
                      <a:pt x="0" y="27"/>
                      <a:pt x="2" y="42"/>
                    </a:cubicBezTo>
                    <a:cubicBezTo>
                      <a:pt x="4" y="56"/>
                      <a:pt x="35" y="63"/>
                      <a:pt x="71" y="57"/>
                    </a:cubicBezTo>
                    <a:cubicBezTo>
                      <a:pt x="107" y="52"/>
                      <a:pt x="134" y="36"/>
                      <a:pt x="132" y="2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6" name="Line 360"/>
              <p:cNvSpPr>
                <a:spLocks noChangeShapeType="1"/>
              </p:cNvSpPr>
              <p:nvPr/>
            </p:nvSpPr>
            <p:spPr bwMode="auto">
              <a:xfrm>
                <a:off x="1277" y="3428"/>
                <a:ext cx="3"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7" name="Freeform 361"/>
              <p:cNvSpPr>
                <a:spLocks/>
              </p:cNvSpPr>
              <p:nvPr/>
            </p:nvSpPr>
            <p:spPr bwMode="auto">
              <a:xfrm>
                <a:off x="1243" y="3361"/>
                <a:ext cx="68" cy="31"/>
              </a:xfrm>
              <a:custGeom>
                <a:avLst/>
                <a:gdLst>
                  <a:gd name="T0" fmla="*/ 612 w 622"/>
                  <a:gd name="T1" fmla="*/ 91 h 277"/>
                  <a:gd name="T2" fmla="*/ 293 w 622"/>
                  <a:gd name="T3" fmla="*/ 26 h 277"/>
                  <a:gd name="T4" fmla="*/ 10 w 622"/>
                  <a:gd name="T5" fmla="*/ 185 h 277"/>
                  <a:gd name="T6" fmla="*/ 328 w 622"/>
                  <a:gd name="T7" fmla="*/ 251 h 277"/>
                  <a:gd name="T8" fmla="*/ 612 w 622"/>
                  <a:gd name="T9" fmla="*/ 91 h 277"/>
                </a:gdLst>
                <a:ahLst/>
                <a:cxnLst>
                  <a:cxn ang="0">
                    <a:pos x="T0" y="T1"/>
                  </a:cxn>
                  <a:cxn ang="0">
                    <a:pos x="T2" y="T3"/>
                  </a:cxn>
                  <a:cxn ang="0">
                    <a:pos x="T4" y="T5"/>
                  </a:cxn>
                  <a:cxn ang="0">
                    <a:pos x="T6" y="T7"/>
                  </a:cxn>
                  <a:cxn ang="0">
                    <a:pos x="T8" y="T9"/>
                  </a:cxn>
                </a:cxnLst>
                <a:rect l="0" t="0" r="r" b="b"/>
                <a:pathLst>
                  <a:path w="622" h="277">
                    <a:moveTo>
                      <a:pt x="612" y="91"/>
                    </a:moveTo>
                    <a:cubicBezTo>
                      <a:pt x="602" y="29"/>
                      <a:pt x="460" y="0"/>
                      <a:pt x="293" y="26"/>
                    </a:cubicBezTo>
                    <a:cubicBezTo>
                      <a:pt x="127" y="52"/>
                      <a:pt x="0" y="123"/>
                      <a:pt x="10" y="185"/>
                    </a:cubicBezTo>
                    <a:cubicBezTo>
                      <a:pt x="19" y="247"/>
                      <a:pt x="162" y="277"/>
                      <a:pt x="328" y="251"/>
                    </a:cubicBezTo>
                    <a:cubicBezTo>
                      <a:pt x="495" y="225"/>
                      <a:pt x="622" y="153"/>
                      <a:pt x="612" y="9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88" name="Freeform 362"/>
              <p:cNvSpPr>
                <a:spLocks/>
              </p:cNvSpPr>
              <p:nvPr/>
            </p:nvSpPr>
            <p:spPr bwMode="auto">
              <a:xfrm>
                <a:off x="1243" y="3361"/>
                <a:ext cx="68" cy="31"/>
              </a:xfrm>
              <a:custGeom>
                <a:avLst/>
                <a:gdLst>
                  <a:gd name="T0" fmla="*/ 67 w 68"/>
                  <a:gd name="T1" fmla="*/ 10 h 31"/>
                  <a:gd name="T2" fmla="*/ 32 w 68"/>
                  <a:gd name="T3" fmla="*/ 3 h 31"/>
                  <a:gd name="T4" fmla="*/ 1 w 68"/>
                  <a:gd name="T5" fmla="*/ 21 h 31"/>
                  <a:gd name="T6" fmla="*/ 36 w 68"/>
                  <a:gd name="T7" fmla="*/ 28 h 31"/>
                  <a:gd name="T8" fmla="*/ 67 w 68"/>
                  <a:gd name="T9" fmla="*/ 10 h 31"/>
                </a:gdLst>
                <a:ahLst/>
                <a:cxnLst>
                  <a:cxn ang="0">
                    <a:pos x="T0" y="T1"/>
                  </a:cxn>
                  <a:cxn ang="0">
                    <a:pos x="T2" y="T3"/>
                  </a:cxn>
                  <a:cxn ang="0">
                    <a:pos x="T4" y="T5"/>
                  </a:cxn>
                  <a:cxn ang="0">
                    <a:pos x="T6" y="T7"/>
                  </a:cxn>
                  <a:cxn ang="0">
                    <a:pos x="T8" y="T9"/>
                  </a:cxn>
                </a:cxnLst>
                <a:rect l="0" t="0" r="r" b="b"/>
                <a:pathLst>
                  <a:path w="68" h="31">
                    <a:moveTo>
                      <a:pt x="67" y="10"/>
                    </a:moveTo>
                    <a:cubicBezTo>
                      <a:pt x="66" y="4"/>
                      <a:pt x="50" y="0"/>
                      <a:pt x="32" y="3"/>
                    </a:cubicBezTo>
                    <a:cubicBezTo>
                      <a:pt x="14" y="6"/>
                      <a:pt x="0" y="14"/>
                      <a:pt x="1" y="21"/>
                    </a:cubicBezTo>
                    <a:cubicBezTo>
                      <a:pt x="2" y="28"/>
                      <a:pt x="17" y="31"/>
                      <a:pt x="36" y="28"/>
                    </a:cubicBezTo>
                    <a:cubicBezTo>
                      <a:pt x="54" y="25"/>
                      <a:pt x="68" y="17"/>
                      <a:pt x="67" y="1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9" name="Freeform 363"/>
              <p:cNvSpPr>
                <a:spLocks/>
              </p:cNvSpPr>
              <p:nvPr/>
            </p:nvSpPr>
            <p:spPr bwMode="auto">
              <a:xfrm>
                <a:off x="1160" y="3380"/>
                <a:ext cx="502" cy="386"/>
              </a:xfrm>
              <a:custGeom>
                <a:avLst/>
                <a:gdLst>
                  <a:gd name="T0" fmla="*/ 502 w 502"/>
                  <a:gd name="T1" fmla="*/ 192 h 386"/>
                  <a:gd name="T2" fmla="*/ 0 w 502"/>
                  <a:gd name="T3" fmla="*/ 386 h 386"/>
                  <a:gd name="T4" fmla="*/ 0 w 502"/>
                  <a:gd name="T5" fmla="*/ 199 h 386"/>
                  <a:gd name="T6" fmla="*/ 502 w 502"/>
                  <a:gd name="T7" fmla="*/ 0 h 386"/>
                  <a:gd name="T8" fmla="*/ 502 w 502"/>
                  <a:gd name="T9" fmla="*/ 192 h 386"/>
                </a:gdLst>
                <a:ahLst/>
                <a:cxnLst>
                  <a:cxn ang="0">
                    <a:pos x="T0" y="T1"/>
                  </a:cxn>
                  <a:cxn ang="0">
                    <a:pos x="T2" y="T3"/>
                  </a:cxn>
                  <a:cxn ang="0">
                    <a:pos x="T4" y="T5"/>
                  </a:cxn>
                  <a:cxn ang="0">
                    <a:pos x="T6" y="T7"/>
                  </a:cxn>
                  <a:cxn ang="0">
                    <a:pos x="T8" y="T9"/>
                  </a:cxn>
                </a:cxnLst>
                <a:rect l="0" t="0" r="r" b="b"/>
                <a:pathLst>
                  <a:path w="502" h="386">
                    <a:moveTo>
                      <a:pt x="502" y="192"/>
                    </a:moveTo>
                    <a:lnTo>
                      <a:pt x="0" y="386"/>
                    </a:lnTo>
                    <a:lnTo>
                      <a:pt x="0" y="199"/>
                    </a:lnTo>
                    <a:lnTo>
                      <a:pt x="502" y="0"/>
                    </a:lnTo>
                    <a:lnTo>
                      <a:pt x="502" y="192"/>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0" name="Line 364"/>
              <p:cNvSpPr>
                <a:spLocks noChangeShapeType="1"/>
              </p:cNvSpPr>
              <p:nvPr/>
            </p:nvSpPr>
            <p:spPr bwMode="auto">
              <a:xfrm flipH="1">
                <a:off x="1160" y="3417"/>
                <a:ext cx="502" cy="19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1" name="Line 365"/>
              <p:cNvSpPr>
                <a:spLocks noChangeShapeType="1"/>
              </p:cNvSpPr>
              <p:nvPr/>
            </p:nvSpPr>
            <p:spPr bwMode="auto">
              <a:xfrm flipH="1">
                <a:off x="1160" y="3456"/>
                <a:ext cx="507"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2" name="Line 366"/>
              <p:cNvSpPr>
                <a:spLocks noChangeShapeType="1"/>
              </p:cNvSpPr>
              <p:nvPr/>
            </p:nvSpPr>
            <p:spPr bwMode="auto">
              <a:xfrm flipH="1">
                <a:off x="1160" y="3494"/>
                <a:ext cx="507" cy="197"/>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3" name="Line 367"/>
              <p:cNvSpPr>
                <a:spLocks noChangeShapeType="1"/>
              </p:cNvSpPr>
              <p:nvPr/>
            </p:nvSpPr>
            <p:spPr bwMode="auto">
              <a:xfrm flipH="1">
                <a:off x="1164" y="3533"/>
                <a:ext cx="503" cy="197"/>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4" name="Line 368"/>
              <p:cNvSpPr>
                <a:spLocks noChangeShapeType="1"/>
              </p:cNvSpPr>
              <p:nvPr/>
            </p:nvSpPr>
            <p:spPr bwMode="auto">
              <a:xfrm>
                <a:off x="1616" y="340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5" name="Line 369"/>
              <p:cNvSpPr>
                <a:spLocks noChangeShapeType="1"/>
              </p:cNvSpPr>
              <p:nvPr/>
            </p:nvSpPr>
            <p:spPr bwMode="auto">
              <a:xfrm>
                <a:off x="1559" y="3421"/>
                <a:ext cx="0"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6" name="Line 370"/>
              <p:cNvSpPr>
                <a:spLocks noChangeShapeType="1"/>
              </p:cNvSpPr>
              <p:nvPr/>
            </p:nvSpPr>
            <p:spPr bwMode="auto">
              <a:xfrm>
                <a:off x="1501" y="3445"/>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7" name="Line 371"/>
              <p:cNvSpPr>
                <a:spLocks noChangeShapeType="1"/>
              </p:cNvSpPr>
              <p:nvPr/>
            </p:nvSpPr>
            <p:spPr bwMode="auto">
              <a:xfrm>
                <a:off x="1444" y="347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8" name="Line 372"/>
              <p:cNvSpPr>
                <a:spLocks noChangeShapeType="1"/>
              </p:cNvSpPr>
              <p:nvPr/>
            </p:nvSpPr>
            <p:spPr bwMode="auto">
              <a:xfrm>
                <a:off x="1387" y="3492"/>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9" name="Line 373"/>
              <p:cNvSpPr>
                <a:spLocks noChangeShapeType="1"/>
              </p:cNvSpPr>
              <p:nvPr/>
            </p:nvSpPr>
            <p:spPr bwMode="auto">
              <a:xfrm>
                <a:off x="1328" y="3515"/>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0" name="Line 374"/>
              <p:cNvSpPr>
                <a:spLocks noChangeShapeType="1"/>
              </p:cNvSpPr>
              <p:nvPr/>
            </p:nvSpPr>
            <p:spPr bwMode="auto">
              <a:xfrm>
                <a:off x="1271" y="3539"/>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1" name="Line 375"/>
              <p:cNvSpPr>
                <a:spLocks noChangeShapeType="1"/>
              </p:cNvSpPr>
              <p:nvPr/>
            </p:nvSpPr>
            <p:spPr bwMode="auto">
              <a:xfrm>
                <a:off x="1214" y="3561"/>
                <a:ext cx="0"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2" name="Freeform 376"/>
              <p:cNvSpPr>
                <a:spLocks/>
              </p:cNvSpPr>
              <p:nvPr/>
            </p:nvSpPr>
            <p:spPr bwMode="auto">
              <a:xfrm>
                <a:off x="801" y="3435"/>
                <a:ext cx="359" cy="331"/>
              </a:xfrm>
              <a:custGeom>
                <a:avLst/>
                <a:gdLst>
                  <a:gd name="T0" fmla="*/ 359 w 359"/>
                  <a:gd name="T1" fmla="*/ 331 h 331"/>
                  <a:gd name="T2" fmla="*/ 0 w 359"/>
                  <a:gd name="T3" fmla="*/ 184 h 331"/>
                  <a:gd name="T4" fmla="*/ 0 w 359"/>
                  <a:gd name="T5" fmla="*/ 0 h 331"/>
                  <a:gd name="T6" fmla="*/ 359 w 359"/>
                  <a:gd name="T7" fmla="*/ 137 h 331"/>
                  <a:gd name="T8" fmla="*/ 359 w 359"/>
                  <a:gd name="T9" fmla="*/ 331 h 331"/>
                </a:gdLst>
                <a:ahLst/>
                <a:cxnLst>
                  <a:cxn ang="0">
                    <a:pos x="T0" y="T1"/>
                  </a:cxn>
                  <a:cxn ang="0">
                    <a:pos x="T2" y="T3"/>
                  </a:cxn>
                  <a:cxn ang="0">
                    <a:pos x="T4" y="T5"/>
                  </a:cxn>
                  <a:cxn ang="0">
                    <a:pos x="T6" y="T7"/>
                  </a:cxn>
                  <a:cxn ang="0">
                    <a:pos x="T8" y="T9"/>
                  </a:cxn>
                </a:cxnLst>
                <a:rect l="0" t="0" r="r" b="b"/>
                <a:pathLst>
                  <a:path w="359" h="331">
                    <a:moveTo>
                      <a:pt x="359" y="331"/>
                    </a:moveTo>
                    <a:lnTo>
                      <a:pt x="0" y="184"/>
                    </a:lnTo>
                    <a:lnTo>
                      <a:pt x="0" y="0"/>
                    </a:lnTo>
                    <a:lnTo>
                      <a:pt x="359" y="137"/>
                    </a:lnTo>
                    <a:lnTo>
                      <a:pt x="359" y="331"/>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3" name="Line 377"/>
              <p:cNvSpPr>
                <a:spLocks noChangeShapeType="1"/>
              </p:cNvSpPr>
              <p:nvPr/>
            </p:nvSpPr>
            <p:spPr bwMode="auto">
              <a:xfrm flipH="1" flipV="1">
                <a:off x="801" y="3469"/>
                <a:ext cx="359" cy="139"/>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4" name="Line 378"/>
              <p:cNvSpPr>
                <a:spLocks noChangeShapeType="1"/>
              </p:cNvSpPr>
              <p:nvPr/>
            </p:nvSpPr>
            <p:spPr bwMode="auto">
              <a:xfrm flipH="1" flipV="1">
                <a:off x="805" y="3502"/>
                <a:ext cx="355" cy="14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5" name="Line 379"/>
              <p:cNvSpPr>
                <a:spLocks noChangeShapeType="1"/>
              </p:cNvSpPr>
              <p:nvPr/>
            </p:nvSpPr>
            <p:spPr bwMode="auto">
              <a:xfrm flipH="1" flipV="1">
                <a:off x="805" y="3536"/>
                <a:ext cx="355" cy="15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6" name="Line 380"/>
              <p:cNvSpPr>
                <a:spLocks noChangeShapeType="1"/>
              </p:cNvSpPr>
              <p:nvPr/>
            </p:nvSpPr>
            <p:spPr bwMode="auto">
              <a:xfrm flipH="1" flipV="1">
                <a:off x="801" y="3580"/>
                <a:ext cx="359" cy="14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7" name="Line 381"/>
              <p:cNvSpPr>
                <a:spLocks noChangeShapeType="1"/>
              </p:cNvSpPr>
              <p:nvPr/>
            </p:nvSpPr>
            <p:spPr bwMode="auto">
              <a:xfrm>
                <a:off x="1094" y="3556"/>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8" name="Line 382"/>
              <p:cNvSpPr>
                <a:spLocks noChangeShapeType="1"/>
              </p:cNvSpPr>
              <p:nvPr/>
            </p:nvSpPr>
            <p:spPr bwMode="auto">
              <a:xfrm>
                <a:off x="1036" y="3536"/>
                <a:ext cx="0" cy="183"/>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9" name="Line 383"/>
              <p:cNvSpPr>
                <a:spLocks noChangeShapeType="1"/>
              </p:cNvSpPr>
              <p:nvPr/>
            </p:nvSpPr>
            <p:spPr bwMode="auto">
              <a:xfrm>
                <a:off x="979" y="3510"/>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0" name="Line 384"/>
              <p:cNvSpPr>
                <a:spLocks noChangeShapeType="1"/>
              </p:cNvSpPr>
              <p:nvPr/>
            </p:nvSpPr>
            <p:spPr bwMode="auto">
              <a:xfrm>
                <a:off x="921" y="3484"/>
                <a:ext cx="0" cy="183"/>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1" name="Line 385"/>
              <p:cNvSpPr>
                <a:spLocks noChangeShapeType="1"/>
              </p:cNvSpPr>
              <p:nvPr/>
            </p:nvSpPr>
            <p:spPr bwMode="auto">
              <a:xfrm>
                <a:off x="863" y="3458"/>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2" name="Line 386"/>
              <p:cNvSpPr>
                <a:spLocks noChangeShapeType="1"/>
              </p:cNvSpPr>
              <p:nvPr/>
            </p:nvSpPr>
            <p:spPr bwMode="auto">
              <a:xfrm flipV="1">
                <a:off x="1159" y="3383"/>
                <a:ext cx="521" cy="207"/>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3" name="Line 387"/>
              <p:cNvSpPr>
                <a:spLocks noChangeShapeType="1"/>
              </p:cNvSpPr>
              <p:nvPr/>
            </p:nvSpPr>
            <p:spPr bwMode="auto">
              <a:xfrm flipV="1">
                <a:off x="1135" y="3577"/>
                <a:ext cx="552" cy="214"/>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4" name="Line 388"/>
              <p:cNvSpPr>
                <a:spLocks noChangeShapeType="1"/>
              </p:cNvSpPr>
              <p:nvPr/>
            </p:nvSpPr>
            <p:spPr bwMode="auto">
              <a:xfrm flipH="1" flipV="1">
                <a:off x="776" y="3437"/>
                <a:ext cx="381" cy="161"/>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5" name="Line 389"/>
              <p:cNvSpPr>
                <a:spLocks noChangeShapeType="1"/>
              </p:cNvSpPr>
              <p:nvPr/>
            </p:nvSpPr>
            <p:spPr bwMode="auto">
              <a:xfrm flipH="1" flipV="1">
                <a:off x="775" y="3622"/>
                <a:ext cx="364" cy="165"/>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6" name="Line 390"/>
              <p:cNvSpPr>
                <a:spLocks noChangeShapeType="1"/>
              </p:cNvSpPr>
              <p:nvPr/>
            </p:nvSpPr>
            <p:spPr bwMode="auto">
              <a:xfrm>
                <a:off x="781" y="3443"/>
                <a:ext cx="0" cy="184"/>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7" name="Line 391"/>
              <p:cNvSpPr>
                <a:spLocks noChangeShapeType="1"/>
              </p:cNvSpPr>
              <p:nvPr/>
            </p:nvSpPr>
            <p:spPr bwMode="auto">
              <a:xfrm>
                <a:off x="1155" y="3590"/>
                <a:ext cx="0" cy="202"/>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8" name="Line 392"/>
              <p:cNvSpPr>
                <a:spLocks noChangeShapeType="1"/>
              </p:cNvSpPr>
              <p:nvPr/>
            </p:nvSpPr>
            <p:spPr bwMode="auto">
              <a:xfrm flipH="1" flipV="1">
                <a:off x="1294" y="3226"/>
                <a:ext cx="391" cy="155"/>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9" name="Line 393"/>
              <p:cNvSpPr>
                <a:spLocks noChangeShapeType="1"/>
              </p:cNvSpPr>
              <p:nvPr/>
            </p:nvSpPr>
            <p:spPr bwMode="auto">
              <a:xfrm flipH="1">
                <a:off x="768" y="3229"/>
                <a:ext cx="523" cy="201"/>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0" name="Line 394"/>
              <p:cNvSpPr>
                <a:spLocks noChangeShapeType="1"/>
              </p:cNvSpPr>
              <p:nvPr/>
            </p:nvSpPr>
            <p:spPr bwMode="auto">
              <a:xfrm>
                <a:off x="1295" y="3232"/>
                <a:ext cx="0" cy="119"/>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1" name="Freeform 395"/>
              <p:cNvSpPr>
                <a:spLocks/>
              </p:cNvSpPr>
              <p:nvPr/>
            </p:nvSpPr>
            <p:spPr bwMode="auto">
              <a:xfrm>
                <a:off x="1388" y="2375"/>
                <a:ext cx="32" cy="46"/>
              </a:xfrm>
              <a:custGeom>
                <a:avLst/>
                <a:gdLst>
                  <a:gd name="T0" fmla="*/ 592 w 592"/>
                  <a:gd name="T1" fmla="*/ 0 h 835"/>
                  <a:gd name="T2" fmla="*/ 296 w 592"/>
                  <a:gd name="T3" fmla="*/ 141 h 835"/>
                  <a:gd name="T4" fmla="*/ 0 w 592"/>
                  <a:gd name="T5" fmla="*/ 0 h 835"/>
                  <a:gd name="T6" fmla="*/ 0 w 592"/>
                  <a:gd name="T7" fmla="*/ 695 h 835"/>
                  <a:gd name="T8" fmla="*/ 296 w 592"/>
                  <a:gd name="T9" fmla="*/ 835 h 835"/>
                  <a:gd name="T10" fmla="*/ 592 w 592"/>
                  <a:gd name="T11" fmla="*/ 695 h 835"/>
                  <a:gd name="T12" fmla="*/ 592 w 592"/>
                  <a:gd name="T13" fmla="*/ 0 h 835"/>
                </a:gdLst>
                <a:ahLst/>
                <a:cxnLst>
                  <a:cxn ang="0">
                    <a:pos x="T0" y="T1"/>
                  </a:cxn>
                  <a:cxn ang="0">
                    <a:pos x="T2" y="T3"/>
                  </a:cxn>
                  <a:cxn ang="0">
                    <a:pos x="T4" y="T5"/>
                  </a:cxn>
                  <a:cxn ang="0">
                    <a:pos x="T6" y="T7"/>
                  </a:cxn>
                  <a:cxn ang="0">
                    <a:pos x="T8" y="T9"/>
                  </a:cxn>
                  <a:cxn ang="0">
                    <a:pos x="T10" y="T11"/>
                  </a:cxn>
                  <a:cxn ang="0">
                    <a:pos x="T12" y="T13"/>
                  </a:cxn>
                </a:cxnLst>
                <a:rect l="0" t="0" r="r" b="b"/>
                <a:pathLst>
                  <a:path w="592" h="835">
                    <a:moveTo>
                      <a:pt x="592" y="0"/>
                    </a:moveTo>
                    <a:cubicBezTo>
                      <a:pt x="592" y="78"/>
                      <a:pt x="460" y="141"/>
                      <a:pt x="296" y="141"/>
                    </a:cubicBezTo>
                    <a:cubicBezTo>
                      <a:pt x="133" y="141"/>
                      <a:pt x="0" y="78"/>
                      <a:pt x="0" y="0"/>
                    </a:cubicBezTo>
                    <a:lnTo>
                      <a:pt x="0" y="695"/>
                    </a:lnTo>
                    <a:cubicBezTo>
                      <a:pt x="0" y="772"/>
                      <a:pt x="133" y="835"/>
                      <a:pt x="296" y="835"/>
                    </a:cubicBezTo>
                    <a:cubicBezTo>
                      <a:pt x="460" y="835"/>
                      <a:pt x="592" y="772"/>
                      <a:pt x="592" y="695"/>
                    </a:cubicBezTo>
                    <a:lnTo>
                      <a:pt x="59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22" name="Oval 396"/>
              <p:cNvSpPr>
                <a:spLocks noChangeArrowheads="1"/>
              </p:cNvSpPr>
              <p:nvPr/>
            </p:nvSpPr>
            <p:spPr bwMode="auto">
              <a:xfrm>
                <a:off x="1388" y="2368"/>
                <a:ext cx="32" cy="15"/>
              </a:xfrm>
              <a:prstGeom prst="ellipse">
                <a:avLst/>
              </a:prstGeom>
              <a:solidFill>
                <a:srgbClr val="6666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23" name="Freeform 397"/>
              <p:cNvSpPr>
                <a:spLocks noEditPoints="1"/>
              </p:cNvSpPr>
              <p:nvPr/>
            </p:nvSpPr>
            <p:spPr bwMode="auto">
              <a:xfrm>
                <a:off x="1388" y="2368"/>
                <a:ext cx="32" cy="53"/>
              </a:xfrm>
              <a:custGeom>
                <a:avLst/>
                <a:gdLst>
                  <a:gd name="T0" fmla="*/ 0 w 592"/>
                  <a:gd name="T1" fmla="*/ 141 h 976"/>
                  <a:gd name="T2" fmla="*/ 296 w 592"/>
                  <a:gd name="T3" fmla="*/ 282 h 976"/>
                  <a:gd name="T4" fmla="*/ 592 w 592"/>
                  <a:gd name="T5" fmla="*/ 141 h 976"/>
                  <a:gd name="T6" fmla="*/ 296 w 592"/>
                  <a:gd name="T7" fmla="*/ 0 h 976"/>
                  <a:gd name="T8" fmla="*/ 0 w 592"/>
                  <a:gd name="T9" fmla="*/ 141 h 976"/>
                  <a:gd name="T10" fmla="*/ 0 w 592"/>
                  <a:gd name="T11" fmla="*/ 141 h 976"/>
                  <a:gd name="T12" fmla="*/ 0 w 592"/>
                  <a:gd name="T13" fmla="*/ 836 h 976"/>
                  <a:gd name="T14" fmla="*/ 296 w 592"/>
                  <a:gd name="T15" fmla="*/ 976 h 976"/>
                  <a:gd name="T16" fmla="*/ 592 w 592"/>
                  <a:gd name="T17" fmla="*/ 836 h 976"/>
                  <a:gd name="T18" fmla="*/ 592 w 592"/>
                  <a:gd name="T19" fmla="*/ 141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2" h="976">
                    <a:moveTo>
                      <a:pt x="0" y="141"/>
                    </a:moveTo>
                    <a:cubicBezTo>
                      <a:pt x="0" y="219"/>
                      <a:pt x="133" y="282"/>
                      <a:pt x="296" y="282"/>
                    </a:cubicBezTo>
                    <a:cubicBezTo>
                      <a:pt x="460" y="282"/>
                      <a:pt x="592" y="219"/>
                      <a:pt x="592" y="141"/>
                    </a:cubicBezTo>
                    <a:cubicBezTo>
                      <a:pt x="592" y="64"/>
                      <a:pt x="460" y="0"/>
                      <a:pt x="296" y="0"/>
                    </a:cubicBezTo>
                    <a:cubicBezTo>
                      <a:pt x="133" y="0"/>
                      <a:pt x="0" y="64"/>
                      <a:pt x="0" y="141"/>
                    </a:cubicBezTo>
                    <a:close/>
                    <a:moveTo>
                      <a:pt x="0" y="141"/>
                    </a:moveTo>
                    <a:lnTo>
                      <a:pt x="0" y="836"/>
                    </a:lnTo>
                    <a:cubicBezTo>
                      <a:pt x="0" y="913"/>
                      <a:pt x="133" y="976"/>
                      <a:pt x="296" y="976"/>
                    </a:cubicBezTo>
                    <a:cubicBezTo>
                      <a:pt x="460" y="976"/>
                      <a:pt x="592" y="913"/>
                      <a:pt x="592" y="836"/>
                    </a:cubicBezTo>
                    <a:lnTo>
                      <a:pt x="592" y="141"/>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4" name="Freeform 398"/>
              <p:cNvSpPr>
                <a:spLocks/>
              </p:cNvSpPr>
              <p:nvPr/>
            </p:nvSpPr>
            <p:spPr bwMode="auto">
              <a:xfrm>
                <a:off x="1398" y="2318"/>
                <a:ext cx="35" cy="78"/>
              </a:xfrm>
              <a:custGeom>
                <a:avLst/>
                <a:gdLst>
                  <a:gd name="T0" fmla="*/ 35 w 35"/>
                  <a:gd name="T1" fmla="*/ 0 h 78"/>
                  <a:gd name="T2" fmla="*/ 0 w 35"/>
                  <a:gd name="T3" fmla="*/ 19 h 78"/>
                  <a:gd name="T4" fmla="*/ 0 w 35"/>
                  <a:gd name="T5" fmla="*/ 78 h 78"/>
                  <a:gd name="T6" fmla="*/ 35 w 35"/>
                  <a:gd name="T7" fmla="*/ 60 h 78"/>
                  <a:gd name="T8" fmla="*/ 35 w 35"/>
                  <a:gd name="T9" fmla="*/ 0 h 78"/>
                </a:gdLst>
                <a:ahLst/>
                <a:cxnLst>
                  <a:cxn ang="0">
                    <a:pos x="T0" y="T1"/>
                  </a:cxn>
                  <a:cxn ang="0">
                    <a:pos x="T2" y="T3"/>
                  </a:cxn>
                  <a:cxn ang="0">
                    <a:pos x="T4" y="T5"/>
                  </a:cxn>
                  <a:cxn ang="0">
                    <a:pos x="T6" y="T7"/>
                  </a:cxn>
                  <a:cxn ang="0">
                    <a:pos x="T8" y="T9"/>
                  </a:cxn>
                </a:cxnLst>
                <a:rect l="0" t="0" r="r" b="b"/>
                <a:pathLst>
                  <a:path w="35" h="78">
                    <a:moveTo>
                      <a:pt x="35" y="0"/>
                    </a:moveTo>
                    <a:lnTo>
                      <a:pt x="0" y="19"/>
                    </a:lnTo>
                    <a:lnTo>
                      <a:pt x="0" y="78"/>
                    </a:lnTo>
                    <a:lnTo>
                      <a:pt x="35" y="60"/>
                    </a:lnTo>
                    <a:lnTo>
                      <a:pt x="3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5" name="Freeform 399"/>
              <p:cNvSpPr>
                <a:spLocks/>
              </p:cNvSpPr>
              <p:nvPr/>
            </p:nvSpPr>
            <p:spPr bwMode="auto">
              <a:xfrm>
                <a:off x="1398" y="2318"/>
                <a:ext cx="35" cy="78"/>
              </a:xfrm>
              <a:custGeom>
                <a:avLst/>
                <a:gdLst>
                  <a:gd name="T0" fmla="*/ 35 w 35"/>
                  <a:gd name="T1" fmla="*/ 0 h 78"/>
                  <a:gd name="T2" fmla="*/ 0 w 35"/>
                  <a:gd name="T3" fmla="*/ 19 h 78"/>
                  <a:gd name="T4" fmla="*/ 0 w 35"/>
                  <a:gd name="T5" fmla="*/ 78 h 78"/>
                  <a:gd name="T6" fmla="*/ 35 w 35"/>
                  <a:gd name="T7" fmla="*/ 60 h 78"/>
                  <a:gd name="T8" fmla="*/ 35 w 35"/>
                  <a:gd name="T9" fmla="*/ 0 h 78"/>
                </a:gdLst>
                <a:ahLst/>
                <a:cxnLst>
                  <a:cxn ang="0">
                    <a:pos x="T0" y="T1"/>
                  </a:cxn>
                  <a:cxn ang="0">
                    <a:pos x="T2" y="T3"/>
                  </a:cxn>
                  <a:cxn ang="0">
                    <a:pos x="T4" y="T5"/>
                  </a:cxn>
                  <a:cxn ang="0">
                    <a:pos x="T6" y="T7"/>
                  </a:cxn>
                  <a:cxn ang="0">
                    <a:pos x="T8" y="T9"/>
                  </a:cxn>
                </a:cxnLst>
                <a:rect l="0" t="0" r="r" b="b"/>
                <a:pathLst>
                  <a:path w="35" h="78">
                    <a:moveTo>
                      <a:pt x="35" y="0"/>
                    </a:moveTo>
                    <a:lnTo>
                      <a:pt x="0" y="19"/>
                    </a:lnTo>
                    <a:lnTo>
                      <a:pt x="0" y="78"/>
                    </a:lnTo>
                    <a:lnTo>
                      <a:pt x="35" y="60"/>
                    </a:lnTo>
                    <a:lnTo>
                      <a:pt x="35"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6" name="Freeform 400"/>
              <p:cNvSpPr>
                <a:spLocks/>
              </p:cNvSpPr>
              <p:nvPr/>
            </p:nvSpPr>
            <p:spPr bwMode="auto">
              <a:xfrm>
                <a:off x="1374" y="2327"/>
                <a:ext cx="24" cy="69"/>
              </a:xfrm>
              <a:custGeom>
                <a:avLst/>
                <a:gdLst>
                  <a:gd name="T0" fmla="*/ 24 w 24"/>
                  <a:gd name="T1" fmla="*/ 11 h 69"/>
                  <a:gd name="T2" fmla="*/ 0 w 24"/>
                  <a:gd name="T3" fmla="*/ 0 h 69"/>
                  <a:gd name="T4" fmla="*/ 0 w 24"/>
                  <a:gd name="T5" fmla="*/ 56 h 69"/>
                  <a:gd name="T6" fmla="*/ 24 w 24"/>
                  <a:gd name="T7" fmla="*/ 69 h 69"/>
                  <a:gd name="T8" fmla="*/ 24 w 24"/>
                  <a:gd name="T9" fmla="*/ 11 h 69"/>
                </a:gdLst>
                <a:ahLst/>
                <a:cxnLst>
                  <a:cxn ang="0">
                    <a:pos x="T0" y="T1"/>
                  </a:cxn>
                  <a:cxn ang="0">
                    <a:pos x="T2" y="T3"/>
                  </a:cxn>
                  <a:cxn ang="0">
                    <a:pos x="T4" y="T5"/>
                  </a:cxn>
                  <a:cxn ang="0">
                    <a:pos x="T6" y="T7"/>
                  </a:cxn>
                  <a:cxn ang="0">
                    <a:pos x="T8" y="T9"/>
                  </a:cxn>
                </a:cxnLst>
                <a:rect l="0" t="0" r="r" b="b"/>
                <a:pathLst>
                  <a:path w="24" h="69">
                    <a:moveTo>
                      <a:pt x="24" y="11"/>
                    </a:moveTo>
                    <a:lnTo>
                      <a:pt x="0" y="0"/>
                    </a:lnTo>
                    <a:lnTo>
                      <a:pt x="0" y="56"/>
                    </a:lnTo>
                    <a:lnTo>
                      <a:pt x="24" y="69"/>
                    </a:lnTo>
                    <a:lnTo>
                      <a:pt x="24"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7" name="Freeform 401"/>
              <p:cNvSpPr>
                <a:spLocks/>
              </p:cNvSpPr>
              <p:nvPr/>
            </p:nvSpPr>
            <p:spPr bwMode="auto">
              <a:xfrm>
                <a:off x="1374" y="2327"/>
                <a:ext cx="24" cy="69"/>
              </a:xfrm>
              <a:custGeom>
                <a:avLst/>
                <a:gdLst>
                  <a:gd name="T0" fmla="*/ 24 w 24"/>
                  <a:gd name="T1" fmla="*/ 11 h 69"/>
                  <a:gd name="T2" fmla="*/ 0 w 24"/>
                  <a:gd name="T3" fmla="*/ 0 h 69"/>
                  <a:gd name="T4" fmla="*/ 0 w 24"/>
                  <a:gd name="T5" fmla="*/ 56 h 69"/>
                  <a:gd name="T6" fmla="*/ 24 w 24"/>
                  <a:gd name="T7" fmla="*/ 69 h 69"/>
                  <a:gd name="T8" fmla="*/ 24 w 24"/>
                  <a:gd name="T9" fmla="*/ 11 h 69"/>
                </a:gdLst>
                <a:ahLst/>
                <a:cxnLst>
                  <a:cxn ang="0">
                    <a:pos x="T0" y="T1"/>
                  </a:cxn>
                  <a:cxn ang="0">
                    <a:pos x="T2" y="T3"/>
                  </a:cxn>
                  <a:cxn ang="0">
                    <a:pos x="T4" y="T5"/>
                  </a:cxn>
                  <a:cxn ang="0">
                    <a:pos x="T6" y="T7"/>
                  </a:cxn>
                  <a:cxn ang="0">
                    <a:pos x="T8" y="T9"/>
                  </a:cxn>
                </a:cxnLst>
                <a:rect l="0" t="0" r="r" b="b"/>
                <a:pathLst>
                  <a:path w="24" h="69">
                    <a:moveTo>
                      <a:pt x="24" y="11"/>
                    </a:moveTo>
                    <a:lnTo>
                      <a:pt x="0" y="0"/>
                    </a:lnTo>
                    <a:lnTo>
                      <a:pt x="0" y="56"/>
                    </a:lnTo>
                    <a:lnTo>
                      <a:pt x="24" y="69"/>
                    </a:lnTo>
                    <a:lnTo>
                      <a:pt x="24" y="1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8" name="Freeform 402"/>
              <p:cNvSpPr>
                <a:spLocks/>
              </p:cNvSpPr>
              <p:nvPr/>
            </p:nvSpPr>
            <p:spPr bwMode="auto">
              <a:xfrm>
                <a:off x="1374" y="2308"/>
                <a:ext cx="59" cy="30"/>
              </a:xfrm>
              <a:custGeom>
                <a:avLst/>
                <a:gdLst>
                  <a:gd name="T0" fmla="*/ 59 w 59"/>
                  <a:gd name="T1" fmla="*/ 10 h 30"/>
                  <a:gd name="T2" fmla="*/ 25 w 59"/>
                  <a:gd name="T3" fmla="*/ 30 h 30"/>
                  <a:gd name="T4" fmla="*/ 0 w 59"/>
                  <a:gd name="T5" fmla="*/ 18 h 30"/>
                  <a:gd name="T6" fmla="*/ 34 w 59"/>
                  <a:gd name="T7" fmla="*/ 0 h 30"/>
                  <a:gd name="T8" fmla="*/ 59 w 59"/>
                  <a:gd name="T9" fmla="*/ 10 h 30"/>
                </a:gdLst>
                <a:ahLst/>
                <a:cxnLst>
                  <a:cxn ang="0">
                    <a:pos x="T0" y="T1"/>
                  </a:cxn>
                  <a:cxn ang="0">
                    <a:pos x="T2" y="T3"/>
                  </a:cxn>
                  <a:cxn ang="0">
                    <a:pos x="T4" y="T5"/>
                  </a:cxn>
                  <a:cxn ang="0">
                    <a:pos x="T6" y="T7"/>
                  </a:cxn>
                  <a:cxn ang="0">
                    <a:pos x="T8" y="T9"/>
                  </a:cxn>
                </a:cxnLst>
                <a:rect l="0" t="0" r="r" b="b"/>
                <a:pathLst>
                  <a:path w="59" h="30">
                    <a:moveTo>
                      <a:pt x="59" y="10"/>
                    </a:moveTo>
                    <a:lnTo>
                      <a:pt x="25" y="30"/>
                    </a:lnTo>
                    <a:lnTo>
                      <a:pt x="0" y="18"/>
                    </a:lnTo>
                    <a:lnTo>
                      <a:pt x="34" y="0"/>
                    </a:lnTo>
                    <a:lnTo>
                      <a:pt x="59"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9" name="Freeform 403"/>
              <p:cNvSpPr>
                <a:spLocks/>
              </p:cNvSpPr>
              <p:nvPr/>
            </p:nvSpPr>
            <p:spPr bwMode="auto">
              <a:xfrm>
                <a:off x="1374" y="2308"/>
                <a:ext cx="59" cy="30"/>
              </a:xfrm>
              <a:custGeom>
                <a:avLst/>
                <a:gdLst>
                  <a:gd name="T0" fmla="*/ 59 w 59"/>
                  <a:gd name="T1" fmla="*/ 10 h 30"/>
                  <a:gd name="T2" fmla="*/ 25 w 59"/>
                  <a:gd name="T3" fmla="*/ 30 h 30"/>
                  <a:gd name="T4" fmla="*/ 0 w 59"/>
                  <a:gd name="T5" fmla="*/ 18 h 30"/>
                  <a:gd name="T6" fmla="*/ 34 w 59"/>
                  <a:gd name="T7" fmla="*/ 0 h 30"/>
                  <a:gd name="T8" fmla="*/ 59 w 59"/>
                  <a:gd name="T9" fmla="*/ 10 h 30"/>
                </a:gdLst>
                <a:ahLst/>
                <a:cxnLst>
                  <a:cxn ang="0">
                    <a:pos x="T0" y="T1"/>
                  </a:cxn>
                  <a:cxn ang="0">
                    <a:pos x="T2" y="T3"/>
                  </a:cxn>
                  <a:cxn ang="0">
                    <a:pos x="T4" y="T5"/>
                  </a:cxn>
                  <a:cxn ang="0">
                    <a:pos x="T6" y="T7"/>
                  </a:cxn>
                  <a:cxn ang="0">
                    <a:pos x="T8" y="T9"/>
                  </a:cxn>
                </a:cxnLst>
                <a:rect l="0" t="0" r="r" b="b"/>
                <a:pathLst>
                  <a:path w="59" h="30">
                    <a:moveTo>
                      <a:pt x="59" y="10"/>
                    </a:moveTo>
                    <a:lnTo>
                      <a:pt x="25" y="30"/>
                    </a:lnTo>
                    <a:lnTo>
                      <a:pt x="0" y="18"/>
                    </a:lnTo>
                    <a:lnTo>
                      <a:pt x="34" y="0"/>
                    </a:lnTo>
                    <a:lnTo>
                      <a:pt x="59" y="1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0" name="Freeform 404"/>
              <p:cNvSpPr>
                <a:spLocks/>
              </p:cNvSpPr>
              <p:nvPr/>
            </p:nvSpPr>
            <p:spPr bwMode="auto">
              <a:xfrm>
                <a:off x="1104" y="3111"/>
                <a:ext cx="45" cy="95"/>
              </a:xfrm>
              <a:custGeom>
                <a:avLst/>
                <a:gdLst>
                  <a:gd name="T0" fmla="*/ 30 w 45"/>
                  <a:gd name="T1" fmla="*/ 0 h 95"/>
                  <a:gd name="T2" fmla="*/ 0 w 45"/>
                  <a:gd name="T3" fmla="*/ 89 h 95"/>
                  <a:gd name="T4" fmla="*/ 15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5" y="95"/>
                    </a:lnTo>
                    <a:lnTo>
                      <a:pt x="45"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31" name="Freeform 405"/>
              <p:cNvSpPr>
                <a:spLocks/>
              </p:cNvSpPr>
              <p:nvPr/>
            </p:nvSpPr>
            <p:spPr bwMode="auto">
              <a:xfrm>
                <a:off x="1104" y="3111"/>
                <a:ext cx="45" cy="95"/>
              </a:xfrm>
              <a:custGeom>
                <a:avLst/>
                <a:gdLst>
                  <a:gd name="T0" fmla="*/ 30 w 45"/>
                  <a:gd name="T1" fmla="*/ 0 h 95"/>
                  <a:gd name="T2" fmla="*/ 0 w 45"/>
                  <a:gd name="T3" fmla="*/ 89 h 95"/>
                  <a:gd name="T4" fmla="*/ 15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5" y="95"/>
                    </a:lnTo>
                    <a:lnTo>
                      <a:pt x="45"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9" name="Freeform 407"/>
            <p:cNvSpPr>
              <a:spLocks/>
            </p:cNvSpPr>
            <p:nvPr/>
          </p:nvSpPr>
          <p:spPr bwMode="auto">
            <a:xfrm>
              <a:off x="1071" y="3123"/>
              <a:ext cx="45" cy="95"/>
            </a:xfrm>
            <a:custGeom>
              <a:avLst/>
              <a:gdLst>
                <a:gd name="T0" fmla="*/ 30 w 45"/>
                <a:gd name="T1" fmla="*/ 0 h 95"/>
                <a:gd name="T2" fmla="*/ 0 w 45"/>
                <a:gd name="T3" fmla="*/ 89 h 95"/>
                <a:gd name="T4" fmla="*/ 14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4" y="95"/>
                  </a:lnTo>
                  <a:lnTo>
                    <a:pt x="45"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408"/>
            <p:cNvSpPr>
              <a:spLocks/>
            </p:cNvSpPr>
            <p:nvPr/>
          </p:nvSpPr>
          <p:spPr bwMode="auto">
            <a:xfrm>
              <a:off x="1071" y="3123"/>
              <a:ext cx="45" cy="95"/>
            </a:xfrm>
            <a:custGeom>
              <a:avLst/>
              <a:gdLst>
                <a:gd name="T0" fmla="*/ 30 w 45"/>
                <a:gd name="T1" fmla="*/ 0 h 95"/>
                <a:gd name="T2" fmla="*/ 0 w 45"/>
                <a:gd name="T3" fmla="*/ 89 h 95"/>
                <a:gd name="T4" fmla="*/ 14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4" y="95"/>
                  </a:lnTo>
                  <a:lnTo>
                    <a:pt x="45"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Freeform 409"/>
            <p:cNvSpPr>
              <a:spLocks/>
            </p:cNvSpPr>
            <p:nvPr/>
          </p:nvSpPr>
          <p:spPr bwMode="auto">
            <a:xfrm>
              <a:off x="1123" y="3141"/>
              <a:ext cx="44" cy="94"/>
            </a:xfrm>
            <a:custGeom>
              <a:avLst/>
              <a:gdLst>
                <a:gd name="T0" fmla="*/ 30 w 44"/>
                <a:gd name="T1" fmla="*/ 0 h 94"/>
                <a:gd name="T2" fmla="*/ 0 w 44"/>
                <a:gd name="T3" fmla="*/ 88 h 94"/>
                <a:gd name="T4" fmla="*/ 14 w 44"/>
                <a:gd name="T5" fmla="*/ 94 h 94"/>
                <a:gd name="T6" fmla="*/ 44 w 44"/>
                <a:gd name="T7" fmla="*/ 6 h 94"/>
                <a:gd name="T8" fmla="*/ 30 w 44"/>
                <a:gd name="T9" fmla="*/ 0 h 94"/>
              </a:gdLst>
              <a:ahLst/>
              <a:cxnLst>
                <a:cxn ang="0">
                  <a:pos x="T0" y="T1"/>
                </a:cxn>
                <a:cxn ang="0">
                  <a:pos x="T2" y="T3"/>
                </a:cxn>
                <a:cxn ang="0">
                  <a:pos x="T4" y="T5"/>
                </a:cxn>
                <a:cxn ang="0">
                  <a:pos x="T6" y="T7"/>
                </a:cxn>
                <a:cxn ang="0">
                  <a:pos x="T8" y="T9"/>
                </a:cxn>
              </a:cxnLst>
              <a:rect l="0" t="0" r="r" b="b"/>
              <a:pathLst>
                <a:path w="44" h="94">
                  <a:moveTo>
                    <a:pt x="30" y="0"/>
                  </a:moveTo>
                  <a:lnTo>
                    <a:pt x="0" y="88"/>
                  </a:lnTo>
                  <a:lnTo>
                    <a:pt x="14" y="94"/>
                  </a:lnTo>
                  <a:lnTo>
                    <a:pt x="44"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410"/>
            <p:cNvSpPr>
              <a:spLocks/>
            </p:cNvSpPr>
            <p:nvPr/>
          </p:nvSpPr>
          <p:spPr bwMode="auto">
            <a:xfrm>
              <a:off x="1123" y="3141"/>
              <a:ext cx="44" cy="94"/>
            </a:xfrm>
            <a:custGeom>
              <a:avLst/>
              <a:gdLst>
                <a:gd name="T0" fmla="*/ 30 w 44"/>
                <a:gd name="T1" fmla="*/ 0 h 94"/>
                <a:gd name="T2" fmla="*/ 0 w 44"/>
                <a:gd name="T3" fmla="*/ 88 h 94"/>
                <a:gd name="T4" fmla="*/ 14 w 44"/>
                <a:gd name="T5" fmla="*/ 94 h 94"/>
                <a:gd name="T6" fmla="*/ 44 w 44"/>
                <a:gd name="T7" fmla="*/ 6 h 94"/>
                <a:gd name="T8" fmla="*/ 30 w 44"/>
                <a:gd name="T9" fmla="*/ 0 h 94"/>
              </a:gdLst>
              <a:ahLst/>
              <a:cxnLst>
                <a:cxn ang="0">
                  <a:pos x="T0" y="T1"/>
                </a:cxn>
                <a:cxn ang="0">
                  <a:pos x="T2" y="T3"/>
                </a:cxn>
                <a:cxn ang="0">
                  <a:pos x="T4" y="T5"/>
                </a:cxn>
                <a:cxn ang="0">
                  <a:pos x="T6" y="T7"/>
                </a:cxn>
                <a:cxn ang="0">
                  <a:pos x="T8" y="T9"/>
                </a:cxn>
              </a:cxnLst>
              <a:rect l="0" t="0" r="r" b="b"/>
              <a:pathLst>
                <a:path w="44" h="94">
                  <a:moveTo>
                    <a:pt x="30" y="0"/>
                  </a:moveTo>
                  <a:lnTo>
                    <a:pt x="0" y="88"/>
                  </a:lnTo>
                  <a:lnTo>
                    <a:pt x="14" y="94"/>
                  </a:lnTo>
                  <a:lnTo>
                    <a:pt x="44"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411"/>
            <p:cNvSpPr>
              <a:spLocks/>
            </p:cNvSpPr>
            <p:nvPr/>
          </p:nvSpPr>
          <p:spPr bwMode="auto">
            <a:xfrm>
              <a:off x="1098" y="3098"/>
              <a:ext cx="84" cy="63"/>
            </a:xfrm>
            <a:custGeom>
              <a:avLst/>
              <a:gdLst>
                <a:gd name="T0" fmla="*/ 114 w 758"/>
                <a:gd name="T1" fmla="*/ 0 h 571"/>
                <a:gd name="T2" fmla="*/ 391 w 758"/>
                <a:gd name="T3" fmla="*/ 242 h 571"/>
                <a:gd name="T4" fmla="*/ 758 w 758"/>
                <a:gd name="T5" fmla="*/ 213 h 571"/>
                <a:gd name="T6" fmla="*/ 668 w 758"/>
                <a:gd name="T7" fmla="*/ 484 h 571"/>
                <a:gd name="T8" fmla="*/ 302 w 758"/>
                <a:gd name="T9" fmla="*/ 513 h 571"/>
                <a:gd name="T10" fmla="*/ 25 w 758"/>
                <a:gd name="T11" fmla="*/ 271 h 571"/>
                <a:gd name="T12" fmla="*/ 114 w 758"/>
                <a:gd name="T13" fmla="*/ 0 h 571"/>
              </a:gdLst>
              <a:ahLst/>
              <a:cxnLst>
                <a:cxn ang="0">
                  <a:pos x="T0" y="T1"/>
                </a:cxn>
                <a:cxn ang="0">
                  <a:pos x="T2" y="T3"/>
                </a:cxn>
                <a:cxn ang="0">
                  <a:pos x="T4" y="T5"/>
                </a:cxn>
                <a:cxn ang="0">
                  <a:pos x="T6" y="T7"/>
                </a:cxn>
                <a:cxn ang="0">
                  <a:pos x="T8" y="T9"/>
                </a:cxn>
                <a:cxn ang="0">
                  <a:pos x="T10" y="T11"/>
                </a:cxn>
                <a:cxn ang="0">
                  <a:pos x="T12" y="T13"/>
                </a:cxn>
              </a:cxnLst>
              <a:rect l="0" t="0" r="r" b="b"/>
              <a:pathLst>
                <a:path w="758" h="571">
                  <a:moveTo>
                    <a:pt x="114" y="0"/>
                  </a:moveTo>
                  <a:cubicBezTo>
                    <a:pt x="90" y="75"/>
                    <a:pt x="214" y="183"/>
                    <a:pt x="391" y="242"/>
                  </a:cubicBezTo>
                  <a:cubicBezTo>
                    <a:pt x="569" y="301"/>
                    <a:pt x="733" y="288"/>
                    <a:pt x="758" y="213"/>
                  </a:cubicBezTo>
                  <a:lnTo>
                    <a:pt x="668" y="484"/>
                  </a:lnTo>
                  <a:cubicBezTo>
                    <a:pt x="644" y="558"/>
                    <a:pt x="480" y="571"/>
                    <a:pt x="302" y="513"/>
                  </a:cubicBezTo>
                  <a:cubicBezTo>
                    <a:pt x="124" y="454"/>
                    <a:pt x="0" y="346"/>
                    <a:pt x="25" y="271"/>
                  </a:cubicBezTo>
                  <a:lnTo>
                    <a:pt x="114"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412"/>
            <p:cNvSpPr>
              <a:spLocks/>
            </p:cNvSpPr>
            <p:nvPr/>
          </p:nvSpPr>
          <p:spPr bwMode="auto">
            <a:xfrm>
              <a:off x="1108" y="3089"/>
              <a:ext cx="76" cy="42"/>
            </a:xfrm>
            <a:custGeom>
              <a:avLst/>
              <a:gdLst>
                <a:gd name="T0" fmla="*/ 24 w 693"/>
                <a:gd name="T1" fmla="*/ 87 h 388"/>
                <a:gd name="T2" fmla="*/ 391 w 693"/>
                <a:gd name="T3" fmla="*/ 58 h 388"/>
                <a:gd name="T4" fmla="*/ 668 w 693"/>
                <a:gd name="T5" fmla="*/ 300 h 388"/>
                <a:gd name="T6" fmla="*/ 301 w 693"/>
                <a:gd name="T7" fmla="*/ 329 h 388"/>
                <a:gd name="T8" fmla="*/ 24 w 693"/>
                <a:gd name="T9" fmla="*/ 87 h 388"/>
              </a:gdLst>
              <a:ahLst/>
              <a:cxnLst>
                <a:cxn ang="0">
                  <a:pos x="T0" y="T1"/>
                </a:cxn>
                <a:cxn ang="0">
                  <a:pos x="T2" y="T3"/>
                </a:cxn>
                <a:cxn ang="0">
                  <a:pos x="T4" y="T5"/>
                </a:cxn>
                <a:cxn ang="0">
                  <a:pos x="T6" y="T7"/>
                </a:cxn>
                <a:cxn ang="0">
                  <a:pos x="T8" y="T9"/>
                </a:cxn>
              </a:cxnLst>
              <a:rect l="0" t="0" r="r" b="b"/>
              <a:pathLst>
                <a:path w="693" h="388">
                  <a:moveTo>
                    <a:pt x="24" y="87"/>
                  </a:moveTo>
                  <a:cubicBezTo>
                    <a:pt x="49" y="13"/>
                    <a:pt x="213" y="0"/>
                    <a:pt x="391" y="58"/>
                  </a:cubicBezTo>
                  <a:cubicBezTo>
                    <a:pt x="569" y="117"/>
                    <a:pt x="693" y="225"/>
                    <a:pt x="668" y="300"/>
                  </a:cubicBezTo>
                  <a:cubicBezTo>
                    <a:pt x="643" y="375"/>
                    <a:pt x="479" y="388"/>
                    <a:pt x="301" y="329"/>
                  </a:cubicBezTo>
                  <a:cubicBezTo>
                    <a:pt x="124" y="270"/>
                    <a:pt x="0" y="162"/>
                    <a:pt x="24" y="87"/>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413"/>
            <p:cNvSpPr>
              <a:spLocks noEditPoints="1"/>
            </p:cNvSpPr>
            <p:nvPr/>
          </p:nvSpPr>
          <p:spPr bwMode="auto">
            <a:xfrm>
              <a:off x="1098" y="3089"/>
              <a:ext cx="86" cy="72"/>
            </a:xfrm>
            <a:custGeom>
              <a:avLst/>
              <a:gdLst>
                <a:gd name="T0" fmla="*/ 758 w 783"/>
                <a:gd name="T1" fmla="*/ 300 h 658"/>
                <a:gd name="T2" fmla="*/ 391 w 783"/>
                <a:gd name="T3" fmla="*/ 329 h 658"/>
                <a:gd name="T4" fmla="*/ 114 w 783"/>
                <a:gd name="T5" fmla="*/ 87 h 658"/>
                <a:gd name="T6" fmla="*/ 481 w 783"/>
                <a:gd name="T7" fmla="*/ 58 h 658"/>
                <a:gd name="T8" fmla="*/ 758 w 783"/>
                <a:gd name="T9" fmla="*/ 300 h 658"/>
                <a:gd name="T10" fmla="*/ 758 w 783"/>
                <a:gd name="T11" fmla="*/ 300 h 658"/>
                <a:gd name="T12" fmla="*/ 668 w 783"/>
                <a:gd name="T13" fmla="*/ 571 h 658"/>
                <a:gd name="T14" fmla="*/ 302 w 783"/>
                <a:gd name="T15" fmla="*/ 600 h 658"/>
                <a:gd name="T16" fmla="*/ 25 w 783"/>
                <a:gd name="T17" fmla="*/ 358 h 658"/>
                <a:gd name="T18" fmla="*/ 114 w 783"/>
                <a:gd name="T19" fmla="*/ 87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3" h="658">
                  <a:moveTo>
                    <a:pt x="758" y="300"/>
                  </a:moveTo>
                  <a:cubicBezTo>
                    <a:pt x="733" y="375"/>
                    <a:pt x="569" y="388"/>
                    <a:pt x="391" y="329"/>
                  </a:cubicBezTo>
                  <a:cubicBezTo>
                    <a:pt x="214" y="270"/>
                    <a:pt x="90" y="162"/>
                    <a:pt x="114" y="87"/>
                  </a:cubicBezTo>
                  <a:cubicBezTo>
                    <a:pt x="139" y="13"/>
                    <a:pt x="303" y="0"/>
                    <a:pt x="481" y="58"/>
                  </a:cubicBezTo>
                  <a:cubicBezTo>
                    <a:pt x="659" y="117"/>
                    <a:pt x="783" y="225"/>
                    <a:pt x="758" y="300"/>
                  </a:cubicBezTo>
                  <a:close/>
                  <a:moveTo>
                    <a:pt x="758" y="300"/>
                  </a:moveTo>
                  <a:lnTo>
                    <a:pt x="668" y="571"/>
                  </a:lnTo>
                  <a:cubicBezTo>
                    <a:pt x="644" y="645"/>
                    <a:pt x="480" y="658"/>
                    <a:pt x="302" y="600"/>
                  </a:cubicBezTo>
                  <a:cubicBezTo>
                    <a:pt x="124" y="541"/>
                    <a:pt x="0" y="433"/>
                    <a:pt x="25" y="358"/>
                  </a:cubicBezTo>
                  <a:lnTo>
                    <a:pt x="114" y="8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414"/>
            <p:cNvSpPr>
              <a:spLocks/>
            </p:cNvSpPr>
            <p:nvPr/>
          </p:nvSpPr>
          <p:spPr bwMode="auto">
            <a:xfrm>
              <a:off x="1111" y="3068"/>
              <a:ext cx="83" cy="64"/>
            </a:xfrm>
            <a:custGeom>
              <a:avLst/>
              <a:gdLst>
                <a:gd name="T0" fmla="*/ 116 w 755"/>
                <a:gd name="T1" fmla="*/ 0 h 575"/>
                <a:gd name="T2" fmla="*/ 390 w 755"/>
                <a:gd name="T3" fmla="*/ 242 h 575"/>
                <a:gd name="T4" fmla="*/ 755 w 755"/>
                <a:gd name="T5" fmla="*/ 211 h 575"/>
                <a:gd name="T6" fmla="*/ 664 w 755"/>
                <a:gd name="T7" fmla="*/ 485 h 575"/>
                <a:gd name="T8" fmla="*/ 300 w 755"/>
                <a:gd name="T9" fmla="*/ 517 h 575"/>
                <a:gd name="T10" fmla="*/ 25 w 755"/>
                <a:gd name="T11" fmla="*/ 274 h 575"/>
                <a:gd name="T12" fmla="*/ 116 w 755"/>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55" h="575">
                  <a:moveTo>
                    <a:pt x="116" y="0"/>
                  </a:moveTo>
                  <a:cubicBezTo>
                    <a:pt x="91" y="75"/>
                    <a:pt x="214" y="184"/>
                    <a:pt x="390" y="242"/>
                  </a:cubicBezTo>
                  <a:cubicBezTo>
                    <a:pt x="567" y="301"/>
                    <a:pt x="730" y="286"/>
                    <a:pt x="755" y="211"/>
                  </a:cubicBezTo>
                  <a:lnTo>
                    <a:pt x="664" y="485"/>
                  </a:lnTo>
                  <a:cubicBezTo>
                    <a:pt x="639" y="561"/>
                    <a:pt x="476" y="575"/>
                    <a:pt x="300" y="517"/>
                  </a:cubicBezTo>
                  <a:cubicBezTo>
                    <a:pt x="123" y="458"/>
                    <a:pt x="0" y="350"/>
                    <a:pt x="25" y="274"/>
                  </a:cubicBezTo>
                  <a:lnTo>
                    <a:pt x="116"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415"/>
            <p:cNvSpPr>
              <a:spLocks/>
            </p:cNvSpPr>
            <p:nvPr/>
          </p:nvSpPr>
          <p:spPr bwMode="auto">
            <a:xfrm>
              <a:off x="1121" y="3058"/>
              <a:ext cx="75" cy="43"/>
            </a:xfrm>
            <a:custGeom>
              <a:avLst/>
              <a:gdLst>
                <a:gd name="T0" fmla="*/ 25 w 689"/>
                <a:gd name="T1" fmla="*/ 90 h 391"/>
                <a:gd name="T2" fmla="*/ 390 w 689"/>
                <a:gd name="T3" fmla="*/ 58 h 391"/>
                <a:gd name="T4" fmla="*/ 664 w 689"/>
                <a:gd name="T5" fmla="*/ 301 h 391"/>
                <a:gd name="T6" fmla="*/ 299 w 689"/>
                <a:gd name="T7" fmla="*/ 332 h 391"/>
                <a:gd name="T8" fmla="*/ 25 w 689"/>
                <a:gd name="T9" fmla="*/ 90 h 391"/>
              </a:gdLst>
              <a:ahLst/>
              <a:cxnLst>
                <a:cxn ang="0">
                  <a:pos x="T0" y="T1"/>
                </a:cxn>
                <a:cxn ang="0">
                  <a:pos x="T2" y="T3"/>
                </a:cxn>
                <a:cxn ang="0">
                  <a:pos x="T4" y="T5"/>
                </a:cxn>
                <a:cxn ang="0">
                  <a:pos x="T6" y="T7"/>
                </a:cxn>
                <a:cxn ang="0">
                  <a:pos x="T8" y="T9"/>
                </a:cxn>
              </a:cxnLst>
              <a:rect l="0" t="0" r="r" b="b"/>
              <a:pathLst>
                <a:path w="689" h="391">
                  <a:moveTo>
                    <a:pt x="25" y="90"/>
                  </a:moveTo>
                  <a:cubicBezTo>
                    <a:pt x="50" y="14"/>
                    <a:pt x="213" y="0"/>
                    <a:pt x="390" y="58"/>
                  </a:cubicBezTo>
                  <a:cubicBezTo>
                    <a:pt x="566" y="116"/>
                    <a:pt x="689" y="225"/>
                    <a:pt x="664" y="301"/>
                  </a:cubicBezTo>
                  <a:cubicBezTo>
                    <a:pt x="639" y="376"/>
                    <a:pt x="476" y="391"/>
                    <a:pt x="299" y="332"/>
                  </a:cubicBezTo>
                  <a:cubicBezTo>
                    <a:pt x="123" y="274"/>
                    <a:pt x="0" y="165"/>
                    <a:pt x="25" y="90"/>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416"/>
            <p:cNvSpPr>
              <a:spLocks noEditPoints="1"/>
            </p:cNvSpPr>
            <p:nvPr/>
          </p:nvSpPr>
          <p:spPr bwMode="auto">
            <a:xfrm>
              <a:off x="1111" y="3058"/>
              <a:ext cx="85" cy="74"/>
            </a:xfrm>
            <a:custGeom>
              <a:avLst/>
              <a:gdLst>
                <a:gd name="T0" fmla="*/ 755 w 780"/>
                <a:gd name="T1" fmla="*/ 301 h 665"/>
                <a:gd name="T2" fmla="*/ 390 w 780"/>
                <a:gd name="T3" fmla="*/ 332 h 665"/>
                <a:gd name="T4" fmla="*/ 116 w 780"/>
                <a:gd name="T5" fmla="*/ 90 h 665"/>
                <a:gd name="T6" fmla="*/ 481 w 780"/>
                <a:gd name="T7" fmla="*/ 58 h 665"/>
                <a:gd name="T8" fmla="*/ 755 w 780"/>
                <a:gd name="T9" fmla="*/ 301 h 665"/>
                <a:gd name="T10" fmla="*/ 755 w 780"/>
                <a:gd name="T11" fmla="*/ 301 h 665"/>
                <a:gd name="T12" fmla="*/ 664 w 780"/>
                <a:gd name="T13" fmla="*/ 575 h 665"/>
                <a:gd name="T14" fmla="*/ 300 w 780"/>
                <a:gd name="T15" fmla="*/ 607 h 665"/>
                <a:gd name="T16" fmla="*/ 25 w 780"/>
                <a:gd name="T17" fmla="*/ 364 h 665"/>
                <a:gd name="T18" fmla="*/ 116 w 780"/>
                <a:gd name="T19" fmla="*/ 9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665">
                  <a:moveTo>
                    <a:pt x="755" y="301"/>
                  </a:moveTo>
                  <a:cubicBezTo>
                    <a:pt x="730" y="376"/>
                    <a:pt x="567" y="391"/>
                    <a:pt x="390" y="332"/>
                  </a:cubicBezTo>
                  <a:cubicBezTo>
                    <a:pt x="214" y="274"/>
                    <a:pt x="91" y="165"/>
                    <a:pt x="116" y="90"/>
                  </a:cubicBezTo>
                  <a:cubicBezTo>
                    <a:pt x="141" y="14"/>
                    <a:pt x="304" y="0"/>
                    <a:pt x="481" y="58"/>
                  </a:cubicBezTo>
                  <a:cubicBezTo>
                    <a:pt x="657" y="116"/>
                    <a:pt x="780" y="225"/>
                    <a:pt x="755" y="301"/>
                  </a:cubicBezTo>
                  <a:close/>
                  <a:moveTo>
                    <a:pt x="755" y="301"/>
                  </a:moveTo>
                  <a:lnTo>
                    <a:pt x="664" y="575"/>
                  </a:lnTo>
                  <a:cubicBezTo>
                    <a:pt x="639" y="651"/>
                    <a:pt x="476" y="665"/>
                    <a:pt x="300" y="607"/>
                  </a:cubicBezTo>
                  <a:cubicBezTo>
                    <a:pt x="123" y="548"/>
                    <a:pt x="0" y="440"/>
                    <a:pt x="25" y="364"/>
                  </a:cubicBezTo>
                  <a:lnTo>
                    <a:pt x="116" y="9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417"/>
            <p:cNvSpPr>
              <a:spLocks/>
            </p:cNvSpPr>
            <p:nvPr/>
          </p:nvSpPr>
          <p:spPr bwMode="auto">
            <a:xfrm>
              <a:off x="1110" y="3035"/>
              <a:ext cx="106" cy="76"/>
            </a:xfrm>
            <a:custGeom>
              <a:avLst/>
              <a:gdLst>
                <a:gd name="T0" fmla="*/ 134 w 962"/>
                <a:gd name="T1" fmla="*/ 0 h 689"/>
                <a:gd name="T2" fmla="*/ 496 w 962"/>
                <a:gd name="T3" fmla="*/ 295 h 689"/>
                <a:gd name="T4" fmla="*/ 962 w 962"/>
                <a:gd name="T5" fmla="*/ 273 h 689"/>
                <a:gd name="T6" fmla="*/ 857 w 962"/>
                <a:gd name="T7" fmla="*/ 591 h 689"/>
                <a:gd name="T8" fmla="*/ 391 w 962"/>
                <a:gd name="T9" fmla="*/ 613 h 689"/>
                <a:gd name="T10" fmla="*/ 29 w 962"/>
                <a:gd name="T11" fmla="*/ 318 h 689"/>
                <a:gd name="T12" fmla="*/ 134 w 962"/>
                <a:gd name="T13" fmla="*/ 0 h 689"/>
              </a:gdLst>
              <a:ahLst/>
              <a:cxnLst>
                <a:cxn ang="0">
                  <a:pos x="T0" y="T1"/>
                </a:cxn>
                <a:cxn ang="0">
                  <a:pos x="T2" y="T3"/>
                </a:cxn>
                <a:cxn ang="0">
                  <a:pos x="T4" y="T5"/>
                </a:cxn>
                <a:cxn ang="0">
                  <a:pos x="T6" y="T7"/>
                </a:cxn>
                <a:cxn ang="0">
                  <a:pos x="T8" y="T9"/>
                </a:cxn>
                <a:cxn ang="0">
                  <a:pos x="T10" y="T11"/>
                </a:cxn>
                <a:cxn ang="0">
                  <a:pos x="T12" y="T13"/>
                </a:cxn>
              </a:cxnLst>
              <a:rect l="0" t="0" r="r" b="b"/>
              <a:pathLst>
                <a:path w="962" h="689">
                  <a:moveTo>
                    <a:pt x="134" y="0"/>
                  </a:moveTo>
                  <a:cubicBezTo>
                    <a:pt x="105" y="88"/>
                    <a:pt x="267" y="220"/>
                    <a:pt x="496" y="295"/>
                  </a:cubicBezTo>
                  <a:cubicBezTo>
                    <a:pt x="724" y="371"/>
                    <a:pt x="933" y="361"/>
                    <a:pt x="962" y="273"/>
                  </a:cubicBezTo>
                  <a:lnTo>
                    <a:pt x="857" y="591"/>
                  </a:lnTo>
                  <a:cubicBezTo>
                    <a:pt x="828" y="679"/>
                    <a:pt x="619" y="689"/>
                    <a:pt x="391" y="613"/>
                  </a:cubicBezTo>
                  <a:cubicBezTo>
                    <a:pt x="162" y="538"/>
                    <a:pt x="0" y="406"/>
                    <a:pt x="29" y="318"/>
                  </a:cubicBezTo>
                  <a:lnTo>
                    <a:pt x="134" y="0"/>
                  </a:lnTo>
                  <a:close/>
                </a:path>
              </a:pathLst>
            </a:custGeom>
            <a:solidFill>
              <a:srgbClr val="DDDDD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418"/>
            <p:cNvSpPr>
              <a:spLocks/>
            </p:cNvSpPr>
            <p:nvPr/>
          </p:nvSpPr>
          <p:spPr bwMode="auto">
            <a:xfrm>
              <a:off x="1122" y="3025"/>
              <a:ext cx="97" cy="51"/>
            </a:xfrm>
            <a:custGeom>
              <a:avLst/>
              <a:gdLst>
                <a:gd name="T0" fmla="*/ 29 w 886"/>
                <a:gd name="T1" fmla="*/ 98 h 469"/>
                <a:gd name="T2" fmla="*/ 496 w 886"/>
                <a:gd name="T3" fmla="*/ 75 h 469"/>
                <a:gd name="T4" fmla="*/ 857 w 886"/>
                <a:gd name="T5" fmla="*/ 371 h 469"/>
                <a:gd name="T6" fmla="*/ 391 w 886"/>
                <a:gd name="T7" fmla="*/ 393 h 469"/>
                <a:gd name="T8" fmla="*/ 29 w 886"/>
                <a:gd name="T9" fmla="*/ 98 h 469"/>
              </a:gdLst>
              <a:ahLst/>
              <a:cxnLst>
                <a:cxn ang="0">
                  <a:pos x="T0" y="T1"/>
                </a:cxn>
                <a:cxn ang="0">
                  <a:pos x="T2" y="T3"/>
                </a:cxn>
                <a:cxn ang="0">
                  <a:pos x="T4" y="T5"/>
                </a:cxn>
                <a:cxn ang="0">
                  <a:pos x="T6" y="T7"/>
                </a:cxn>
                <a:cxn ang="0">
                  <a:pos x="T8" y="T9"/>
                </a:cxn>
              </a:cxnLst>
              <a:rect l="0" t="0" r="r" b="b"/>
              <a:pathLst>
                <a:path w="886" h="469">
                  <a:moveTo>
                    <a:pt x="29" y="98"/>
                  </a:moveTo>
                  <a:cubicBezTo>
                    <a:pt x="58" y="10"/>
                    <a:pt x="267" y="0"/>
                    <a:pt x="496" y="75"/>
                  </a:cubicBezTo>
                  <a:cubicBezTo>
                    <a:pt x="724" y="151"/>
                    <a:pt x="886" y="283"/>
                    <a:pt x="857" y="371"/>
                  </a:cubicBezTo>
                  <a:cubicBezTo>
                    <a:pt x="828" y="459"/>
                    <a:pt x="619" y="469"/>
                    <a:pt x="391" y="393"/>
                  </a:cubicBezTo>
                  <a:cubicBezTo>
                    <a:pt x="162" y="318"/>
                    <a:pt x="0" y="186"/>
                    <a:pt x="29" y="98"/>
                  </a:cubicBezTo>
                </a:path>
              </a:pathLst>
            </a:custGeom>
            <a:solidFill>
              <a:srgbClr val="EBEB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419"/>
            <p:cNvSpPr>
              <a:spLocks noEditPoints="1"/>
            </p:cNvSpPr>
            <p:nvPr/>
          </p:nvSpPr>
          <p:spPr bwMode="auto">
            <a:xfrm>
              <a:off x="1110" y="3025"/>
              <a:ext cx="109" cy="86"/>
            </a:xfrm>
            <a:custGeom>
              <a:avLst/>
              <a:gdLst>
                <a:gd name="T0" fmla="*/ 962 w 991"/>
                <a:gd name="T1" fmla="*/ 371 h 787"/>
                <a:gd name="T2" fmla="*/ 496 w 991"/>
                <a:gd name="T3" fmla="*/ 393 h 787"/>
                <a:gd name="T4" fmla="*/ 134 w 991"/>
                <a:gd name="T5" fmla="*/ 98 h 787"/>
                <a:gd name="T6" fmla="*/ 601 w 991"/>
                <a:gd name="T7" fmla="*/ 75 h 787"/>
                <a:gd name="T8" fmla="*/ 962 w 991"/>
                <a:gd name="T9" fmla="*/ 371 h 787"/>
                <a:gd name="T10" fmla="*/ 962 w 991"/>
                <a:gd name="T11" fmla="*/ 371 h 787"/>
                <a:gd name="T12" fmla="*/ 857 w 991"/>
                <a:gd name="T13" fmla="*/ 689 h 787"/>
                <a:gd name="T14" fmla="*/ 391 w 991"/>
                <a:gd name="T15" fmla="*/ 711 h 787"/>
                <a:gd name="T16" fmla="*/ 29 w 991"/>
                <a:gd name="T17" fmla="*/ 416 h 787"/>
                <a:gd name="T18" fmla="*/ 134 w 991"/>
                <a:gd name="T19" fmla="*/ 98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1" h="787">
                  <a:moveTo>
                    <a:pt x="962" y="371"/>
                  </a:moveTo>
                  <a:cubicBezTo>
                    <a:pt x="933" y="459"/>
                    <a:pt x="724" y="469"/>
                    <a:pt x="496" y="393"/>
                  </a:cubicBezTo>
                  <a:cubicBezTo>
                    <a:pt x="267" y="318"/>
                    <a:pt x="105" y="186"/>
                    <a:pt x="134" y="98"/>
                  </a:cubicBezTo>
                  <a:cubicBezTo>
                    <a:pt x="163" y="10"/>
                    <a:pt x="372" y="0"/>
                    <a:pt x="601" y="75"/>
                  </a:cubicBezTo>
                  <a:cubicBezTo>
                    <a:pt x="829" y="151"/>
                    <a:pt x="991" y="283"/>
                    <a:pt x="962" y="371"/>
                  </a:cubicBezTo>
                  <a:close/>
                  <a:moveTo>
                    <a:pt x="962" y="371"/>
                  </a:moveTo>
                  <a:lnTo>
                    <a:pt x="857" y="689"/>
                  </a:lnTo>
                  <a:cubicBezTo>
                    <a:pt x="828" y="777"/>
                    <a:pt x="619" y="787"/>
                    <a:pt x="391" y="711"/>
                  </a:cubicBezTo>
                  <a:cubicBezTo>
                    <a:pt x="162" y="636"/>
                    <a:pt x="0" y="504"/>
                    <a:pt x="29" y="416"/>
                  </a:cubicBezTo>
                  <a:lnTo>
                    <a:pt x="134" y="98"/>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420"/>
            <p:cNvSpPr>
              <a:spLocks/>
            </p:cNvSpPr>
            <p:nvPr/>
          </p:nvSpPr>
          <p:spPr bwMode="auto">
            <a:xfrm>
              <a:off x="1125" y="3021"/>
              <a:ext cx="144" cy="81"/>
            </a:xfrm>
            <a:custGeom>
              <a:avLst/>
              <a:gdLst>
                <a:gd name="T0" fmla="*/ 118 w 144"/>
                <a:gd name="T1" fmla="*/ 81 h 81"/>
                <a:gd name="T2" fmla="*/ 23 w 144"/>
                <a:gd name="T3" fmla="*/ 37 h 81"/>
                <a:gd name="T4" fmla="*/ 9 w 144"/>
                <a:gd name="T5" fmla="*/ 27 h 81"/>
                <a:gd name="T6" fmla="*/ 0 w 144"/>
                <a:gd name="T7" fmla="*/ 17 h 81"/>
                <a:gd name="T8" fmla="*/ 3 w 144"/>
                <a:gd name="T9" fmla="*/ 0 h 81"/>
                <a:gd name="T10" fmla="*/ 17 w 144"/>
                <a:gd name="T11" fmla="*/ 0 h 81"/>
                <a:gd name="T12" fmla="*/ 39 w 144"/>
                <a:gd name="T13" fmla="*/ 3 h 81"/>
                <a:gd name="T14" fmla="*/ 63 w 144"/>
                <a:gd name="T15" fmla="*/ 14 h 81"/>
                <a:gd name="T16" fmla="*/ 82 w 144"/>
                <a:gd name="T17" fmla="*/ 23 h 81"/>
                <a:gd name="T18" fmla="*/ 95 w 144"/>
                <a:gd name="T19" fmla="*/ 30 h 81"/>
                <a:gd name="T20" fmla="*/ 144 w 144"/>
                <a:gd name="T21" fmla="*/ 72 h 81"/>
                <a:gd name="T22" fmla="*/ 118 w 144"/>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81">
                  <a:moveTo>
                    <a:pt x="118" y="81"/>
                  </a:moveTo>
                  <a:lnTo>
                    <a:pt x="23" y="37"/>
                  </a:lnTo>
                  <a:lnTo>
                    <a:pt x="9" y="27"/>
                  </a:lnTo>
                  <a:lnTo>
                    <a:pt x="0" y="17"/>
                  </a:lnTo>
                  <a:lnTo>
                    <a:pt x="3" y="0"/>
                  </a:lnTo>
                  <a:lnTo>
                    <a:pt x="17" y="0"/>
                  </a:lnTo>
                  <a:lnTo>
                    <a:pt x="39" y="3"/>
                  </a:lnTo>
                  <a:lnTo>
                    <a:pt x="63" y="14"/>
                  </a:lnTo>
                  <a:lnTo>
                    <a:pt x="82" y="23"/>
                  </a:lnTo>
                  <a:lnTo>
                    <a:pt x="95" y="30"/>
                  </a:lnTo>
                  <a:lnTo>
                    <a:pt x="144" y="72"/>
                  </a:lnTo>
                  <a:lnTo>
                    <a:pt x="118" y="8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421"/>
            <p:cNvSpPr>
              <a:spLocks/>
            </p:cNvSpPr>
            <p:nvPr/>
          </p:nvSpPr>
          <p:spPr bwMode="auto">
            <a:xfrm>
              <a:off x="1125" y="3021"/>
              <a:ext cx="144" cy="81"/>
            </a:xfrm>
            <a:custGeom>
              <a:avLst/>
              <a:gdLst>
                <a:gd name="T0" fmla="*/ 118 w 144"/>
                <a:gd name="T1" fmla="*/ 81 h 81"/>
                <a:gd name="T2" fmla="*/ 23 w 144"/>
                <a:gd name="T3" fmla="*/ 37 h 81"/>
                <a:gd name="T4" fmla="*/ 9 w 144"/>
                <a:gd name="T5" fmla="*/ 27 h 81"/>
                <a:gd name="T6" fmla="*/ 0 w 144"/>
                <a:gd name="T7" fmla="*/ 17 h 81"/>
                <a:gd name="T8" fmla="*/ 3 w 144"/>
                <a:gd name="T9" fmla="*/ 0 h 81"/>
                <a:gd name="T10" fmla="*/ 17 w 144"/>
                <a:gd name="T11" fmla="*/ 0 h 81"/>
                <a:gd name="T12" fmla="*/ 39 w 144"/>
                <a:gd name="T13" fmla="*/ 3 h 81"/>
                <a:gd name="T14" fmla="*/ 63 w 144"/>
                <a:gd name="T15" fmla="*/ 14 h 81"/>
                <a:gd name="T16" fmla="*/ 82 w 144"/>
                <a:gd name="T17" fmla="*/ 23 h 81"/>
                <a:gd name="T18" fmla="*/ 95 w 144"/>
                <a:gd name="T19" fmla="*/ 30 h 81"/>
                <a:gd name="T20" fmla="*/ 144 w 144"/>
                <a:gd name="T21" fmla="*/ 72 h 81"/>
                <a:gd name="T22" fmla="*/ 118 w 144"/>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81">
                  <a:moveTo>
                    <a:pt x="118" y="81"/>
                  </a:moveTo>
                  <a:lnTo>
                    <a:pt x="23" y="37"/>
                  </a:lnTo>
                  <a:lnTo>
                    <a:pt x="9" y="27"/>
                  </a:lnTo>
                  <a:lnTo>
                    <a:pt x="0" y="17"/>
                  </a:lnTo>
                  <a:lnTo>
                    <a:pt x="3" y="0"/>
                  </a:lnTo>
                  <a:lnTo>
                    <a:pt x="17" y="0"/>
                  </a:lnTo>
                  <a:lnTo>
                    <a:pt x="39" y="3"/>
                  </a:lnTo>
                  <a:lnTo>
                    <a:pt x="63" y="14"/>
                  </a:lnTo>
                  <a:lnTo>
                    <a:pt x="82" y="23"/>
                  </a:lnTo>
                  <a:lnTo>
                    <a:pt x="95" y="30"/>
                  </a:lnTo>
                  <a:lnTo>
                    <a:pt x="144" y="72"/>
                  </a:lnTo>
                  <a:lnTo>
                    <a:pt x="118" y="8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Freeform 422"/>
            <p:cNvSpPr>
              <a:spLocks/>
            </p:cNvSpPr>
            <p:nvPr/>
          </p:nvSpPr>
          <p:spPr bwMode="auto">
            <a:xfrm>
              <a:off x="1126" y="3007"/>
              <a:ext cx="148" cy="95"/>
            </a:xfrm>
            <a:custGeom>
              <a:avLst/>
              <a:gdLst>
                <a:gd name="T0" fmla="*/ 148 w 148"/>
                <a:gd name="T1" fmla="*/ 71 h 95"/>
                <a:gd name="T2" fmla="*/ 142 w 148"/>
                <a:gd name="T3" fmla="*/ 88 h 95"/>
                <a:gd name="T4" fmla="*/ 116 w 148"/>
                <a:gd name="T5" fmla="*/ 95 h 95"/>
                <a:gd name="T6" fmla="*/ 35 w 148"/>
                <a:gd name="T7" fmla="*/ 58 h 95"/>
                <a:gd name="T8" fmla="*/ 15 w 148"/>
                <a:gd name="T9" fmla="*/ 46 h 95"/>
                <a:gd name="T10" fmla="*/ 2 w 148"/>
                <a:gd name="T11" fmla="*/ 36 h 95"/>
                <a:gd name="T12" fmla="*/ 0 w 148"/>
                <a:gd name="T13" fmla="*/ 24 h 95"/>
                <a:gd name="T14" fmla="*/ 1 w 148"/>
                <a:gd name="T15" fmla="*/ 13 h 95"/>
                <a:gd name="T16" fmla="*/ 9 w 148"/>
                <a:gd name="T17" fmla="*/ 0 h 95"/>
                <a:gd name="T18" fmla="*/ 8 w 148"/>
                <a:gd name="T19" fmla="*/ 19 h 95"/>
                <a:gd name="T20" fmla="*/ 21 w 148"/>
                <a:gd name="T21" fmla="*/ 32 h 95"/>
                <a:gd name="T22" fmla="*/ 33 w 148"/>
                <a:gd name="T23" fmla="*/ 39 h 95"/>
                <a:gd name="T24" fmla="*/ 52 w 148"/>
                <a:gd name="T25" fmla="*/ 48 h 95"/>
                <a:gd name="T26" fmla="*/ 64 w 148"/>
                <a:gd name="T27" fmla="*/ 54 h 95"/>
                <a:gd name="T28" fmla="*/ 123 w 148"/>
                <a:gd name="T29" fmla="*/ 79 h 95"/>
                <a:gd name="T30" fmla="*/ 148 w 148"/>
                <a:gd name="T31"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95">
                  <a:moveTo>
                    <a:pt x="148" y="71"/>
                  </a:moveTo>
                  <a:lnTo>
                    <a:pt x="142" y="88"/>
                  </a:lnTo>
                  <a:lnTo>
                    <a:pt x="116" y="95"/>
                  </a:lnTo>
                  <a:lnTo>
                    <a:pt x="35" y="58"/>
                  </a:lnTo>
                  <a:lnTo>
                    <a:pt x="15" y="46"/>
                  </a:lnTo>
                  <a:lnTo>
                    <a:pt x="2" y="36"/>
                  </a:lnTo>
                  <a:lnTo>
                    <a:pt x="0" y="24"/>
                  </a:lnTo>
                  <a:lnTo>
                    <a:pt x="1" y="13"/>
                  </a:lnTo>
                  <a:lnTo>
                    <a:pt x="9" y="0"/>
                  </a:lnTo>
                  <a:lnTo>
                    <a:pt x="8" y="19"/>
                  </a:lnTo>
                  <a:lnTo>
                    <a:pt x="21" y="32"/>
                  </a:lnTo>
                  <a:lnTo>
                    <a:pt x="33" y="39"/>
                  </a:lnTo>
                  <a:lnTo>
                    <a:pt x="52" y="48"/>
                  </a:lnTo>
                  <a:lnTo>
                    <a:pt x="64" y="54"/>
                  </a:lnTo>
                  <a:lnTo>
                    <a:pt x="123" y="79"/>
                  </a:lnTo>
                  <a:lnTo>
                    <a:pt x="148" y="7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423"/>
            <p:cNvSpPr>
              <a:spLocks/>
            </p:cNvSpPr>
            <p:nvPr/>
          </p:nvSpPr>
          <p:spPr bwMode="auto">
            <a:xfrm>
              <a:off x="1126" y="3007"/>
              <a:ext cx="148" cy="95"/>
            </a:xfrm>
            <a:custGeom>
              <a:avLst/>
              <a:gdLst>
                <a:gd name="T0" fmla="*/ 148 w 148"/>
                <a:gd name="T1" fmla="*/ 71 h 95"/>
                <a:gd name="T2" fmla="*/ 142 w 148"/>
                <a:gd name="T3" fmla="*/ 88 h 95"/>
                <a:gd name="T4" fmla="*/ 116 w 148"/>
                <a:gd name="T5" fmla="*/ 95 h 95"/>
                <a:gd name="T6" fmla="*/ 35 w 148"/>
                <a:gd name="T7" fmla="*/ 58 h 95"/>
                <a:gd name="T8" fmla="*/ 15 w 148"/>
                <a:gd name="T9" fmla="*/ 46 h 95"/>
                <a:gd name="T10" fmla="*/ 2 w 148"/>
                <a:gd name="T11" fmla="*/ 36 h 95"/>
                <a:gd name="T12" fmla="*/ 0 w 148"/>
                <a:gd name="T13" fmla="*/ 24 h 95"/>
                <a:gd name="T14" fmla="*/ 1 w 148"/>
                <a:gd name="T15" fmla="*/ 13 h 95"/>
                <a:gd name="T16" fmla="*/ 9 w 148"/>
                <a:gd name="T17" fmla="*/ 0 h 95"/>
                <a:gd name="T18" fmla="*/ 8 w 148"/>
                <a:gd name="T19" fmla="*/ 19 h 95"/>
                <a:gd name="T20" fmla="*/ 21 w 148"/>
                <a:gd name="T21" fmla="*/ 32 h 95"/>
                <a:gd name="T22" fmla="*/ 33 w 148"/>
                <a:gd name="T23" fmla="*/ 39 h 95"/>
                <a:gd name="T24" fmla="*/ 52 w 148"/>
                <a:gd name="T25" fmla="*/ 48 h 95"/>
                <a:gd name="T26" fmla="*/ 64 w 148"/>
                <a:gd name="T27" fmla="*/ 54 h 95"/>
                <a:gd name="T28" fmla="*/ 123 w 148"/>
                <a:gd name="T29" fmla="*/ 79 h 95"/>
                <a:gd name="T30" fmla="*/ 148 w 148"/>
                <a:gd name="T31"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95">
                  <a:moveTo>
                    <a:pt x="148" y="71"/>
                  </a:moveTo>
                  <a:lnTo>
                    <a:pt x="142" y="88"/>
                  </a:lnTo>
                  <a:lnTo>
                    <a:pt x="116" y="95"/>
                  </a:lnTo>
                  <a:lnTo>
                    <a:pt x="35" y="58"/>
                  </a:lnTo>
                  <a:lnTo>
                    <a:pt x="15" y="46"/>
                  </a:lnTo>
                  <a:lnTo>
                    <a:pt x="2" y="36"/>
                  </a:lnTo>
                  <a:lnTo>
                    <a:pt x="0" y="24"/>
                  </a:lnTo>
                  <a:lnTo>
                    <a:pt x="1" y="13"/>
                  </a:lnTo>
                  <a:lnTo>
                    <a:pt x="9" y="0"/>
                  </a:lnTo>
                  <a:lnTo>
                    <a:pt x="8" y="19"/>
                  </a:lnTo>
                  <a:lnTo>
                    <a:pt x="21" y="32"/>
                  </a:lnTo>
                  <a:lnTo>
                    <a:pt x="33" y="39"/>
                  </a:lnTo>
                  <a:lnTo>
                    <a:pt x="52" y="48"/>
                  </a:lnTo>
                  <a:lnTo>
                    <a:pt x="64" y="54"/>
                  </a:lnTo>
                  <a:lnTo>
                    <a:pt x="123" y="79"/>
                  </a:lnTo>
                  <a:lnTo>
                    <a:pt x="148" y="7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424"/>
            <p:cNvSpPr>
              <a:spLocks/>
            </p:cNvSpPr>
            <p:nvPr/>
          </p:nvSpPr>
          <p:spPr bwMode="auto">
            <a:xfrm>
              <a:off x="927" y="2672"/>
              <a:ext cx="341" cy="341"/>
            </a:xfrm>
            <a:custGeom>
              <a:avLst/>
              <a:gdLst>
                <a:gd name="T0" fmla="*/ 169 w 3098"/>
                <a:gd name="T1" fmla="*/ 169 h 3102"/>
                <a:gd name="T2" fmla="*/ 779 w 3098"/>
                <a:gd name="T3" fmla="*/ 169 h 3102"/>
                <a:gd name="T4" fmla="*/ 2930 w 3098"/>
                <a:gd name="T5" fmla="*/ 2323 h 3102"/>
                <a:gd name="T6" fmla="*/ 2930 w 3098"/>
                <a:gd name="T7" fmla="*/ 2934 h 3102"/>
                <a:gd name="T8" fmla="*/ 2930 w 3098"/>
                <a:gd name="T9" fmla="*/ 2934 h 3102"/>
                <a:gd name="T10" fmla="*/ 2319 w 3098"/>
                <a:gd name="T11" fmla="*/ 2933 h 3102"/>
                <a:gd name="T12" fmla="*/ 168 w 3098"/>
                <a:gd name="T13" fmla="*/ 779 h 3102"/>
                <a:gd name="T14" fmla="*/ 169 w 3098"/>
                <a:gd name="T15" fmla="*/ 169 h 3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8" h="3102">
                  <a:moveTo>
                    <a:pt x="169" y="169"/>
                  </a:moveTo>
                  <a:cubicBezTo>
                    <a:pt x="337" y="0"/>
                    <a:pt x="611" y="0"/>
                    <a:pt x="779" y="169"/>
                  </a:cubicBezTo>
                  <a:lnTo>
                    <a:pt x="2930" y="2323"/>
                  </a:lnTo>
                  <a:cubicBezTo>
                    <a:pt x="3098" y="2492"/>
                    <a:pt x="3098" y="2765"/>
                    <a:pt x="2930" y="2934"/>
                  </a:cubicBezTo>
                  <a:lnTo>
                    <a:pt x="2930" y="2934"/>
                  </a:lnTo>
                  <a:cubicBezTo>
                    <a:pt x="2761" y="3102"/>
                    <a:pt x="2488" y="3102"/>
                    <a:pt x="2319" y="2933"/>
                  </a:cubicBezTo>
                  <a:lnTo>
                    <a:pt x="168" y="779"/>
                  </a:lnTo>
                  <a:cubicBezTo>
                    <a:pt x="0" y="610"/>
                    <a:pt x="0" y="337"/>
                    <a:pt x="169" y="169"/>
                  </a:cubicBezTo>
                  <a:close/>
                </a:path>
              </a:pathLst>
            </a:custGeom>
            <a:solidFill>
              <a:srgbClr val="FFFF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425"/>
            <p:cNvSpPr>
              <a:spLocks/>
            </p:cNvSpPr>
            <p:nvPr/>
          </p:nvSpPr>
          <p:spPr bwMode="auto">
            <a:xfrm>
              <a:off x="927" y="2672"/>
              <a:ext cx="341" cy="341"/>
            </a:xfrm>
            <a:custGeom>
              <a:avLst/>
              <a:gdLst>
                <a:gd name="T0" fmla="*/ 169 w 3098"/>
                <a:gd name="T1" fmla="*/ 169 h 3102"/>
                <a:gd name="T2" fmla="*/ 779 w 3098"/>
                <a:gd name="T3" fmla="*/ 169 h 3102"/>
                <a:gd name="T4" fmla="*/ 2930 w 3098"/>
                <a:gd name="T5" fmla="*/ 2323 h 3102"/>
                <a:gd name="T6" fmla="*/ 2930 w 3098"/>
                <a:gd name="T7" fmla="*/ 2934 h 3102"/>
                <a:gd name="T8" fmla="*/ 2930 w 3098"/>
                <a:gd name="T9" fmla="*/ 2934 h 3102"/>
                <a:gd name="T10" fmla="*/ 2319 w 3098"/>
                <a:gd name="T11" fmla="*/ 2933 h 3102"/>
                <a:gd name="T12" fmla="*/ 168 w 3098"/>
                <a:gd name="T13" fmla="*/ 779 h 3102"/>
                <a:gd name="T14" fmla="*/ 169 w 3098"/>
                <a:gd name="T15" fmla="*/ 169 h 3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8" h="3102">
                  <a:moveTo>
                    <a:pt x="169" y="169"/>
                  </a:moveTo>
                  <a:cubicBezTo>
                    <a:pt x="337" y="0"/>
                    <a:pt x="611" y="0"/>
                    <a:pt x="779" y="169"/>
                  </a:cubicBezTo>
                  <a:lnTo>
                    <a:pt x="2930" y="2323"/>
                  </a:lnTo>
                  <a:cubicBezTo>
                    <a:pt x="3098" y="2492"/>
                    <a:pt x="3098" y="2765"/>
                    <a:pt x="2930" y="2934"/>
                  </a:cubicBezTo>
                  <a:lnTo>
                    <a:pt x="2930" y="2934"/>
                  </a:lnTo>
                  <a:cubicBezTo>
                    <a:pt x="2761" y="3102"/>
                    <a:pt x="2488" y="3102"/>
                    <a:pt x="2319" y="2933"/>
                  </a:cubicBezTo>
                  <a:lnTo>
                    <a:pt x="168" y="779"/>
                  </a:lnTo>
                  <a:cubicBezTo>
                    <a:pt x="0" y="610"/>
                    <a:pt x="0" y="337"/>
                    <a:pt x="169" y="169"/>
                  </a:cubicBez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426"/>
            <p:cNvSpPr>
              <a:spLocks/>
            </p:cNvSpPr>
            <p:nvPr/>
          </p:nvSpPr>
          <p:spPr bwMode="auto">
            <a:xfrm>
              <a:off x="1134" y="3005"/>
              <a:ext cx="143" cy="81"/>
            </a:xfrm>
            <a:custGeom>
              <a:avLst/>
              <a:gdLst>
                <a:gd name="T0" fmla="*/ 117 w 143"/>
                <a:gd name="T1" fmla="*/ 81 h 81"/>
                <a:gd name="T2" fmla="*/ 23 w 143"/>
                <a:gd name="T3" fmla="*/ 37 h 81"/>
                <a:gd name="T4" fmla="*/ 8 w 143"/>
                <a:gd name="T5" fmla="*/ 27 h 81"/>
                <a:gd name="T6" fmla="*/ 0 w 143"/>
                <a:gd name="T7" fmla="*/ 17 h 81"/>
                <a:gd name="T8" fmla="*/ 2 w 143"/>
                <a:gd name="T9" fmla="*/ 0 h 81"/>
                <a:gd name="T10" fmla="*/ 16 w 143"/>
                <a:gd name="T11" fmla="*/ 0 h 81"/>
                <a:gd name="T12" fmla="*/ 38 w 143"/>
                <a:gd name="T13" fmla="*/ 3 h 81"/>
                <a:gd name="T14" fmla="*/ 62 w 143"/>
                <a:gd name="T15" fmla="*/ 14 h 81"/>
                <a:gd name="T16" fmla="*/ 81 w 143"/>
                <a:gd name="T17" fmla="*/ 24 h 81"/>
                <a:gd name="T18" fmla="*/ 94 w 143"/>
                <a:gd name="T19" fmla="*/ 30 h 81"/>
                <a:gd name="T20" fmla="*/ 143 w 143"/>
                <a:gd name="T21" fmla="*/ 73 h 81"/>
                <a:gd name="T22" fmla="*/ 117 w 143"/>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81">
                  <a:moveTo>
                    <a:pt x="117" y="81"/>
                  </a:moveTo>
                  <a:lnTo>
                    <a:pt x="23" y="37"/>
                  </a:lnTo>
                  <a:lnTo>
                    <a:pt x="8" y="27"/>
                  </a:lnTo>
                  <a:lnTo>
                    <a:pt x="0" y="17"/>
                  </a:lnTo>
                  <a:lnTo>
                    <a:pt x="2" y="0"/>
                  </a:lnTo>
                  <a:lnTo>
                    <a:pt x="16" y="0"/>
                  </a:lnTo>
                  <a:lnTo>
                    <a:pt x="38" y="3"/>
                  </a:lnTo>
                  <a:lnTo>
                    <a:pt x="62" y="14"/>
                  </a:lnTo>
                  <a:lnTo>
                    <a:pt x="81" y="24"/>
                  </a:lnTo>
                  <a:lnTo>
                    <a:pt x="94" y="30"/>
                  </a:lnTo>
                  <a:lnTo>
                    <a:pt x="143" y="73"/>
                  </a:lnTo>
                  <a:lnTo>
                    <a:pt x="117" y="8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44" name="Freeform 427"/>
            <p:cNvSpPr>
              <a:spLocks/>
            </p:cNvSpPr>
            <p:nvPr/>
          </p:nvSpPr>
          <p:spPr bwMode="auto">
            <a:xfrm>
              <a:off x="1134" y="3005"/>
              <a:ext cx="143" cy="81"/>
            </a:xfrm>
            <a:custGeom>
              <a:avLst/>
              <a:gdLst>
                <a:gd name="T0" fmla="*/ 117 w 143"/>
                <a:gd name="T1" fmla="*/ 81 h 81"/>
                <a:gd name="T2" fmla="*/ 23 w 143"/>
                <a:gd name="T3" fmla="*/ 37 h 81"/>
                <a:gd name="T4" fmla="*/ 8 w 143"/>
                <a:gd name="T5" fmla="*/ 27 h 81"/>
                <a:gd name="T6" fmla="*/ 0 w 143"/>
                <a:gd name="T7" fmla="*/ 17 h 81"/>
                <a:gd name="T8" fmla="*/ 2 w 143"/>
                <a:gd name="T9" fmla="*/ 0 h 81"/>
                <a:gd name="T10" fmla="*/ 16 w 143"/>
                <a:gd name="T11" fmla="*/ 0 h 81"/>
                <a:gd name="T12" fmla="*/ 38 w 143"/>
                <a:gd name="T13" fmla="*/ 3 h 81"/>
                <a:gd name="T14" fmla="*/ 62 w 143"/>
                <a:gd name="T15" fmla="*/ 14 h 81"/>
                <a:gd name="T16" fmla="*/ 81 w 143"/>
                <a:gd name="T17" fmla="*/ 24 h 81"/>
                <a:gd name="T18" fmla="*/ 94 w 143"/>
                <a:gd name="T19" fmla="*/ 30 h 81"/>
                <a:gd name="T20" fmla="*/ 143 w 143"/>
                <a:gd name="T21" fmla="*/ 73 h 81"/>
                <a:gd name="T22" fmla="*/ 117 w 143"/>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81">
                  <a:moveTo>
                    <a:pt x="117" y="81"/>
                  </a:moveTo>
                  <a:lnTo>
                    <a:pt x="23" y="37"/>
                  </a:lnTo>
                  <a:lnTo>
                    <a:pt x="8" y="27"/>
                  </a:lnTo>
                  <a:lnTo>
                    <a:pt x="0" y="17"/>
                  </a:lnTo>
                  <a:lnTo>
                    <a:pt x="2" y="0"/>
                  </a:lnTo>
                  <a:lnTo>
                    <a:pt x="16" y="0"/>
                  </a:lnTo>
                  <a:lnTo>
                    <a:pt x="38" y="3"/>
                  </a:lnTo>
                  <a:lnTo>
                    <a:pt x="62" y="14"/>
                  </a:lnTo>
                  <a:lnTo>
                    <a:pt x="81" y="24"/>
                  </a:lnTo>
                  <a:lnTo>
                    <a:pt x="94" y="30"/>
                  </a:lnTo>
                  <a:lnTo>
                    <a:pt x="143" y="73"/>
                  </a:lnTo>
                  <a:lnTo>
                    <a:pt x="117" y="8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45" name="Freeform 428"/>
            <p:cNvSpPr>
              <a:spLocks/>
            </p:cNvSpPr>
            <p:nvPr/>
          </p:nvSpPr>
          <p:spPr bwMode="auto">
            <a:xfrm>
              <a:off x="1140" y="2984"/>
              <a:ext cx="111" cy="72"/>
            </a:xfrm>
            <a:custGeom>
              <a:avLst/>
              <a:gdLst>
                <a:gd name="T0" fmla="*/ 121 w 1011"/>
                <a:gd name="T1" fmla="*/ 0 h 656"/>
                <a:gd name="T2" fmla="*/ 519 w 1011"/>
                <a:gd name="T3" fmla="*/ 289 h 656"/>
                <a:gd name="T4" fmla="*/ 1011 w 1011"/>
                <a:gd name="T5" fmla="*/ 316 h 656"/>
                <a:gd name="T6" fmla="*/ 915 w 1011"/>
                <a:gd name="T7" fmla="*/ 584 h 656"/>
                <a:gd name="T8" fmla="*/ 424 w 1011"/>
                <a:gd name="T9" fmla="*/ 557 h 656"/>
                <a:gd name="T10" fmla="*/ 26 w 1011"/>
                <a:gd name="T11" fmla="*/ 268 h 656"/>
                <a:gd name="T12" fmla="*/ 121 w 1011"/>
                <a:gd name="T13" fmla="*/ 0 h 656"/>
              </a:gdLst>
              <a:ahLst/>
              <a:cxnLst>
                <a:cxn ang="0">
                  <a:pos x="T0" y="T1"/>
                </a:cxn>
                <a:cxn ang="0">
                  <a:pos x="T2" y="T3"/>
                </a:cxn>
                <a:cxn ang="0">
                  <a:pos x="T4" y="T5"/>
                </a:cxn>
                <a:cxn ang="0">
                  <a:pos x="T6" y="T7"/>
                </a:cxn>
                <a:cxn ang="0">
                  <a:pos x="T8" y="T9"/>
                </a:cxn>
                <a:cxn ang="0">
                  <a:pos x="T10" y="T11"/>
                </a:cxn>
                <a:cxn ang="0">
                  <a:pos x="T12" y="T13"/>
                </a:cxn>
              </a:cxnLst>
              <a:rect l="0" t="0" r="r" b="b"/>
              <a:pathLst>
                <a:path w="1011" h="656">
                  <a:moveTo>
                    <a:pt x="121" y="0"/>
                  </a:moveTo>
                  <a:cubicBezTo>
                    <a:pt x="95" y="72"/>
                    <a:pt x="274" y="201"/>
                    <a:pt x="519" y="289"/>
                  </a:cubicBezTo>
                  <a:cubicBezTo>
                    <a:pt x="765" y="376"/>
                    <a:pt x="985" y="388"/>
                    <a:pt x="1011" y="316"/>
                  </a:cubicBezTo>
                  <a:lnTo>
                    <a:pt x="915" y="584"/>
                  </a:lnTo>
                  <a:cubicBezTo>
                    <a:pt x="890" y="656"/>
                    <a:pt x="670" y="644"/>
                    <a:pt x="424" y="557"/>
                  </a:cubicBezTo>
                  <a:cubicBezTo>
                    <a:pt x="178" y="469"/>
                    <a:pt x="0" y="340"/>
                    <a:pt x="26" y="268"/>
                  </a:cubicBezTo>
                  <a:lnTo>
                    <a:pt x="121" y="0"/>
                  </a:lnTo>
                  <a:close/>
                </a:path>
              </a:pathLst>
            </a:custGeom>
            <a:solidFill>
              <a:srgbClr val="8080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47" name="Freeform 429"/>
            <p:cNvSpPr>
              <a:spLocks/>
            </p:cNvSpPr>
            <p:nvPr/>
          </p:nvSpPr>
          <p:spPr bwMode="auto">
            <a:xfrm>
              <a:off x="1150" y="2976"/>
              <a:ext cx="104" cy="51"/>
            </a:xfrm>
            <a:custGeom>
              <a:avLst/>
              <a:gdLst>
                <a:gd name="T0" fmla="*/ 26 w 941"/>
                <a:gd name="T1" fmla="*/ 73 h 461"/>
                <a:gd name="T2" fmla="*/ 517 w 941"/>
                <a:gd name="T3" fmla="*/ 100 h 461"/>
                <a:gd name="T4" fmla="*/ 916 w 941"/>
                <a:gd name="T5" fmla="*/ 389 h 461"/>
                <a:gd name="T6" fmla="*/ 424 w 941"/>
                <a:gd name="T7" fmla="*/ 362 h 461"/>
                <a:gd name="T8" fmla="*/ 26 w 941"/>
                <a:gd name="T9" fmla="*/ 73 h 461"/>
              </a:gdLst>
              <a:ahLst/>
              <a:cxnLst>
                <a:cxn ang="0">
                  <a:pos x="T0" y="T1"/>
                </a:cxn>
                <a:cxn ang="0">
                  <a:pos x="T2" y="T3"/>
                </a:cxn>
                <a:cxn ang="0">
                  <a:pos x="T4" y="T5"/>
                </a:cxn>
                <a:cxn ang="0">
                  <a:pos x="T6" y="T7"/>
                </a:cxn>
                <a:cxn ang="0">
                  <a:pos x="T8" y="T9"/>
                </a:cxn>
              </a:cxnLst>
              <a:rect l="0" t="0" r="r" b="b"/>
              <a:pathLst>
                <a:path w="941" h="461">
                  <a:moveTo>
                    <a:pt x="26" y="73"/>
                  </a:moveTo>
                  <a:cubicBezTo>
                    <a:pt x="52" y="0"/>
                    <a:pt x="272" y="12"/>
                    <a:pt x="517" y="100"/>
                  </a:cubicBezTo>
                  <a:cubicBezTo>
                    <a:pt x="763" y="187"/>
                    <a:pt x="941" y="316"/>
                    <a:pt x="916" y="389"/>
                  </a:cubicBezTo>
                  <a:cubicBezTo>
                    <a:pt x="890" y="461"/>
                    <a:pt x="670" y="449"/>
                    <a:pt x="424" y="362"/>
                  </a:cubicBezTo>
                  <a:cubicBezTo>
                    <a:pt x="179" y="274"/>
                    <a:pt x="0" y="145"/>
                    <a:pt x="26" y="73"/>
                  </a:cubicBezTo>
                </a:path>
              </a:pathLst>
            </a:custGeom>
            <a:solidFill>
              <a:srgbClr val="B3B3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50" name="Freeform 430"/>
            <p:cNvSpPr>
              <a:spLocks noEditPoints="1"/>
            </p:cNvSpPr>
            <p:nvPr/>
          </p:nvSpPr>
          <p:spPr bwMode="auto">
            <a:xfrm>
              <a:off x="1140" y="2976"/>
              <a:ext cx="114" cy="80"/>
            </a:xfrm>
            <a:custGeom>
              <a:avLst/>
              <a:gdLst>
                <a:gd name="T0" fmla="*/ 1011 w 1036"/>
                <a:gd name="T1" fmla="*/ 389 h 729"/>
                <a:gd name="T2" fmla="*/ 519 w 1036"/>
                <a:gd name="T3" fmla="*/ 362 h 729"/>
                <a:gd name="T4" fmla="*/ 121 w 1036"/>
                <a:gd name="T5" fmla="*/ 73 h 729"/>
                <a:gd name="T6" fmla="*/ 612 w 1036"/>
                <a:gd name="T7" fmla="*/ 100 h 729"/>
                <a:gd name="T8" fmla="*/ 1011 w 1036"/>
                <a:gd name="T9" fmla="*/ 389 h 729"/>
                <a:gd name="T10" fmla="*/ 1011 w 1036"/>
                <a:gd name="T11" fmla="*/ 389 h 729"/>
                <a:gd name="T12" fmla="*/ 915 w 1036"/>
                <a:gd name="T13" fmla="*/ 657 h 729"/>
                <a:gd name="T14" fmla="*/ 424 w 1036"/>
                <a:gd name="T15" fmla="*/ 630 h 729"/>
                <a:gd name="T16" fmla="*/ 26 w 1036"/>
                <a:gd name="T17" fmla="*/ 341 h 729"/>
                <a:gd name="T18" fmla="*/ 121 w 1036"/>
                <a:gd name="T19" fmla="*/ 73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729">
                  <a:moveTo>
                    <a:pt x="1011" y="389"/>
                  </a:moveTo>
                  <a:cubicBezTo>
                    <a:pt x="985" y="461"/>
                    <a:pt x="765" y="449"/>
                    <a:pt x="519" y="362"/>
                  </a:cubicBezTo>
                  <a:cubicBezTo>
                    <a:pt x="274" y="274"/>
                    <a:pt x="95" y="145"/>
                    <a:pt x="121" y="73"/>
                  </a:cubicBezTo>
                  <a:cubicBezTo>
                    <a:pt x="147" y="0"/>
                    <a:pt x="367" y="12"/>
                    <a:pt x="612" y="100"/>
                  </a:cubicBezTo>
                  <a:cubicBezTo>
                    <a:pt x="858" y="187"/>
                    <a:pt x="1036" y="316"/>
                    <a:pt x="1011" y="389"/>
                  </a:cubicBezTo>
                  <a:close/>
                  <a:moveTo>
                    <a:pt x="1011" y="389"/>
                  </a:moveTo>
                  <a:lnTo>
                    <a:pt x="915" y="657"/>
                  </a:lnTo>
                  <a:cubicBezTo>
                    <a:pt x="890" y="729"/>
                    <a:pt x="670" y="717"/>
                    <a:pt x="424" y="630"/>
                  </a:cubicBezTo>
                  <a:cubicBezTo>
                    <a:pt x="178" y="542"/>
                    <a:pt x="0" y="413"/>
                    <a:pt x="26" y="341"/>
                  </a:cubicBezTo>
                  <a:lnTo>
                    <a:pt x="121" y="7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1" name="Freeform 431"/>
            <p:cNvSpPr>
              <a:spLocks/>
            </p:cNvSpPr>
            <p:nvPr/>
          </p:nvSpPr>
          <p:spPr bwMode="auto">
            <a:xfrm>
              <a:off x="902" y="2677"/>
              <a:ext cx="341" cy="342"/>
            </a:xfrm>
            <a:custGeom>
              <a:avLst/>
              <a:gdLst>
                <a:gd name="T0" fmla="*/ 170 w 3103"/>
                <a:gd name="T1" fmla="*/ 169 h 3106"/>
                <a:gd name="T2" fmla="*/ 783 w 3103"/>
                <a:gd name="T3" fmla="*/ 169 h 3106"/>
                <a:gd name="T4" fmla="*/ 2934 w 3103"/>
                <a:gd name="T5" fmla="*/ 2323 h 3106"/>
                <a:gd name="T6" fmla="*/ 2933 w 3103"/>
                <a:gd name="T7" fmla="*/ 2937 h 3106"/>
                <a:gd name="T8" fmla="*/ 2933 w 3103"/>
                <a:gd name="T9" fmla="*/ 2937 h 3106"/>
                <a:gd name="T10" fmla="*/ 2320 w 3103"/>
                <a:gd name="T11" fmla="*/ 2936 h 3106"/>
                <a:gd name="T12" fmla="*/ 169 w 3103"/>
                <a:gd name="T13" fmla="*/ 782 h 3106"/>
                <a:gd name="T14" fmla="*/ 170 w 3103"/>
                <a:gd name="T15" fmla="*/ 169 h 3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3" h="3106">
                  <a:moveTo>
                    <a:pt x="170" y="169"/>
                  </a:moveTo>
                  <a:cubicBezTo>
                    <a:pt x="339" y="0"/>
                    <a:pt x="614" y="0"/>
                    <a:pt x="783" y="169"/>
                  </a:cubicBezTo>
                  <a:lnTo>
                    <a:pt x="2934" y="2323"/>
                  </a:lnTo>
                  <a:cubicBezTo>
                    <a:pt x="3103" y="2493"/>
                    <a:pt x="3103" y="2767"/>
                    <a:pt x="2933" y="2937"/>
                  </a:cubicBezTo>
                  <a:lnTo>
                    <a:pt x="2933" y="2937"/>
                  </a:lnTo>
                  <a:cubicBezTo>
                    <a:pt x="2764" y="3106"/>
                    <a:pt x="2489" y="3106"/>
                    <a:pt x="2320" y="2936"/>
                  </a:cubicBezTo>
                  <a:lnTo>
                    <a:pt x="169" y="782"/>
                  </a:lnTo>
                  <a:cubicBezTo>
                    <a:pt x="0" y="613"/>
                    <a:pt x="0" y="338"/>
                    <a:pt x="170" y="169"/>
                  </a:cubicBezTo>
                  <a:close/>
                </a:path>
              </a:pathLst>
            </a:custGeom>
            <a:solidFill>
              <a:srgbClr val="FFFF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52" name="Freeform 432"/>
            <p:cNvSpPr>
              <a:spLocks/>
            </p:cNvSpPr>
            <p:nvPr/>
          </p:nvSpPr>
          <p:spPr bwMode="auto">
            <a:xfrm>
              <a:off x="902" y="2677"/>
              <a:ext cx="341" cy="342"/>
            </a:xfrm>
            <a:custGeom>
              <a:avLst/>
              <a:gdLst>
                <a:gd name="T0" fmla="*/ 170 w 3103"/>
                <a:gd name="T1" fmla="*/ 169 h 3106"/>
                <a:gd name="T2" fmla="*/ 783 w 3103"/>
                <a:gd name="T3" fmla="*/ 169 h 3106"/>
                <a:gd name="T4" fmla="*/ 2934 w 3103"/>
                <a:gd name="T5" fmla="*/ 2323 h 3106"/>
                <a:gd name="T6" fmla="*/ 2933 w 3103"/>
                <a:gd name="T7" fmla="*/ 2937 h 3106"/>
                <a:gd name="T8" fmla="*/ 2933 w 3103"/>
                <a:gd name="T9" fmla="*/ 2937 h 3106"/>
                <a:gd name="T10" fmla="*/ 2320 w 3103"/>
                <a:gd name="T11" fmla="*/ 2936 h 3106"/>
                <a:gd name="T12" fmla="*/ 169 w 3103"/>
                <a:gd name="T13" fmla="*/ 782 h 3106"/>
                <a:gd name="T14" fmla="*/ 170 w 3103"/>
                <a:gd name="T15" fmla="*/ 169 h 3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3" h="3106">
                  <a:moveTo>
                    <a:pt x="170" y="169"/>
                  </a:moveTo>
                  <a:cubicBezTo>
                    <a:pt x="339" y="0"/>
                    <a:pt x="614" y="0"/>
                    <a:pt x="783" y="169"/>
                  </a:cubicBezTo>
                  <a:lnTo>
                    <a:pt x="2934" y="2323"/>
                  </a:lnTo>
                  <a:cubicBezTo>
                    <a:pt x="3103" y="2493"/>
                    <a:pt x="3103" y="2767"/>
                    <a:pt x="2933" y="2937"/>
                  </a:cubicBezTo>
                  <a:lnTo>
                    <a:pt x="2933" y="2937"/>
                  </a:lnTo>
                  <a:cubicBezTo>
                    <a:pt x="2764" y="3106"/>
                    <a:pt x="2489" y="3106"/>
                    <a:pt x="2320" y="2936"/>
                  </a:cubicBezTo>
                  <a:lnTo>
                    <a:pt x="169" y="782"/>
                  </a:lnTo>
                  <a:cubicBezTo>
                    <a:pt x="0" y="613"/>
                    <a:pt x="0" y="338"/>
                    <a:pt x="170" y="169"/>
                  </a:cubicBez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3" name="Freeform 433"/>
            <p:cNvSpPr>
              <a:spLocks/>
            </p:cNvSpPr>
            <p:nvPr/>
          </p:nvSpPr>
          <p:spPr bwMode="auto">
            <a:xfrm>
              <a:off x="738" y="2607"/>
              <a:ext cx="384" cy="386"/>
            </a:xfrm>
            <a:custGeom>
              <a:avLst/>
              <a:gdLst>
                <a:gd name="T0" fmla="*/ 186 w 384"/>
                <a:gd name="T1" fmla="*/ 0 h 386"/>
                <a:gd name="T2" fmla="*/ 384 w 384"/>
                <a:gd name="T3" fmla="*/ 172 h 386"/>
                <a:gd name="T4" fmla="*/ 198 w 384"/>
                <a:gd name="T5" fmla="*/ 386 h 386"/>
                <a:gd name="T6" fmla="*/ 0 w 384"/>
                <a:gd name="T7" fmla="*/ 213 h 386"/>
                <a:gd name="T8" fmla="*/ 186 w 384"/>
                <a:gd name="T9" fmla="*/ 0 h 386"/>
              </a:gdLst>
              <a:ahLst/>
              <a:cxnLst>
                <a:cxn ang="0">
                  <a:pos x="T0" y="T1"/>
                </a:cxn>
                <a:cxn ang="0">
                  <a:pos x="T2" y="T3"/>
                </a:cxn>
                <a:cxn ang="0">
                  <a:pos x="T4" y="T5"/>
                </a:cxn>
                <a:cxn ang="0">
                  <a:pos x="T6" y="T7"/>
                </a:cxn>
                <a:cxn ang="0">
                  <a:pos x="T8" y="T9"/>
                </a:cxn>
              </a:cxnLst>
              <a:rect l="0" t="0" r="r" b="b"/>
              <a:pathLst>
                <a:path w="384" h="386">
                  <a:moveTo>
                    <a:pt x="186" y="0"/>
                  </a:moveTo>
                  <a:lnTo>
                    <a:pt x="384" y="172"/>
                  </a:lnTo>
                  <a:lnTo>
                    <a:pt x="198" y="386"/>
                  </a:lnTo>
                  <a:lnTo>
                    <a:pt x="0" y="213"/>
                  </a:lnTo>
                  <a:lnTo>
                    <a:pt x="1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4" name="Freeform 434"/>
            <p:cNvSpPr>
              <a:spLocks/>
            </p:cNvSpPr>
            <p:nvPr/>
          </p:nvSpPr>
          <p:spPr bwMode="auto">
            <a:xfrm>
              <a:off x="1193" y="3060"/>
              <a:ext cx="132" cy="108"/>
            </a:xfrm>
            <a:custGeom>
              <a:avLst/>
              <a:gdLst>
                <a:gd name="T0" fmla="*/ 111 w 132"/>
                <a:gd name="T1" fmla="*/ 0 h 108"/>
                <a:gd name="T2" fmla="*/ 20 w 132"/>
                <a:gd name="T3" fmla="*/ 28 h 108"/>
                <a:gd name="T4" fmla="*/ 0 w 132"/>
                <a:gd name="T5" fmla="*/ 89 h 108"/>
                <a:gd name="T6" fmla="*/ 22 w 132"/>
                <a:gd name="T7" fmla="*/ 108 h 108"/>
                <a:gd name="T8" fmla="*/ 39 w 132"/>
                <a:gd name="T9" fmla="*/ 101 h 108"/>
                <a:gd name="T10" fmla="*/ 59 w 132"/>
                <a:gd name="T11" fmla="*/ 80 h 108"/>
                <a:gd name="T12" fmla="*/ 114 w 132"/>
                <a:gd name="T13" fmla="*/ 62 h 108"/>
                <a:gd name="T14" fmla="*/ 132 w 132"/>
                <a:gd name="T15" fmla="*/ 14 h 108"/>
                <a:gd name="T16" fmla="*/ 111 w 13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8">
                  <a:moveTo>
                    <a:pt x="111" y="0"/>
                  </a:moveTo>
                  <a:lnTo>
                    <a:pt x="20" y="28"/>
                  </a:lnTo>
                  <a:lnTo>
                    <a:pt x="0" y="89"/>
                  </a:lnTo>
                  <a:lnTo>
                    <a:pt x="22" y="108"/>
                  </a:lnTo>
                  <a:lnTo>
                    <a:pt x="39" y="101"/>
                  </a:lnTo>
                  <a:lnTo>
                    <a:pt x="59" y="80"/>
                  </a:lnTo>
                  <a:lnTo>
                    <a:pt x="114" y="62"/>
                  </a:lnTo>
                  <a:lnTo>
                    <a:pt x="132" y="14"/>
                  </a:lnTo>
                  <a:lnTo>
                    <a:pt x="111"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5" name="Freeform 435"/>
            <p:cNvSpPr>
              <a:spLocks/>
            </p:cNvSpPr>
            <p:nvPr/>
          </p:nvSpPr>
          <p:spPr bwMode="auto">
            <a:xfrm>
              <a:off x="1193" y="3060"/>
              <a:ext cx="132" cy="108"/>
            </a:xfrm>
            <a:custGeom>
              <a:avLst/>
              <a:gdLst>
                <a:gd name="T0" fmla="*/ 111 w 132"/>
                <a:gd name="T1" fmla="*/ 0 h 108"/>
                <a:gd name="T2" fmla="*/ 20 w 132"/>
                <a:gd name="T3" fmla="*/ 28 h 108"/>
                <a:gd name="T4" fmla="*/ 0 w 132"/>
                <a:gd name="T5" fmla="*/ 89 h 108"/>
                <a:gd name="T6" fmla="*/ 22 w 132"/>
                <a:gd name="T7" fmla="*/ 108 h 108"/>
                <a:gd name="T8" fmla="*/ 39 w 132"/>
                <a:gd name="T9" fmla="*/ 101 h 108"/>
                <a:gd name="T10" fmla="*/ 59 w 132"/>
                <a:gd name="T11" fmla="*/ 80 h 108"/>
                <a:gd name="T12" fmla="*/ 114 w 132"/>
                <a:gd name="T13" fmla="*/ 62 h 108"/>
                <a:gd name="T14" fmla="*/ 132 w 132"/>
                <a:gd name="T15" fmla="*/ 14 h 108"/>
                <a:gd name="T16" fmla="*/ 111 w 13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8">
                  <a:moveTo>
                    <a:pt x="111" y="0"/>
                  </a:moveTo>
                  <a:lnTo>
                    <a:pt x="20" y="28"/>
                  </a:lnTo>
                  <a:lnTo>
                    <a:pt x="0" y="89"/>
                  </a:lnTo>
                  <a:lnTo>
                    <a:pt x="22" y="108"/>
                  </a:lnTo>
                  <a:lnTo>
                    <a:pt x="39" y="101"/>
                  </a:lnTo>
                  <a:lnTo>
                    <a:pt x="59" y="80"/>
                  </a:lnTo>
                  <a:lnTo>
                    <a:pt x="114" y="62"/>
                  </a:lnTo>
                  <a:lnTo>
                    <a:pt x="132" y="14"/>
                  </a:lnTo>
                  <a:lnTo>
                    <a:pt x="111"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6" name="Freeform 436"/>
            <p:cNvSpPr>
              <a:spLocks/>
            </p:cNvSpPr>
            <p:nvPr/>
          </p:nvSpPr>
          <p:spPr bwMode="auto">
            <a:xfrm>
              <a:off x="1216" y="3075"/>
              <a:ext cx="109" cy="25"/>
            </a:xfrm>
            <a:custGeom>
              <a:avLst/>
              <a:gdLst>
                <a:gd name="T0" fmla="*/ 109 w 109"/>
                <a:gd name="T1" fmla="*/ 0 h 25"/>
                <a:gd name="T2" fmla="*/ 21 w 109"/>
                <a:gd name="T3" fmla="*/ 25 h 25"/>
                <a:gd name="T4" fmla="*/ 0 w 109"/>
                <a:gd name="T5" fmla="*/ 10 h 25"/>
                <a:gd name="T6" fmla="*/ 109 w 109"/>
                <a:gd name="T7" fmla="*/ 0 h 25"/>
              </a:gdLst>
              <a:ahLst/>
              <a:cxnLst>
                <a:cxn ang="0">
                  <a:pos x="T0" y="T1"/>
                </a:cxn>
                <a:cxn ang="0">
                  <a:pos x="T2" y="T3"/>
                </a:cxn>
                <a:cxn ang="0">
                  <a:pos x="T4" y="T5"/>
                </a:cxn>
                <a:cxn ang="0">
                  <a:pos x="T6" y="T7"/>
                </a:cxn>
              </a:cxnLst>
              <a:rect l="0" t="0" r="r" b="b"/>
              <a:pathLst>
                <a:path w="109" h="25">
                  <a:moveTo>
                    <a:pt x="109" y="0"/>
                  </a:moveTo>
                  <a:lnTo>
                    <a:pt x="21" y="25"/>
                  </a:lnTo>
                  <a:lnTo>
                    <a:pt x="0" y="10"/>
                  </a:lnTo>
                  <a:lnTo>
                    <a:pt x="10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7" name="Freeform 437"/>
            <p:cNvSpPr>
              <a:spLocks/>
            </p:cNvSpPr>
            <p:nvPr/>
          </p:nvSpPr>
          <p:spPr bwMode="auto">
            <a:xfrm>
              <a:off x="1216" y="3075"/>
              <a:ext cx="109" cy="25"/>
            </a:xfrm>
            <a:custGeom>
              <a:avLst/>
              <a:gdLst>
                <a:gd name="T0" fmla="*/ 109 w 109"/>
                <a:gd name="T1" fmla="*/ 0 h 25"/>
                <a:gd name="T2" fmla="*/ 21 w 109"/>
                <a:gd name="T3" fmla="*/ 25 h 25"/>
                <a:gd name="T4" fmla="*/ 0 w 109"/>
                <a:gd name="T5" fmla="*/ 10 h 25"/>
              </a:gdLst>
              <a:ahLst/>
              <a:cxnLst>
                <a:cxn ang="0">
                  <a:pos x="T0" y="T1"/>
                </a:cxn>
                <a:cxn ang="0">
                  <a:pos x="T2" y="T3"/>
                </a:cxn>
                <a:cxn ang="0">
                  <a:pos x="T4" y="T5"/>
                </a:cxn>
              </a:cxnLst>
              <a:rect l="0" t="0" r="r" b="b"/>
              <a:pathLst>
                <a:path w="109" h="25">
                  <a:moveTo>
                    <a:pt x="109" y="0"/>
                  </a:moveTo>
                  <a:lnTo>
                    <a:pt x="21" y="25"/>
                  </a:lnTo>
                  <a:lnTo>
                    <a:pt x="0" y="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8" name="Line 438"/>
            <p:cNvSpPr>
              <a:spLocks noChangeShapeType="1"/>
            </p:cNvSpPr>
            <p:nvPr/>
          </p:nvSpPr>
          <p:spPr bwMode="auto">
            <a:xfrm flipH="1">
              <a:off x="1207" y="3100"/>
              <a:ext cx="23" cy="6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9" name="Freeform 439"/>
            <p:cNvSpPr>
              <a:spLocks noEditPoints="1"/>
            </p:cNvSpPr>
            <p:nvPr/>
          </p:nvSpPr>
          <p:spPr bwMode="auto">
            <a:xfrm>
              <a:off x="1038" y="3008"/>
              <a:ext cx="208" cy="255"/>
            </a:xfrm>
            <a:custGeom>
              <a:avLst/>
              <a:gdLst>
                <a:gd name="T0" fmla="*/ 1828 w 1892"/>
                <a:gd name="T1" fmla="*/ 659 h 2316"/>
                <a:gd name="T2" fmla="*/ 1105 w 1892"/>
                <a:gd name="T3" fmla="*/ 735 h 2316"/>
                <a:gd name="T4" fmla="*/ 611 w 1892"/>
                <a:gd name="T5" fmla="*/ 202 h 2316"/>
                <a:gd name="T6" fmla="*/ 1334 w 1892"/>
                <a:gd name="T7" fmla="*/ 126 h 2316"/>
                <a:gd name="T8" fmla="*/ 1828 w 1892"/>
                <a:gd name="T9" fmla="*/ 659 h 2316"/>
                <a:gd name="T10" fmla="*/ 1828 w 1892"/>
                <a:gd name="T11" fmla="*/ 659 h 2316"/>
                <a:gd name="T12" fmla="*/ 1281 w 1892"/>
                <a:gd name="T13" fmla="*/ 2114 h 2316"/>
                <a:gd name="T14" fmla="*/ 558 w 1892"/>
                <a:gd name="T15" fmla="*/ 2189 h 2316"/>
                <a:gd name="T16" fmla="*/ 64 w 1892"/>
                <a:gd name="T17" fmla="*/ 1656 h 2316"/>
                <a:gd name="T18" fmla="*/ 611 w 1892"/>
                <a:gd name="T19" fmla="*/ 202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2" h="2316">
                  <a:moveTo>
                    <a:pt x="1828" y="659"/>
                  </a:moveTo>
                  <a:cubicBezTo>
                    <a:pt x="1765" y="828"/>
                    <a:pt x="1441" y="861"/>
                    <a:pt x="1105" y="735"/>
                  </a:cubicBezTo>
                  <a:cubicBezTo>
                    <a:pt x="769" y="608"/>
                    <a:pt x="547" y="370"/>
                    <a:pt x="611" y="202"/>
                  </a:cubicBezTo>
                  <a:cubicBezTo>
                    <a:pt x="674" y="33"/>
                    <a:pt x="998" y="0"/>
                    <a:pt x="1334" y="126"/>
                  </a:cubicBezTo>
                  <a:cubicBezTo>
                    <a:pt x="1670" y="252"/>
                    <a:pt x="1892" y="491"/>
                    <a:pt x="1828" y="659"/>
                  </a:cubicBezTo>
                  <a:close/>
                  <a:moveTo>
                    <a:pt x="1828" y="659"/>
                  </a:moveTo>
                  <a:lnTo>
                    <a:pt x="1281" y="2114"/>
                  </a:lnTo>
                  <a:cubicBezTo>
                    <a:pt x="1218" y="2282"/>
                    <a:pt x="894" y="2316"/>
                    <a:pt x="558" y="2189"/>
                  </a:cubicBezTo>
                  <a:cubicBezTo>
                    <a:pt x="222" y="2063"/>
                    <a:pt x="0" y="1824"/>
                    <a:pt x="64" y="1656"/>
                  </a:cubicBezTo>
                  <a:lnTo>
                    <a:pt x="611" y="202"/>
                  </a:lnTo>
                </a:path>
              </a:pathLst>
            </a:custGeom>
            <a:noFill/>
            <a:ln w="952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0" name="Line 440"/>
            <p:cNvSpPr>
              <a:spLocks noChangeShapeType="1"/>
            </p:cNvSpPr>
            <p:nvPr/>
          </p:nvSpPr>
          <p:spPr bwMode="auto">
            <a:xfrm flipV="1">
              <a:off x="1176" y="303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1" name="Line 441"/>
            <p:cNvSpPr>
              <a:spLocks noChangeShapeType="1"/>
            </p:cNvSpPr>
            <p:nvPr/>
          </p:nvSpPr>
          <p:spPr bwMode="auto">
            <a:xfrm>
              <a:off x="1182" y="3096"/>
              <a:ext cx="47"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2" name="Line 442"/>
            <p:cNvSpPr>
              <a:spLocks noChangeShapeType="1"/>
            </p:cNvSpPr>
            <p:nvPr/>
          </p:nvSpPr>
          <p:spPr bwMode="auto">
            <a:xfrm>
              <a:off x="1343" y="3036"/>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3" name="Line 443"/>
            <p:cNvSpPr>
              <a:spLocks noChangeShapeType="1"/>
            </p:cNvSpPr>
            <p:nvPr/>
          </p:nvSpPr>
          <p:spPr bwMode="auto">
            <a:xfrm flipV="1">
              <a:off x="1225" y="305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4" name="Line 444"/>
            <p:cNvSpPr>
              <a:spLocks noChangeShapeType="1"/>
            </p:cNvSpPr>
            <p:nvPr/>
          </p:nvSpPr>
          <p:spPr bwMode="auto">
            <a:xfrm flipH="1">
              <a:off x="1363" y="3059"/>
              <a:ext cx="25"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5" name="Line 445"/>
            <p:cNvSpPr>
              <a:spLocks noChangeShapeType="1"/>
            </p:cNvSpPr>
            <p:nvPr/>
          </p:nvSpPr>
          <p:spPr bwMode="auto">
            <a:xfrm flipV="1">
              <a:off x="1202" y="315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6" name="Line 446"/>
            <p:cNvSpPr>
              <a:spLocks noChangeShapeType="1"/>
            </p:cNvSpPr>
            <p:nvPr/>
          </p:nvSpPr>
          <p:spPr bwMode="auto">
            <a:xfrm flipH="1">
              <a:off x="1155" y="3099"/>
              <a:ext cx="23" cy="102"/>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7" name="Line 447"/>
            <p:cNvSpPr>
              <a:spLocks noChangeShapeType="1"/>
            </p:cNvSpPr>
            <p:nvPr/>
          </p:nvSpPr>
          <p:spPr bwMode="auto">
            <a:xfrm flipH="1">
              <a:off x="1202" y="3116"/>
              <a:ext cx="25"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8" name="Line 448"/>
            <p:cNvSpPr>
              <a:spLocks noChangeShapeType="1"/>
            </p:cNvSpPr>
            <p:nvPr/>
          </p:nvSpPr>
          <p:spPr bwMode="auto">
            <a:xfrm flipH="1">
              <a:off x="1316" y="3040"/>
              <a:ext cx="23"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9" name="Line 449"/>
            <p:cNvSpPr>
              <a:spLocks noChangeShapeType="1"/>
            </p:cNvSpPr>
            <p:nvPr/>
          </p:nvSpPr>
          <p:spPr bwMode="auto">
            <a:xfrm>
              <a:off x="1317" y="3138"/>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0" name="Line 450"/>
            <p:cNvSpPr>
              <a:spLocks noChangeShapeType="1"/>
            </p:cNvSpPr>
            <p:nvPr/>
          </p:nvSpPr>
          <p:spPr bwMode="auto">
            <a:xfrm>
              <a:off x="1158" y="3198"/>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1" name="Line 451"/>
            <p:cNvSpPr>
              <a:spLocks noChangeShapeType="1"/>
            </p:cNvSpPr>
            <p:nvPr/>
          </p:nvSpPr>
          <p:spPr bwMode="auto">
            <a:xfrm flipV="1">
              <a:off x="1155" y="3136"/>
              <a:ext cx="167" cy="6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2" name="Freeform 452"/>
            <p:cNvSpPr>
              <a:spLocks/>
            </p:cNvSpPr>
            <p:nvPr/>
          </p:nvSpPr>
          <p:spPr bwMode="auto">
            <a:xfrm>
              <a:off x="584" y="3869"/>
              <a:ext cx="343" cy="143"/>
            </a:xfrm>
            <a:custGeom>
              <a:avLst/>
              <a:gdLst>
                <a:gd name="T0" fmla="*/ 343 w 343"/>
                <a:gd name="T1" fmla="*/ 67 h 143"/>
                <a:gd name="T2" fmla="*/ 165 w 343"/>
                <a:gd name="T3" fmla="*/ 143 h 143"/>
                <a:gd name="T4" fmla="*/ 0 w 343"/>
                <a:gd name="T5" fmla="*/ 71 h 143"/>
                <a:gd name="T6" fmla="*/ 169 w 343"/>
                <a:gd name="T7" fmla="*/ 0 h 143"/>
                <a:gd name="T8" fmla="*/ 343 w 343"/>
                <a:gd name="T9" fmla="*/ 67 h 143"/>
              </a:gdLst>
              <a:ahLst/>
              <a:cxnLst>
                <a:cxn ang="0">
                  <a:pos x="T0" y="T1"/>
                </a:cxn>
                <a:cxn ang="0">
                  <a:pos x="T2" y="T3"/>
                </a:cxn>
                <a:cxn ang="0">
                  <a:pos x="T4" y="T5"/>
                </a:cxn>
                <a:cxn ang="0">
                  <a:pos x="T6" y="T7"/>
                </a:cxn>
                <a:cxn ang="0">
                  <a:pos x="T8" y="T9"/>
                </a:cxn>
              </a:cxnLst>
              <a:rect l="0" t="0" r="r" b="b"/>
              <a:pathLst>
                <a:path w="343" h="143">
                  <a:moveTo>
                    <a:pt x="343" y="67"/>
                  </a:moveTo>
                  <a:lnTo>
                    <a:pt x="165" y="143"/>
                  </a:lnTo>
                  <a:lnTo>
                    <a:pt x="0" y="71"/>
                  </a:lnTo>
                  <a:lnTo>
                    <a:pt x="169" y="0"/>
                  </a:lnTo>
                  <a:lnTo>
                    <a:pt x="343" y="6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3" name="Freeform 453"/>
            <p:cNvSpPr>
              <a:spLocks/>
            </p:cNvSpPr>
            <p:nvPr/>
          </p:nvSpPr>
          <p:spPr bwMode="auto">
            <a:xfrm>
              <a:off x="584" y="3869"/>
              <a:ext cx="343" cy="143"/>
            </a:xfrm>
            <a:custGeom>
              <a:avLst/>
              <a:gdLst>
                <a:gd name="T0" fmla="*/ 343 w 343"/>
                <a:gd name="T1" fmla="*/ 67 h 143"/>
                <a:gd name="T2" fmla="*/ 165 w 343"/>
                <a:gd name="T3" fmla="*/ 143 h 143"/>
                <a:gd name="T4" fmla="*/ 0 w 343"/>
                <a:gd name="T5" fmla="*/ 71 h 143"/>
                <a:gd name="T6" fmla="*/ 169 w 343"/>
                <a:gd name="T7" fmla="*/ 0 h 143"/>
                <a:gd name="T8" fmla="*/ 343 w 343"/>
                <a:gd name="T9" fmla="*/ 67 h 143"/>
              </a:gdLst>
              <a:ahLst/>
              <a:cxnLst>
                <a:cxn ang="0">
                  <a:pos x="T0" y="T1"/>
                </a:cxn>
                <a:cxn ang="0">
                  <a:pos x="T2" y="T3"/>
                </a:cxn>
                <a:cxn ang="0">
                  <a:pos x="T4" y="T5"/>
                </a:cxn>
                <a:cxn ang="0">
                  <a:pos x="T6" y="T7"/>
                </a:cxn>
                <a:cxn ang="0">
                  <a:pos x="T8" y="T9"/>
                </a:cxn>
              </a:cxnLst>
              <a:rect l="0" t="0" r="r" b="b"/>
              <a:pathLst>
                <a:path w="343" h="143">
                  <a:moveTo>
                    <a:pt x="343" y="67"/>
                  </a:moveTo>
                  <a:lnTo>
                    <a:pt x="165" y="143"/>
                  </a:lnTo>
                  <a:lnTo>
                    <a:pt x="0" y="71"/>
                  </a:lnTo>
                  <a:lnTo>
                    <a:pt x="169" y="0"/>
                  </a:lnTo>
                  <a:lnTo>
                    <a:pt x="343" y="67"/>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4" name="Freeform 454"/>
            <p:cNvSpPr>
              <a:spLocks/>
            </p:cNvSpPr>
            <p:nvPr/>
          </p:nvSpPr>
          <p:spPr bwMode="auto">
            <a:xfrm>
              <a:off x="748" y="3935"/>
              <a:ext cx="179" cy="88"/>
            </a:xfrm>
            <a:custGeom>
              <a:avLst/>
              <a:gdLst>
                <a:gd name="T0" fmla="*/ 179 w 179"/>
                <a:gd name="T1" fmla="*/ 0 h 88"/>
                <a:gd name="T2" fmla="*/ 179 w 179"/>
                <a:gd name="T3" fmla="*/ 10 h 88"/>
                <a:gd name="T4" fmla="*/ 0 w 179"/>
                <a:gd name="T5" fmla="*/ 88 h 88"/>
                <a:gd name="T6" fmla="*/ 0 w 179"/>
                <a:gd name="T7" fmla="*/ 74 h 88"/>
                <a:gd name="T8" fmla="*/ 179 w 179"/>
                <a:gd name="T9" fmla="*/ 0 h 88"/>
              </a:gdLst>
              <a:ahLst/>
              <a:cxnLst>
                <a:cxn ang="0">
                  <a:pos x="T0" y="T1"/>
                </a:cxn>
                <a:cxn ang="0">
                  <a:pos x="T2" y="T3"/>
                </a:cxn>
                <a:cxn ang="0">
                  <a:pos x="T4" y="T5"/>
                </a:cxn>
                <a:cxn ang="0">
                  <a:pos x="T6" y="T7"/>
                </a:cxn>
                <a:cxn ang="0">
                  <a:pos x="T8" y="T9"/>
                </a:cxn>
              </a:cxnLst>
              <a:rect l="0" t="0" r="r" b="b"/>
              <a:pathLst>
                <a:path w="179" h="88">
                  <a:moveTo>
                    <a:pt x="179" y="0"/>
                  </a:moveTo>
                  <a:lnTo>
                    <a:pt x="179" y="10"/>
                  </a:lnTo>
                  <a:lnTo>
                    <a:pt x="0" y="88"/>
                  </a:lnTo>
                  <a:lnTo>
                    <a:pt x="0" y="74"/>
                  </a:lnTo>
                  <a:lnTo>
                    <a:pt x="17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5" name="Freeform 455"/>
            <p:cNvSpPr>
              <a:spLocks/>
            </p:cNvSpPr>
            <p:nvPr/>
          </p:nvSpPr>
          <p:spPr bwMode="auto">
            <a:xfrm>
              <a:off x="748" y="3935"/>
              <a:ext cx="179" cy="88"/>
            </a:xfrm>
            <a:custGeom>
              <a:avLst/>
              <a:gdLst>
                <a:gd name="T0" fmla="*/ 179 w 179"/>
                <a:gd name="T1" fmla="*/ 0 h 88"/>
                <a:gd name="T2" fmla="*/ 179 w 179"/>
                <a:gd name="T3" fmla="*/ 10 h 88"/>
                <a:gd name="T4" fmla="*/ 0 w 179"/>
                <a:gd name="T5" fmla="*/ 88 h 88"/>
                <a:gd name="T6" fmla="*/ 0 w 179"/>
                <a:gd name="T7" fmla="*/ 74 h 88"/>
                <a:gd name="T8" fmla="*/ 179 w 179"/>
                <a:gd name="T9" fmla="*/ 0 h 88"/>
              </a:gdLst>
              <a:ahLst/>
              <a:cxnLst>
                <a:cxn ang="0">
                  <a:pos x="T0" y="T1"/>
                </a:cxn>
                <a:cxn ang="0">
                  <a:pos x="T2" y="T3"/>
                </a:cxn>
                <a:cxn ang="0">
                  <a:pos x="T4" y="T5"/>
                </a:cxn>
                <a:cxn ang="0">
                  <a:pos x="T6" y="T7"/>
                </a:cxn>
                <a:cxn ang="0">
                  <a:pos x="T8" y="T9"/>
                </a:cxn>
              </a:cxnLst>
              <a:rect l="0" t="0" r="r" b="b"/>
              <a:pathLst>
                <a:path w="179" h="88">
                  <a:moveTo>
                    <a:pt x="179" y="0"/>
                  </a:moveTo>
                  <a:lnTo>
                    <a:pt x="179" y="10"/>
                  </a:lnTo>
                  <a:lnTo>
                    <a:pt x="0" y="88"/>
                  </a:lnTo>
                  <a:lnTo>
                    <a:pt x="0" y="74"/>
                  </a:lnTo>
                  <a:lnTo>
                    <a:pt x="179" y="0"/>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6" name="Freeform 456"/>
            <p:cNvSpPr>
              <a:spLocks/>
            </p:cNvSpPr>
            <p:nvPr/>
          </p:nvSpPr>
          <p:spPr bwMode="auto">
            <a:xfrm>
              <a:off x="584" y="3938"/>
              <a:ext cx="166" cy="85"/>
            </a:xfrm>
            <a:custGeom>
              <a:avLst/>
              <a:gdLst>
                <a:gd name="T0" fmla="*/ 165 w 166"/>
                <a:gd name="T1" fmla="*/ 85 h 85"/>
                <a:gd name="T2" fmla="*/ 0 w 166"/>
                <a:gd name="T3" fmla="*/ 13 h 85"/>
                <a:gd name="T4" fmla="*/ 0 w 166"/>
                <a:gd name="T5" fmla="*/ 0 h 85"/>
                <a:gd name="T6" fmla="*/ 166 w 166"/>
                <a:gd name="T7" fmla="*/ 71 h 85"/>
                <a:gd name="T8" fmla="*/ 165 w 166"/>
                <a:gd name="T9" fmla="*/ 85 h 85"/>
              </a:gdLst>
              <a:ahLst/>
              <a:cxnLst>
                <a:cxn ang="0">
                  <a:pos x="T0" y="T1"/>
                </a:cxn>
                <a:cxn ang="0">
                  <a:pos x="T2" y="T3"/>
                </a:cxn>
                <a:cxn ang="0">
                  <a:pos x="T4" y="T5"/>
                </a:cxn>
                <a:cxn ang="0">
                  <a:pos x="T6" y="T7"/>
                </a:cxn>
                <a:cxn ang="0">
                  <a:pos x="T8" y="T9"/>
                </a:cxn>
              </a:cxnLst>
              <a:rect l="0" t="0" r="r" b="b"/>
              <a:pathLst>
                <a:path w="166" h="85">
                  <a:moveTo>
                    <a:pt x="165" y="85"/>
                  </a:moveTo>
                  <a:lnTo>
                    <a:pt x="0" y="13"/>
                  </a:lnTo>
                  <a:lnTo>
                    <a:pt x="0" y="0"/>
                  </a:lnTo>
                  <a:lnTo>
                    <a:pt x="166" y="71"/>
                  </a:lnTo>
                  <a:lnTo>
                    <a:pt x="165" y="8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7" name="Freeform 457"/>
            <p:cNvSpPr>
              <a:spLocks/>
            </p:cNvSpPr>
            <p:nvPr/>
          </p:nvSpPr>
          <p:spPr bwMode="auto">
            <a:xfrm>
              <a:off x="584" y="3938"/>
              <a:ext cx="166" cy="85"/>
            </a:xfrm>
            <a:custGeom>
              <a:avLst/>
              <a:gdLst>
                <a:gd name="T0" fmla="*/ 165 w 166"/>
                <a:gd name="T1" fmla="*/ 85 h 85"/>
                <a:gd name="T2" fmla="*/ 0 w 166"/>
                <a:gd name="T3" fmla="*/ 13 h 85"/>
                <a:gd name="T4" fmla="*/ 0 w 166"/>
                <a:gd name="T5" fmla="*/ 0 h 85"/>
                <a:gd name="T6" fmla="*/ 166 w 166"/>
                <a:gd name="T7" fmla="*/ 71 h 85"/>
                <a:gd name="T8" fmla="*/ 165 w 166"/>
                <a:gd name="T9" fmla="*/ 85 h 85"/>
              </a:gdLst>
              <a:ahLst/>
              <a:cxnLst>
                <a:cxn ang="0">
                  <a:pos x="T0" y="T1"/>
                </a:cxn>
                <a:cxn ang="0">
                  <a:pos x="T2" y="T3"/>
                </a:cxn>
                <a:cxn ang="0">
                  <a:pos x="T4" y="T5"/>
                </a:cxn>
                <a:cxn ang="0">
                  <a:pos x="T6" y="T7"/>
                </a:cxn>
                <a:cxn ang="0">
                  <a:pos x="T8" y="T9"/>
                </a:cxn>
              </a:cxnLst>
              <a:rect l="0" t="0" r="r" b="b"/>
              <a:pathLst>
                <a:path w="166" h="85">
                  <a:moveTo>
                    <a:pt x="165" y="85"/>
                  </a:moveTo>
                  <a:lnTo>
                    <a:pt x="0" y="13"/>
                  </a:lnTo>
                  <a:lnTo>
                    <a:pt x="0" y="0"/>
                  </a:lnTo>
                  <a:lnTo>
                    <a:pt x="166" y="71"/>
                  </a:lnTo>
                  <a:lnTo>
                    <a:pt x="165" y="85"/>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8" name="Oval 458"/>
            <p:cNvSpPr>
              <a:spLocks noChangeArrowheads="1"/>
            </p:cNvSpPr>
            <p:nvPr/>
          </p:nvSpPr>
          <p:spPr bwMode="auto">
            <a:xfrm>
              <a:off x="607" y="3936"/>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79" name="Oval 459"/>
            <p:cNvSpPr>
              <a:spLocks noChangeArrowheads="1"/>
            </p:cNvSpPr>
            <p:nvPr/>
          </p:nvSpPr>
          <p:spPr bwMode="auto">
            <a:xfrm>
              <a:off x="607" y="3936"/>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0" name="Oval 460"/>
            <p:cNvSpPr>
              <a:spLocks noChangeArrowheads="1"/>
            </p:cNvSpPr>
            <p:nvPr/>
          </p:nvSpPr>
          <p:spPr bwMode="auto">
            <a:xfrm>
              <a:off x="744" y="3990"/>
              <a:ext cx="11" cy="6"/>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1" name="Oval 461"/>
            <p:cNvSpPr>
              <a:spLocks noChangeArrowheads="1"/>
            </p:cNvSpPr>
            <p:nvPr/>
          </p:nvSpPr>
          <p:spPr bwMode="auto">
            <a:xfrm>
              <a:off x="744" y="3990"/>
              <a:ext cx="11" cy="6"/>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2" name="Oval 462"/>
            <p:cNvSpPr>
              <a:spLocks noChangeArrowheads="1"/>
            </p:cNvSpPr>
            <p:nvPr/>
          </p:nvSpPr>
          <p:spPr bwMode="auto">
            <a:xfrm>
              <a:off x="890" y="3933"/>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3" name="Oval 463"/>
            <p:cNvSpPr>
              <a:spLocks noChangeArrowheads="1"/>
            </p:cNvSpPr>
            <p:nvPr/>
          </p:nvSpPr>
          <p:spPr bwMode="auto">
            <a:xfrm>
              <a:off x="890" y="3933"/>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4" name="Freeform 464"/>
            <p:cNvSpPr>
              <a:spLocks/>
            </p:cNvSpPr>
            <p:nvPr/>
          </p:nvSpPr>
          <p:spPr bwMode="auto">
            <a:xfrm>
              <a:off x="732" y="2508"/>
              <a:ext cx="58" cy="1440"/>
            </a:xfrm>
            <a:custGeom>
              <a:avLst/>
              <a:gdLst>
                <a:gd name="T0" fmla="*/ 528 w 528"/>
                <a:gd name="T1" fmla="*/ 0 h 13079"/>
                <a:gd name="T2" fmla="*/ 264 w 528"/>
                <a:gd name="T3" fmla="*/ 177 h 13079"/>
                <a:gd name="T4" fmla="*/ 0 w 528"/>
                <a:gd name="T5" fmla="*/ 0 h 13079"/>
                <a:gd name="T6" fmla="*/ 0 w 528"/>
                <a:gd name="T7" fmla="*/ 12903 h 13079"/>
                <a:gd name="T8" fmla="*/ 264 w 528"/>
                <a:gd name="T9" fmla="*/ 13079 h 13079"/>
                <a:gd name="T10" fmla="*/ 528 w 528"/>
                <a:gd name="T11" fmla="*/ 12903 h 13079"/>
                <a:gd name="T12" fmla="*/ 528 w 528"/>
                <a:gd name="T13" fmla="*/ 0 h 13079"/>
              </a:gdLst>
              <a:ahLst/>
              <a:cxnLst>
                <a:cxn ang="0">
                  <a:pos x="T0" y="T1"/>
                </a:cxn>
                <a:cxn ang="0">
                  <a:pos x="T2" y="T3"/>
                </a:cxn>
                <a:cxn ang="0">
                  <a:pos x="T4" y="T5"/>
                </a:cxn>
                <a:cxn ang="0">
                  <a:pos x="T6" y="T7"/>
                </a:cxn>
                <a:cxn ang="0">
                  <a:pos x="T8" y="T9"/>
                </a:cxn>
                <a:cxn ang="0">
                  <a:pos x="T10" y="T11"/>
                </a:cxn>
                <a:cxn ang="0">
                  <a:pos x="T12" y="T13"/>
                </a:cxn>
              </a:cxnLst>
              <a:rect l="0" t="0" r="r" b="b"/>
              <a:pathLst>
                <a:path w="528" h="13079">
                  <a:moveTo>
                    <a:pt x="528" y="0"/>
                  </a:moveTo>
                  <a:cubicBezTo>
                    <a:pt x="528" y="98"/>
                    <a:pt x="410" y="177"/>
                    <a:pt x="264" y="177"/>
                  </a:cubicBezTo>
                  <a:cubicBezTo>
                    <a:pt x="119" y="177"/>
                    <a:pt x="0" y="98"/>
                    <a:pt x="0" y="0"/>
                  </a:cubicBezTo>
                  <a:lnTo>
                    <a:pt x="0" y="12903"/>
                  </a:lnTo>
                  <a:cubicBezTo>
                    <a:pt x="0" y="13000"/>
                    <a:pt x="119" y="13079"/>
                    <a:pt x="264" y="13079"/>
                  </a:cubicBezTo>
                  <a:cubicBezTo>
                    <a:pt x="410" y="13079"/>
                    <a:pt x="528" y="13000"/>
                    <a:pt x="528" y="12903"/>
                  </a:cubicBezTo>
                  <a:lnTo>
                    <a:pt x="528"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5" name="Oval 465"/>
            <p:cNvSpPr>
              <a:spLocks noChangeArrowheads="1"/>
            </p:cNvSpPr>
            <p:nvPr/>
          </p:nvSpPr>
          <p:spPr bwMode="auto">
            <a:xfrm>
              <a:off x="732" y="2488"/>
              <a:ext cx="58" cy="3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6" name="Freeform 466"/>
            <p:cNvSpPr>
              <a:spLocks noEditPoints="1"/>
            </p:cNvSpPr>
            <p:nvPr/>
          </p:nvSpPr>
          <p:spPr bwMode="auto">
            <a:xfrm>
              <a:off x="732" y="2488"/>
              <a:ext cx="58" cy="1460"/>
            </a:xfrm>
            <a:custGeom>
              <a:avLst/>
              <a:gdLst>
                <a:gd name="T0" fmla="*/ 0 w 528"/>
                <a:gd name="T1" fmla="*/ 177 h 13256"/>
                <a:gd name="T2" fmla="*/ 264 w 528"/>
                <a:gd name="T3" fmla="*/ 354 h 13256"/>
                <a:gd name="T4" fmla="*/ 528 w 528"/>
                <a:gd name="T5" fmla="*/ 177 h 13256"/>
                <a:gd name="T6" fmla="*/ 264 w 528"/>
                <a:gd name="T7" fmla="*/ 0 h 13256"/>
                <a:gd name="T8" fmla="*/ 0 w 528"/>
                <a:gd name="T9" fmla="*/ 177 h 13256"/>
                <a:gd name="T10" fmla="*/ 0 w 528"/>
                <a:gd name="T11" fmla="*/ 177 h 13256"/>
                <a:gd name="T12" fmla="*/ 0 w 528"/>
                <a:gd name="T13" fmla="*/ 13080 h 13256"/>
                <a:gd name="T14" fmla="*/ 264 w 528"/>
                <a:gd name="T15" fmla="*/ 13256 h 13256"/>
                <a:gd name="T16" fmla="*/ 528 w 528"/>
                <a:gd name="T17" fmla="*/ 13080 h 13256"/>
                <a:gd name="T18" fmla="*/ 528 w 528"/>
                <a:gd name="T19" fmla="*/ 177 h 13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13256">
                  <a:moveTo>
                    <a:pt x="0" y="177"/>
                  </a:moveTo>
                  <a:cubicBezTo>
                    <a:pt x="0" y="275"/>
                    <a:pt x="119" y="354"/>
                    <a:pt x="264" y="354"/>
                  </a:cubicBezTo>
                  <a:cubicBezTo>
                    <a:pt x="410" y="354"/>
                    <a:pt x="528" y="275"/>
                    <a:pt x="528" y="177"/>
                  </a:cubicBezTo>
                  <a:cubicBezTo>
                    <a:pt x="528" y="80"/>
                    <a:pt x="410" y="0"/>
                    <a:pt x="264" y="0"/>
                  </a:cubicBezTo>
                  <a:cubicBezTo>
                    <a:pt x="119" y="0"/>
                    <a:pt x="0" y="80"/>
                    <a:pt x="0" y="177"/>
                  </a:cubicBezTo>
                  <a:close/>
                  <a:moveTo>
                    <a:pt x="0" y="177"/>
                  </a:moveTo>
                  <a:lnTo>
                    <a:pt x="0" y="13080"/>
                  </a:lnTo>
                  <a:cubicBezTo>
                    <a:pt x="0" y="13177"/>
                    <a:pt x="119" y="13256"/>
                    <a:pt x="264" y="13256"/>
                  </a:cubicBezTo>
                  <a:cubicBezTo>
                    <a:pt x="410" y="13256"/>
                    <a:pt x="528" y="13177"/>
                    <a:pt x="528" y="13080"/>
                  </a:cubicBezTo>
                  <a:lnTo>
                    <a:pt x="528" y="177"/>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7" name="Freeform 467"/>
            <p:cNvSpPr>
              <a:spLocks/>
            </p:cNvSpPr>
            <p:nvPr/>
          </p:nvSpPr>
          <p:spPr bwMode="auto">
            <a:xfrm>
              <a:off x="669" y="2547"/>
              <a:ext cx="162" cy="50"/>
            </a:xfrm>
            <a:custGeom>
              <a:avLst/>
              <a:gdLst>
                <a:gd name="T0" fmla="*/ 118 w 162"/>
                <a:gd name="T1" fmla="*/ 1 h 50"/>
                <a:gd name="T2" fmla="*/ 162 w 162"/>
                <a:gd name="T3" fmla="*/ 15 h 50"/>
                <a:gd name="T4" fmla="*/ 71 w 162"/>
                <a:gd name="T5" fmla="*/ 50 h 50"/>
                <a:gd name="T6" fmla="*/ 0 w 162"/>
                <a:gd name="T7" fmla="*/ 22 h 50"/>
                <a:gd name="T8" fmla="*/ 56 w 162"/>
                <a:gd name="T9" fmla="*/ 0 h 50"/>
                <a:gd name="T10" fmla="*/ 52 w 162"/>
                <a:gd name="T11" fmla="*/ 8 h 50"/>
                <a:gd name="T12" fmla="*/ 56 w 162"/>
                <a:gd name="T13" fmla="*/ 14 h 50"/>
                <a:gd name="T14" fmla="*/ 69 w 162"/>
                <a:gd name="T15" fmla="*/ 18 h 50"/>
                <a:gd name="T16" fmla="*/ 78 w 162"/>
                <a:gd name="T17" fmla="*/ 19 h 50"/>
                <a:gd name="T18" fmla="*/ 86 w 162"/>
                <a:gd name="T19" fmla="*/ 20 h 50"/>
                <a:gd name="T20" fmla="*/ 101 w 162"/>
                <a:gd name="T21" fmla="*/ 18 h 50"/>
                <a:gd name="T22" fmla="*/ 108 w 162"/>
                <a:gd name="T23" fmla="*/ 15 h 50"/>
                <a:gd name="T24" fmla="*/ 115 w 162"/>
                <a:gd name="T25" fmla="*/ 12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5"/>
                  </a:lnTo>
                  <a:lnTo>
                    <a:pt x="71" y="50"/>
                  </a:lnTo>
                  <a:lnTo>
                    <a:pt x="0" y="22"/>
                  </a:lnTo>
                  <a:lnTo>
                    <a:pt x="56" y="0"/>
                  </a:lnTo>
                  <a:lnTo>
                    <a:pt x="52" y="8"/>
                  </a:lnTo>
                  <a:lnTo>
                    <a:pt x="56" y="14"/>
                  </a:lnTo>
                  <a:lnTo>
                    <a:pt x="69" y="18"/>
                  </a:lnTo>
                  <a:lnTo>
                    <a:pt x="78" y="19"/>
                  </a:lnTo>
                  <a:lnTo>
                    <a:pt x="86" y="20"/>
                  </a:lnTo>
                  <a:lnTo>
                    <a:pt x="101" y="18"/>
                  </a:lnTo>
                  <a:lnTo>
                    <a:pt x="108" y="15"/>
                  </a:lnTo>
                  <a:lnTo>
                    <a:pt x="115" y="12"/>
                  </a:lnTo>
                  <a:lnTo>
                    <a:pt x="118" y="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88" name="Freeform 468"/>
            <p:cNvSpPr>
              <a:spLocks/>
            </p:cNvSpPr>
            <p:nvPr/>
          </p:nvSpPr>
          <p:spPr bwMode="auto">
            <a:xfrm>
              <a:off x="669" y="2547"/>
              <a:ext cx="162" cy="50"/>
            </a:xfrm>
            <a:custGeom>
              <a:avLst/>
              <a:gdLst>
                <a:gd name="T0" fmla="*/ 118 w 162"/>
                <a:gd name="T1" fmla="*/ 1 h 50"/>
                <a:gd name="T2" fmla="*/ 162 w 162"/>
                <a:gd name="T3" fmla="*/ 15 h 50"/>
                <a:gd name="T4" fmla="*/ 71 w 162"/>
                <a:gd name="T5" fmla="*/ 50 h 50"/>
                <a:gd name="T6" fmla="*/ 0 w 162"/>
                <a:gd name="T7" fmla="*/ 22 h 50"/>
                <a:gd name="T8" fmla="*/ 56 w 162"/>
                <a:gd name="T9" fmla="*/ 0 h 50"/>
                <a:gd name="T10" fmla="*/ 52 w 162"/>
                <a:gd name="T11" fmla="*/ 8 h 50"/>
                <a:gd name="T12" fmla="*/ 56 w 162"/>
                <a:gd name="T13" fmla="*/ 14 h 50"/>
                <a:gd name="T14" fmla="*/ 69 w 162"/>
                <a:gd name="T15" fmla="*/ 18 h 50"/>
                <a:gd name="T16" fmla="*/ 78 w 162"/>
                <a:gd name="T17" fmla="*/ 19 h 50"/>
                <a:gd name="T18" fmla="*/ 86 w 162"/>
                <a:gd name="T19" fmla="*/ 20 h 50"/>
                <a:gd name="T20" fmla="*/ 101 w 162"/>
                <a:gd name="T21" fmla="*/ 18 h 50"/>
                <a:gd name="T22" fmla="*/ 108 w 162"/>
                <a:gd name="T23" fmla="*/ 15 h 50"/>
                <a:gd name="T24" fmla="*/ 115 w 162"/>
                <a:gd name="T25" fmla="*/ 12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5"/>
                  </a:lnTo>
                  <a:lnTo>
                    <a:pt x="71" y="50"/>
                  </a:lnTo>
                  <a:lnTo>
                    <a:pt x="0" y="22"/>
                  </a:lnTo>
                  <a:lnTo>
                    <a:pt x="56" y="0"/>
                  </a:lnTo>
                  <a:lnTo>
                    <a:pt x="52" y="8"/>
                  </a:lnTo>
                  <a:lnTo>
                    <a:pt x="56" y="14"/>
                  </a:lnTo>
                  <a:lnTo>
                    <a:pt x="69" y="18"/>
                  </a:lnTo>
                  <a:lnTo>
                    <a:pt x="78" y="19"/>
                  </a:lnTo>
                  <a:lnTo>
                    <a:pt x="86" y="20"/>
                  </a:lnTo>
                  <a:lnTo>
                    <a:pt x="101" y="18"/>
                  </a:lnTo>
                  <a:lnTo>
                    <a:pt x="108" y="15"/>
                  </a:lnTo>
                  <a:lnTo>
                    <a:pt x="115" y="12"/>
                  </a:lnTo>
                  <a:lnTo>
                    <a:pt x="118" y="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9" name="Freeform 469"/>
            <p:cNvSpPr>
              <a:spLocks/>
            </p:cNvSpPr>
            <p:nvPr/>
          </p:nvSpPr>
          <p:spPr bwMode="auto">
            <a:xfrm>
              <a:off x="740" y="2559"/>
              <a:ext cx="91" cy="85"/>
            </a:xfrm>
            <a:custGeom>
              <a:avLst/>
              <a:gdLst>
                <a:gd name="T0" fmla="*/ 91 w 91"/>
                <a:gd name="T1" fmla="*/ 0 h 85"/>
                <a:gd name="T2" fmla="*/ 91 w 91"/>
                <a:gd name="T3" fmla="*/ 46 h 85"/>
                <a:gd name="T4" fmla="*/ 0 w 91"/>
                <a:gd name="T5" fmla="*/ 85 h 85"/>
                <a:gd name="T6" fmla="*/ 0 w 91"/>
                <a:gd name="T7" fmla="*/ 37 h 85"/>
                <a:gd name="T8" fmla="*/ 91 w 91"/>
                <a:gd name="T9" fmla="*/ 0 h 85"/>
              </a:gdLst>
              <a:ahLst/>
              <a:cxnLst>
                <a:cxn ang="0">
                  <a:pos x="T0" y="T1"/>
                </a:cxn>
                <a:cxn ang="0">
                  <a:pos x="T2" y="T3"/>
                </a:cxn>
                <a:cxn ang="0">
                  <a:pos x="T4" y="T5"/>
                </a:cxn>
                <a:cxn ang="0">
                  <a:pos x="T6" y="T7"/>
                </a:cxn>
                <a:cxn ang="0">
                  <a:pos x="T8" y="T9"/>
                </a:cxn>
              </a:cxnLst>
              <a:rect l="0" t="0" r="r" b="b"/>
              <a:pathLst>
                <a:path w="91" h="85">
                  <a:moveTo>
                    <a:pt x="91" y="0"/>
                  </a:moveTo>
                  <a:lnTo>
                    <a:pt x="91" y="46"/>
                  </a:lnTo>
                  <a:lnTo>
                    <a:pt x="0" y="85"/>
                  </a:lnTo>
                  <a:lnTo>
                    <a:pt x="0" y="37"/>
                  </a:lnTo>
                  <a:lnTo>
                    <a:pt x="9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90" name="Freeform 470"/>
            <p:cNvSpPr>
              <a:spLocks/>
            </p:cNvSpPr>
            <p:nvPr/>
          </p:nvSpPr>
          <p:spPr bwMode="auto">
            <a:xfrm>
              <a:off x="740" y="2559"/>
              <a:ext cx="91" cy="85"/>
            </a:xfrm>
            <a:custGeom>
              <a:avLst/>
              <a:gdLst>
                <a:gd name="T0" fmla="*/ 91 w 91"/>
                <a:gd name="T1" fmla="*/ 0 h 85"/>
                <a:gd name="T2" fmla="*/ 91 w 91"/>
                <a:gd name="T3" fmla="*/ 46 h 85"/>
                <a:gd name="T4" fmla="*/ 0 w 91"/>
                <a:gd name="T5" fmla="*/ 85 h 85"/>
                <a:gd name="T6" fmla="*/ 0 w 91"/>
                <a:gd name="T7" fmla="*/ 37 h 85"/>
                <a:gd name="T8" fmla="*/ 91 w 91"/>
                <a:gd name="T9" fmla="*/ 0 h 85"/>
              </a:gdLst>
              <a:ahLst/>
              <a:cxnLst>
                <a:cxn ang="0">
                  <a:pos x="T0" y="T1"/>
                </a:cxn>
                <a:cxn ang="0">
                  <a:pos x="T2" y="T3"/>
                </a:cxn>
                <a:cxn ang="0">
                  <a:pos x="T4" y="T5"/>
                </a:cxn>
                <a:cxn ang="0">
                  <a:pos x="T6" y="T7"/>
                </a:cxn>
                <a:cxn ang="0">
                  <a:pos x="T8" y="T9"/>
                </a:cxn>
              </a:cxnLst>
              <a:rect l="0" t="0" r="r" b="b"/>
              <a:pathLst>
                <a:path w="91" h="85">
                  <a:moveTo>
                    <a:pt x="91" y="0"/>
                  </a:moveTo>
                  <a:lnTo>
                    <a:pt x="91" y="46"/>
                  </a:lnTo>
                  <a:lnTo>
                    <a:pt x="0" y="85"/>
                  </a:lnTo>
                  <a:lnTo>
                    <a:pt x="0" y="37"/>
                  </a:lnTo>
                  <a:lnTo>
                    <a:pt x="9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1" name="Freeform 471"/>
            <p:cNvSpPr>
              <a:spLocks/>
            </p:cNvSpPr>
            <p:nvPr/>
          </p:nvSpPr>
          <p:spPr bwMode="auto">
            <a:xfrm>
              <a:off x="674" y="2563"/>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92" name="Freeform 472"/>
            <p:cNvSpPr>
              <a:spLocks/>
            </p:cNvSpPr>
            <p:nvPr/>
          </p:nvSpPr>
          <p:spPr bwMode="auto">
            <a:xfrm>
              <a:off x="674" y="2563"/>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3" name="Freeform 473"/>
            <p:cNvSpPr>
              <a:spLocks noEditPoints="1"/>
            </p:cNvSpPr>
            <p:nvPr/>
          </p:nvSpPr>
          <p:spPr bwMode="auto">
            <a:xfrm>
              <a:off x="674" y="2673"/>
              <a:ext cx="173" cy="1304"/>
            </a:xfrm>
            <a:custGeom>
              <a:avLst/>
              <a:gdLst>
                <a:gd name="T0" fmla="*/ 1568 w 1568"/>
                <a:gd name="T1" fmla="*/ 300 h 11848"/>
                <a:gd name="T2" fmla="*/ 784 w 1568"/>
                <a:gd name="T3" fmla="*/ 599 h 11848"/>
                <a:gd name="T4" fmla="*/ 0 w 1568"/>
                <a:gd name="T5" fmla="*/ 300 h 11848"/>
                <a:gd name="T6" fmla="*/ 784 w 1568"/>
                <a:gd name="T7" fmla="*/ 0 h 11848"/>
                <a:gd name="T8" fmla="*/ 1568 w 1568"/>
                <a:gd name="T9" fmla="*/ 300 h 11848"/>
                <a:gd name="T10" fmla="*/ 1568 w 1568"/>
                <a:gd name="T11" fmla="*/ 300 h 11848"/>
                <a:gd name="T12" fmla="*/ 1568 w 1568"/>
                <a:gd name="T13" fmla="*/ 11549 h 11848"/>
                <a:gd name="T14" fmla="*/ 784 w 1568"/>
                <a:gd name="T15" fmla="*/ 11848 h 11848"/>
                <a:gd name="T16" fmla="*/ 0 w 1568"/>
                <a:gd name="T17" fmla="*/ 11549 h 11848"/>
                <a:gd name="T18" fmla="*/ 0 w 1568"/>
                <a:gd name="T19" fmla="*/ 300 h 1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8" h="11848">
                  <a:moveTo>
                    <a:pt x="1568" y="300"/>
                  </a:moveTo>
                  <a:cubicBezTo>
                    <a:pt x="1568" y="465"/>
                    <a:pt x="1217" y="599"/>
                    <a:pt x="784" y="599"/>
                  </a:cubicBezTo>
                  <a:cubicBezTo>
                    <a:pt x="351" y="599"/>
                    <a:pt x="0" y="465"/>
                    <a:pt x="0" y="300"/>
                  </a:cubicBezTo>
                  <a:cubicBezTo>
                    <a:pt x="0" y="134"/>
                    <a:pt x="351" y="0"/>
                    <a:pt x="784" y="0"/>
                  </a:cubicBezTo>
                  <a:cubicBezTo>
                    <a:pt x="1217" y="0"/>
                    <a:pt x="1568" y="134"/>
                    <a:pt x="1568" y="300"/>
                  </a:cubicBezTo>
                  <a:close/>
                  <a:moveTo>
                    <a:pt x="1568" y="300"/>
                  </a:moveTo>
                  <a:lnTo>
                    <a:pt x="1568" y="11549"/>
                  </a:lnTo>
                  <a:cubicBezTo>
                    <a:pt x="1568" y="11714"/>
                    <a:pt x="1217" y="11848"/>
                    <a:pt x="784" y="11848"/>
                  </a:cubicBezTo>
                  <a:cubicBezTo>
                    <a:pt x="351" y="11848"/>
                    <a:pt x="0" y="11714"/>
                    <a:pt x="0" y="11549"/>
                  </a:cubicBezTo>
                  <a:lnTo>
                    <a:pt x="0" y="300"/>
                  </a:lnTo>
                </a:path>
              </a:pathLst>
            </a:custGeom>
            <a:noFill/>
            <a:ln w="174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498" name="Picture 4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 y="2312"/>
              <a:ext cx="29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 name="Picture 47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 y="2312"/>
              <a:ext cx="29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4" name="Line 476"/>
            <p:cNvSpPr>
              <a:spLocks noChangeShapeType="1"/>
            </p:cNvSpPr>
            <p:nvPr/>
          </p:nvSpPr>
          <p:spPr bwMode="auto">
            <a:xfrm>
              <a:off x="1409" y="3685"/>
              <a:ext cx="858" cy="81"/>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5" name="Line 477"/>
            <p:cNvSpPr>
              <a:spLocks noChangeShapeType="1"/>
            </p:cNvSpPr>
            <p:nvPr/>
          </p:nvSpPr>
          <p:spPr bwMode="auto">
            <a:xfrm flipV="1">
              <a:off x="822" y="3849"/>
              <a:ext cx="1445" cy="12"/>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6" name="Line 478"/>
            <p:cNvSpPr>
              <a:spLocks noChangeShapeType="1"/>
            </p:cNvSpPr>
            <p:nvPr/>
          </p:nvSpPr>
          <p:spPr bwMode="auto">
            <a:xfrm flipH="1" flipV="1">
              <a:off x="1257" y="3174"/>
              <a:ext cx="1010" cy="446"/>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7" name="Rectangle 479"/>
            <p:cNvSpPr>
              <a:spLocks noChangeArrowheads="1"/>
            </p:cNvSpPr>
            <p:nvPr/>
          </p:nvSpPr>
          <p:spPr bwMode="auto">
            <a:xfrm>
              <a:off x="3948" y="3502"/>
              <a:ext cx="72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KAREL programs: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8" name="Rectangle 480"/>
            <p:cNvSpPr>
              <a:spLocks noChangeArrowheads="1"/>
            </p:cNvSpPr>
            <p:nvPr/>
          </p:nvSpPr>
          <p:spPr bwMode="auto">
            <a:xfrm>
              <a:off x="3948" y="3590"/>
              <a:ext cx="46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IMSEARCH</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9" name="Rectangle 481"/>
            <p:cNvSpPr>
              <a:spLocks noChangeArrowheads="1"/>
            </p:cNvSpPr>
            <p:nvPr/>
          </p:nvSpPr>
          <p:spPr bwMode="auto">
            <a:xfrm>
              <a:off x="3948" y="3677"/>
              <a:ext cx="29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IMPOP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0" name="Rectangle 482"/>
            <p:cNvSpPr>
              <a:spLocks noChangeArrowheads="1"/>
            </p:cNvSpPr>
            <p:nvPr/>
          </p:nvSpPr>
          <p:spPr bwMode="auto">
            <a:xfrm>
              <a:off x="3948" y="3765"/>
              <a:ext cx="65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IMGETPICKPOS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1" name="Rectangle 483"/>
            <p:cNvSpPr>
              <a:spLocks noChangeArrowheads="1"/>
            </p:cNvSpPr>
            <p:nvPr/>
          </p:nvSpPr>
          <p:spPr bwMode="auto">
            <a:xfrm>
              <a:off x="3948" y="3853"/>
              <a:ext cx="48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IMSETSTAT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3" name="Freeform 485"/>
            <p:cNvSpPr>
              <a:spLocks/>
            </p:cNvSpPr>
            <p:nvPr/>
          </p:nvSpPr>
          <p:spPr bwMode="auto">
            <a:xfrm>
              <a:off x="585" y="666"/>
              <a:ext cx="4092" cy="1410"/>
            </a:xfrm>
            <a:custGeom>
              <a:avLst/>
              <a:gdLst>
                <a:gd name="T0" fmla="*/ 0 w 18588"/>
                <a:gd name="T1" fmla="*/ 1067 h 6400"/>
                <a:gd name="T2" fmla="*/ 1067 w 18588"/>
                <a:gd name="T3" fmla="*/ 0 h 6400"/>
                <a:gd name="T4" fmla="*/ 17522 w 18588"/>
                <a:gd name="T5" fmla="*/ 0 h 6400"/>
                <a:gd name="T6" fmla="*/ 18588 w 18588"/>
                <a:gd name="T7" fmla="*/ 1067 h 6400"/>
                <a:gd name="T8" fmla="*/ 18588 w 18588"/>
                <a:gd name="T9" fmla="*/ 5334 h 6400"/>
                <a:gd name="T10" fmla="*/ 17522 w 18588"/>
                <a:gd name="T11" fmla="*/ 6400 h 6400"/>
                <a:gd name="T12" fmla="*/ 1067 w 18588"/>
                <a:gd name="T13" fmla="*/ 6400 h 6400"/>
                <a:gd name="T14" fmla="*/ 0 w 18588"/>
                <a:gd name="T15" fmla="*/ 5334 h 6400"/>
                <a:gd name="T16" fmla="*/ 0 w 18588"/>
                <a:gd name="T17" fmla="*/ 1067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88" h="6400">
                  <a:moveTo>
                    <a:pt x="0" y="1067"/>
                  </a:moveTo>
                  <a:cubicBezTo>
                    <a:pt x="0" y="478"/>
                    <a:pt x="478" y="0"/>
                    <a:pt x="1067" y="0"/>
                  </a:cubicBezTo>
                  <a:lnTo>
                    <a:pt x="17522" y="0"/>
                  </a:lnTo>
                  <a:cubicBezTo>
                    <a:pt x="18111" y="0"/>
                    <a:pt x="18588" y="478"/>
                    <a:pt x="18588" y="1067"/>
                  </a:cubicBezTo>
                  <a:lnTo>
                    <a:pt x="18588" y="5334"/>
                  </a:lnTo>
                  <a:cubicBezTo>
                    <a:pt x="18588" y="5923"/>
                    <a:pt x="18111" y="6400"/>
                    <a:pt x="17522" y="6400"/>
                  </a:cubicBezTo>
                  <a:lnTo>
                    <a:pt x="1067" y="6400"/>
                  </a:lnTo>
                  <a:cubicBezTo>
                    <a:pt x="478" y="6400"/>
                    <a:pt x="0" y="5923"/>
                    <a:pt x="0" y="5334"/>
                  </a:cubicBezTo>
                  <a:lnTo>
                    <a:pt x="0" y="1067"/>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4" name="Rectangle 486"/>
            <p:cNvSpPr>
              <a:spLocks noChangeArrowheads="1"/>
            </p:cNvSpPr>
            <p:nvPr/>
          </p:nvSpPr>
          <p:spPr bwMode="auto">
            <a:xfrm>
              <a:off x="2009" y="1509"/>
              <a:ext cx="99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05" name="Rectangle 487"/>
            <p:cNvSpPr>
              <a:spLocks noChangeArrowheads="1"/>
            </p:cNvSpPr>
            <p:nvPr/>
          </p:nvSpPr>
          <p:spPr bwMode="auto">
            <a:xfrm>
              <a:off x="2009" y="1509"/>
              <a:ext cx="998" cy="94"/>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6" name="Rectangle 488"/>
            <p:cNvSpPr>
              <a:spLocks noChangeArrowheads="1"/>
            </p:cNvSpPr>
            <p:nvPr/>
          </p:nvSpPr>
          <p:spPr bwMode="auto">
            <a:xfrm>
              <a:off x="2026" y="1516"/>
              <a:ext cx="10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3D Area Sensor Vision Process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7" name="Rectangle 489"/>
            <p:cNvSpPr>
              <a:spLocks noChangeArrowheads="1"/>
            </p:cNvSpPr>
            <p:nvPr/>
          </p:nvSpPr>
          <p:spPr bwMode="auto">
            <a:xfrm>
              <a:off x="728" y="1508"/>
              <a:ext cx="97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2" name="Rectangle 490"/>
            <p:cNvSpPr>
              <a:spLocks noChangeArrowheads="1"/>
            </p:cNvSpPr>
            <p:nvPr/>
          </p:nvSpPr>
          <p:spPr bwMode="auto">
            <a:xfrm>
              <a:off x="728" y="1508"/>
              <a:ext cx="972" cy="99"/>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3" name="Rectangle 491"/>
            <p:cNvSpPr>
              <a:spLocks noChangeArrowheads="1"/>
            </p:cNvSpPr>
            <p:nvPr/>
          </p:nvSpPr>
          <p:spPr bwMode="auto">
            <a:xfrm>
              <a:off x="783" y="1517"/>
              <a:ext cx="59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3D 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4" name="Rectangle 492"/>
            <p:cNvSpPr>
              <a:spLocks noChangeArrowheads="1"/>
            </p:cNvSpPr>
            <p:nvPr/>
          </p:nvSpPr>
          <p:spPr bwMode="auto">
            <a:xfrm>
              <a:off x="1296" y="1517"/>
              <a:ext cx="41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Setup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5" name="Rectangle 493"/>
            <p:cNvSpPr>
              <a:spLocks noChangeArrowheads="1"/>
            </p:cNvSpPr>
            <p:nvPr/>
          </p:nvSpPr>
          <p:spPr bwMode="auto">
            <a:xfrm>
              <a:off x="866" y="744"/>
              <a:ext cx="239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0000FF"/>
                  </a:solidFill>
                  <a:effectLst/>
                  <a:latin typeface="Arial" pitchFamily="34" charset="0"/>
                  <a:cs typeface="Arial" pitchFamily="34" charset="0"/>
                </a:rPr>
                <a:t>Vision Tools for 3D Area Sensor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6" name="Freeform 494"/>
            <p:cNvSpPr>
              <a:spLocks/>
            </p:cNvSpPr>
            <p:nvPr/>
          </p:nvSpPr>
          <p:spPr bwMode="auto">
            <a:xfrm>
              <a:off x="685" y="1363"/>
              <a:ext cx="1065" cy="402"/>
            </a:xfrm>
            <a:custGeom>
              <a:avLst/>
              <a:gdLst>
                <a:gd name="T0" fmla="*/ 0 w 19360"/>
                <a:gd name="T1" fmla="*/ 1219 h 7312"/>
                <a:gd name="T2" fmla="*/ 1219 w 19360"/>
                <a:gd name="T3" fmla="*/ 0 h 7312"/>
                <a:gd name="T4" fmla="*/ 18142 w 19360"/>
                <a:gd name="T5" fmla="*/ 0 h 7312"/>
                <a:gd name="T6" fmla="*/ 19360 w 19360"/>
                <a:gd name="T7" fmla="*/ 1219 h 7312"/>
                <a:gd name="T8" fmla="*/ 19360 w 19360"/>
                <a:gd name="T9" fmla="*/ 6094 h 7312"/>
                <a:gd name="T10" fmla="*/ 18142 w 19360"/>
                <a:gd name="T11" fmla="*/ 7312 h 7312"/>
                <a:gd name="T12" fmla="*/ 1219 w 19360"/>
                <a:gd name="T13" fmla="*/ 7312 h 7312"/>
                <a:gd name="T14" fmla="*/ 0 w 19360"/>
                <a:gd name="T15" fmla="*/ 6094 h 7312"/>
                <a:gd name="T16" fmla="*/ 0 w 19360"/>
                <a:gd name="T17" fmla="*/ 1219 h 7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0" h="7312">
                  <a:moveTo>
                    <a:pt x="0" y="1219"/>
                  </a:moveTo>
                  <a:cubicBezTo>
                    <a:pt x="0" y="546"/>
                    <a:pt x="546" y="0"/>
                    <a:pt x="1219" y="0"/>
                  </a:cubicBezTo>
                  <a:lnTo>
                    <a:pt x="18142" y="0"/>
                  </a:lnTo>
                  <a:cubicBezTo>
                    <a:pt x="18815" y="0"/>
                    <a:pt x="19360" y="546"/>
                    <a:pt x="19360" y="1219"/>
                  </a:cubicBezTo>
                  <a:lnTo>
                    <a:pt x="19360" y="6094"/>
                  </a:lnTo>
                  <a:cubicBezTo>
                    <a:pt x="19360" y="6767"/>
                    <a:pt x="18815" y="7312"/>
                    <a:pt x="18142" y="7312"/>
                  </a:cubicBezTo>
                  <a:lnTo>
                    <a:pt x="1219" y="7312"/>
                  </a:lnTo>
                  <a:cubicBezTo>
                    <a:pt x="546" y="7312"/>
                    <a:pt x="0" y="6767"/>
                    <a:pt x="0" y="6094"/>
                  </a:cubicBezTo>
                  <a:lnTo>
                    <a:pt x="0" y="1219"/>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7" name="Freeform 495"/>
            <p:cNvSpPr>
              <a:spLocks/>
            </p:cNvSpPr>
            <p:nvPr/>
          </p:nvSpPr>
          <p:spPr bwMode="auto">
            <a:xfrm>
              <a:off x="1958" y="1362"/>
              <a:ext cx="1101" cy="403"/>
            </a:xfrm>
            <a:custGeom>
              <a:avLst/>
              <a:gdLst>
                <a:gd name="T0" fmla="*/ 0 w 10000"/>
                <a:gd name="T1" fmla="*/ 611 h 3664"/>
                <a:gd name="T2" fmla="*/ 611 w 10000"/>
                <a:gd name="T3" fmla="*/ 0 h 3664"/>
                <a:gd name="T4" fmla="*/ 9390 w 10000"/>
                <a:gd name="T5" fmla="*/ 0 h 3664"/>
                <a:gd name="T6" fmla="*/ 10000 w 10000"/>
                <a:gd name="T7" fmla="*/ 611 h 3664"/>
                <a:gd name="T8" fmla="*/ 10000 w 10000"/>
                <a:gd name="T9" fmla="*/ 3054 h 3664"/>
                <a:gd name="T10" fmla="*/ 9390 w 10000"/>
                <a:gd name="T11" fmla="*/ 3664 h 3664"/>
                <a:gd name="T12" fmla="*/ 611 w 10000"/>
                <a:gd name="T13" fmla="*/ 3664 h 3664"/>
                <a:gd name="T14" fmla="*/ 0 w 10000"/>
                <a:gd name="T15" fmla="*/ 3054 h 3664"/>
                <a:gd name="T16" fmla="*/ 0 w 10000"/>
                <a:gd name="T17" fmla="*/ 611 h 3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00" h="3664">
                  <a:moveTo>
                    <a:pt x="0" y="611"/>
                  </a:moveTo>
                  <a:cubicBezTo>
                    <a:pt x="0" y="274"/>
                    <a:pt x="274" y="0"/>
                    <a:pt x="611" y="0"/>
                  </a:cubicBezTo>
                  <a:lnTo>
                    <a:pt x="9390" y="0"/>
                  </a:lnTo>
                  <a:cubicBezTo>
                    <a:pt x="9727" y="0"/>
                    <a:pt x="10000" y="274"/>
                    <a:pt x="10000" y="611"/>
                  </a:cubicBezTo>
                  <a:lnTo>
                    <a:pt x="10000" y="3054"/>
                  </a:lnTo>
                  <a:cubicBezTo>
                    <a:pt x="10000" y="3391"/>
                    <a:pt x="9727" y="3664"/>
                    <a:pt x="9390" y="3664"/>
                  </a:cubicBezTo>
                  <a:lnTo>
                    <a:pt x="611" y="3664"/>
                  </a:lnTo>
                  <a:cubicBezTo>
                    <a:pt x="274" y="3664"/>
                    <a:pt x="0" y="3391"/>
                    <a:pt x="0" y="3054"/>
                  </a:cubicBezTo>
                  <a:lnTo>
                    <a:pt x="0" y="611"/>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8" name="Rectangle 496"/>
            <p:cNvSpPr>
              <a:spLocks noChangeArrowheads="1"/>
            </p:cNvSpPr>
            <p:nvPr/>
          </p:nvSpPr>
          <p:spPr bwMode="auto">
            <a:xfrm>
              <a:off x="951" y="1254"/>
              <a:ext cx="556"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Sensor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9" name="Rectangle 497"/>
            <p:cNvSpPr>
              <a:spLocks noChangeArrowheads="1"/>
            </p:cNvSpPr>
            <p:nvPr/>
          </p:nvSpPr>
          <p:spPr bwMode="auto">
            <a:xfrm>
              <a:off x="2215" y="1254"/>
              <a:ext cx="67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Vision Process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0" name="Line 498"/>
            <p:cNvSpPr>
              <a:spLocks noChangeShapeType="1"/>
            </p:cNvSpPr>
            <p:nvPr/>
          </p:nvSpPr>
          <p:spPr bwMode="auto">
            <a:xfrm>
              <a:off x="3065" y="1553"/>
              <a:ext cx="197" cy="0"/>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1" name="Line 499"/>
            <p:cNvSpPr>
              <a:spLocks noChangeShapeType="1"/>
            </p:cNvSpPr>
            <p:nvPr/>
          </p:nvSpPr>
          <p:spPr bwMode="auto">
            <a:xfrm>
              <a:off x="1750" y="1564"/>
              <a:ext cx="208" cy="0"/>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2" name="Rectangle 500"/>
            <p:cNvSpPr>
              <a:spLocks noChangeArrowheads="1"/>
            </p:cNvSpPr>
            <p:nvPr/>
          </p:nvSpPr>
          <p:spPr bwMode="auto">
            <a:xfrm>
              <a:off x="2441" y="1837"/>
              <a:ext cx="6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Found parts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3" name="Rectangle 501"/>
            <p:cNvSpPr>
              <a:spLocks noChangeArrowheads="1"/>
            </p:cNvSpPr>
            <p:nvPr/>
          </p:nvSpPr>
          <p:spPr bwMode="auto">
            <a:xfrm>
              <a:off x="2441" y="1925"/>
              <a:ext cx="69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(Position, Offset,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4" name="Rectangle 502"/>
            <p:cNvSpPr>
              <a:spLocks noChangeArrowheads="1"/>
            </p:cNvSpPr>
            <p:nvPr/>
          </p:nvSpPr>
          <p:spPr bwMode="auto">
            <a:xfrm>
              <a:off x="3048" y="1925"/>
              <a:ext cx="15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etc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5" name="Rectangle 503"/>
            <p:cNvSpPr>
              <a:spLocks noChangeArrowheads="1"/>
            </p:cNvSpPr>
            <p:nvPr/>
          </p:nvSpPr>
          <p:spPr bwMode="auto">
            <a:xfrm>
              <a:off x="3154" y="1925"/>
              <a:ext cx="6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6" name="Rectangle 504"/>
            <p:cNvSpPr>
              <a:spLocks noChangeArrowheads="1"/>
            </p:cNvSpPr>
            <p:nvPr/>
          </p:nvSpPr>
          <p:spPr bwMode="auto">
            <a:xfrm>
              <a:off x="1279" y="1826"/>
              <a:ext cx="7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CALL ACQVAMAP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7" name="Rectangle 505"/>
            <p:cNvSpPr>
              <a:spLocks noChangeArrowheads="1"/>
            </p:cNvSpPr>
            <p:nvPr/>
          </p:nvSpPr>
          <p:spPr bwMode="auto">
            <a:xfrm>
              <a:off x="3565" y="696"/>
              <a:ext cx="73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Command Tools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8" name="Rectangle 506"/>
            <p:cNvSpPr>
              <a:spLocks noChangeArrowheads="1"/>
            </p:cNvSpPr>
            <p:nvPr/>
          </p:nvSpPr>
          <p:spPr bwMode="auto">
            <a:xfrm>
              <a:off x="3348" y="1660"/>
              <a:ext cx="1143"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9" name="Rectangle 507"/>
            <p:cNvSpPr>
              <a:spLocks noChangeArrowheads="1"/>
            </p:cNvSpPr>
            <p:nvPr/>
          </p:nvSpPr>
          <p:spPr bwMode="auto">
            <a:xfrm>
              <a:off x="3348" y="1660"/>
              <a:ext cx="1143"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0" name="Rectangle 508"/>
            <p:cNvSpPr>
              <a:spLocks noChangeArrowheads="1"/>
            </p:cNvSpPr>
            <p:nvPr/>
          </p:nvSpPr>
          <p:spPr bwMode="auto">
            <a:xfrm>
              <a:off x="3553" y="1670"/>
              <a:ext cx="67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COG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1" name="Rectangle 509"/>
            <p:cNvSpPr>
              <a:spLocks noChangeArrowheads="1"/>
            </p:cNvSpPr>
            <p:nvPr/>
          </p:nvSpPr>
          <p:spPr bwMode="auto">
            <a:xfrm>
              <a:off x="4143" y="1670"/>
              <a:ext cx="18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2" name="Rectangle 510"/>
            <p:cNvSpPr>
              <a:spLocks noChangeArrowheads="1"/>
            </p:cNvSpPr>
            <p:nvPr/>
          </p:nvSpPr>
          <p:spPr bwMode="auto">
            <a:xfrm>
              <a:off x="3347" y="1760"/>
              <a:ext cx="1144"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3" name="Rectangle 511"/>
            <p:cNvSpPr>
              <a:spLocks noChangeArrowheads="1"/>
            </p:cNvSpPr>
            <p:nvPr/>
          </p:nvSpPr>
          <p:spPr bwMode="auto">
            <a:xfrm>
              <a:off x="3347" y="1760"/>
              <a:ext cx="1144" cy="9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4" name="Rectangle 512"/>
            <p:cNvSpPr>
              <a:spLocks noChangeArrowheads="1"/>
            </p:cNvSpPr>
            <p:nvPr/>
          </p:nvSpPr>
          <p:spPr bwMode="auto">
            <a:xfrm>
              <a:off x="3549" y="1770"/>
              <a:ext cx="84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Plane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5" name="Rectangle 513"/>
            <p:cNvSpPr>
              <a:spLocks noChangeArrowheads="1"/>
            </p:cNvSpPr>
            <p:nvPr/>
          </p:nvSpPr>
          <p:spPr bwMode="auto">
            <a:xfrm>
              <a:off x="3347" y="1854"/>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6" name="Rectangle 514"/>
            <p:cNvSpPr>
              <a:spLocks noChangeArrowheads="1"/>
            </p:cNvSpPr>
            <p:nvPr/>
          </p:nvSpPr>
          <p:spPr bwMode="auto">
            <a:xfrm>
              <a:off x="3347" y="1854"/>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7" name="Rectangle 515"/>
            <p:cNvSpPr>
              <a:spLocks noChangeArrowheads="1"/>
            </p:cNvSpPr>
            <p:nvPr/>
          </p:nvSpPr>
          <p:spPr bwMode="auto">
            <a:xfrm>
              <a:off x="3423" y="1864"/>
              <a:ext cx="1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0000"/>
                  </a:solidFill>
                  <a:effectLst/>
                  <a:latin typeface="Times New Roman" pitchFamily="18" charset="0"/>
                  <a:cs typeface="Arial" pitchFamily="34" charset="0"/>
                </a:rPr>
                <a:t>Obstruction Measurement Tool</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0" name="Rectangle 516"/>
            <p:cNvSpPr>
              <a:spLocks noChangeArrowheads="1"/>
            </p:cNvSpPr>
            <p:nvPr/>
          </p:nvSpPr>
          <p:spPr bwMode="auto">
            <a:xfrm>
              <a:off x="3353" y="1551"/>
              <a:ext cx="20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1" name="Rectangle 517"/>
            <p:cNvSpPr>
              <a:spLocks noChangeArrowheads="1"/>
            </p:cNvSpPr>
            <p:nvPr/>
          </p:nvSpPr>
          <p:spPr bwMode="auto">
            <a:xfrm>
              <a:off x="3520" y="1551"/>
              <a:ext cx="34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2D+3D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2" name="Rectangle 518"/>
            <p:cNvSpPr>
              <a:spLocks noChangeArrowheads="1"/>
            </p:cNvSpPr>
            <p:nvPr/>
          </p:nvSpPr>
          <p:spPr bwMode="auto">
            <a:xfrm>
              <a:off x="3820" y="1551"/>
              <a:ext cx="49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hybrid find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3" name="Freeform 519"/>
            <p:cNvSpPr>
              <a:spLocks/>
            </p:cNvSpPr>
            <p:nvPr/>
          </p:nvSpPr>
          <p:spPr bwMode="auto">
            <a:xfrm>
              <a:off x="3262" y="827"/>
              <a:ext cx="1290" cy="1204"/>
            </a:xfrm>
            <a:custGeom>
              <a:avLst/>
              <a:gdLst>
                <a:gd name="T0" fmla="*/ 0 w 5860"/>
                <a:gd name="T1" fmla="*/ 912 h 5472"/>
                <a:gd name="T2" fmla="*/ 912 w 5860"/>
                <a:gd name="T3" fmla="*/ 0 h 5472"/>
                <a:gd name="T4" fmla="*/ 4948 w 5860"/>
                <a:gd name="T5" fmla="*/ 0 h 5472"/>
                <a:gd name="T6" fmla="*/ 5860 w 5860"/>
                <a:gd name="T7" fmla="*/ 912 h 5472"/>
                <a:gd name="T8" fmla="*/ 5860 w 5860"/>
                <a:gd name="T9" fmla="*/ 4560 h 5472"/>
                <a:gd name="T10" fmla="*/ 4948 w 5860"/>
                <a:gd name="T11" fmla="*/ 5472 h 5472"/>
                <a:gd name="T12" fmla="*/ 912 w 5860"/>
                <a:gd name="T13" fmla="*/ 5472 h 5472"/>
                <a:gd name="T14" fmla="*/ 0 w 5860"/>
                <a:gd name="T15" fmla="*/ 4560 h 5472"/>
                <a:gd name="T16" fmla="*/ 0 w 5860"/>
                <a:gd name="T17" fmla="*/ 912 h 5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0" h="5472">
                  <a:moveTo>
                    <a:pt x="0" y="912"/>
                  </a:moveTo>
                  <a:cubicBezTo>
                    <a:pt x="0" y="409"/>
                    <a:pt x="409" y="0"/>
                    <a:pt x="912" y="0"/>
                  </a:cubicBezTo>
                  <a:lnTo>
                    <a:pt x="4948" y="0"/>
                  </a:lnTo>
                  <a:cubicBezTo>
                    <a:pt x="5452" y="0"/>
                    <a:pt x="5860" y="409"/>
                    <a:pt x="5860" y="912"/>
                  </a:cubicBezTo>
                  <a:lnTo>
                    <a:pt x="5860" y="4560"/>
                  </a:lnTo>
                  <a:cubicBezTo>
                    <a:pt x="5860" y="5064"/>
                    <a:pt x="5452" y="5472"/>
                    <a:pt x="4948" y="5472"/>
                  </a:cubicBezTo>
                  <a:lnTo>
                    <a:pt x="912" y="5472"/>
                  </a:lnTo>
                  <a:cubicBezTo>
                    <a:pt x="409" y="5472"/>
                    <a:pt x="0" y="5064"/>
                    <a:pt x="0" y="4560"/>
                  </a:cubicBezTo>
                  <a:lnTo>
                    <a:pt x="0" y="912"/>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8" name="Rectangle 520"/>
            <p:cNvSpPr>
              <a:spLocks noChangeArrowheads="1"/>
            </p:cNvSpPr>
            <p:nvPr/>
          </p:nvSpPr>
          <p:spPr bwMode="auto">
            <a:xfrm>
              <a:off x="3347" y="10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09" name="Rectangle 521"/>
            <p:cNvSpPr>
              <a:spLocks noChangeArrowheads="1"/>
            </p:cNvSpPr>
            <p:nvPr/>
          </p:nvSpPr>
          <p:spPr bwMode="auto">
            <a:xfrm>
              <a:off x="3347" y="10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10" name="Rectangle 522"/>
            <p:cNvSpPr>
              <a:spLocks noChangeArrowheads="1"/>
            </p:cNvSpPr>
            <p:nvPr/>
          </p:nvSpPr>
          <p:spPr bwMode="auto">
            <a:xfrm>
              <a:off x="3426" y="1092"/>
              <a:ext cx="66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Peak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1" name="Rectangle 523"/>
            <p:cNvSpPr>
              <a:spLocks noChangeArrowheads="1"/>
            </p:cNvSpPr>
            <p:nvPr/>
          </p:nvSpPr>
          <p:spPr bwMode="auto">
            <a:xfrm>
              <a:off x="4003" y="1092"/>
              <a:ext cx="48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Locator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2" name="Rectangle 524"/>
            <p:cNvSpPr>
              <a:spLocks noChangeArrowheads="1"/>
            </p:cNvSpPr>
            <p:nvPr/>
          </p:nvSpPr>
          <p:spPr bwMode="auto">
            <a:xfrm>
              <a:off x="3347" y="11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13" name="Rectangle 525"/>
            <p:cNvSpPr>
              <a:spLocks noChangeArrowheads="1"/>
            </p:cNvSpPr>
            <p:nvPr/>
          </p:nvSpPr>
          <p:spPr bwMode="auto">
            <a:xfrm>
              <a:off x="3347" y="11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14" name="Rectangle 526"/>
            <p:cNvSpPr>
              <a:spLocks noChangeArrowheads="1"/>
            </p:cNvSpPr>
            <p:nvPr/>
          </p:nvSpPr>
          <p:spPr bwMode="auto">
            <a:xfrm>
              <a:off x="3430" y="1192"/>
              <a:ext cx="110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Blob Locator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5" name="Rectangle 527"/>
            <p:cNvSpPr>
              <a:spLocks noChangeArrowheads="1"/>
            </p:cNvSpPr>
            <p:nvPr/>
          </p:nvSpPr>
          <p:spPr bwMode="auto">
            <a:xfrm>
              <a:off x="3355" y="869"/>
              <a:ext cx="20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6" name="Rectangle 528"/>
            <p:cNvSpPr>
              <a:spLocks noChangeArrowheads="1"/>
            </p:cNvSpPr>
            <p:nvPr/>
          </p:nvSpPr>
          <p:spPr bwMode="auto">
            <a:xfrm>
              <a:off x="3523" y="869"/>
              <a:ext cx="36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true 3D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7" name="Rectangle 529"/>
            <p:cNvSpPr>
              <a:spLocks noChangeArrowheads="1"/>
            </p:cNvSpPr>
            <p:nvPr/>
          </p:nvSpPr>
          <p:spPr bwMode="auto">
            <a:xfrm>
              <a:off x="3849" y="869"/>
              <a:ext cx="20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find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8" name="Rectangle 530"/>
            <p:cNvSpPr>
              <a:spLocks noChangeArrowheads="1"/>
            </p:cNvSpPr>
            <p:nvPr/>
          </p:nvSpPr>
          <p:spPr bwMode="auto">
            <a:xfrm>
              <a:off x="3347" y="9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19" name="Rectangle 531"/>
            <p:cNvSpPr>
              <a:spLocks noChangeArrowheads="1"/>
            </p:cNvSpPr>
            <p:nvPr/>
          </p:nvSpPr>
          <p:spPr bwMode="auto">
            <a:xfrm>
              <a:off x="3347" y="9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20" name="Rectangle 532"/>
            <p:cNvSpPr>
              <a:spLocks noChangeArrowheads="1"/>
            </p:cNvSpPr>
            <p:nvPr/>
          </p:nvSpPr>
          <p:spPr bwMode="auto">
            <a:xfrm>
              <a:off x="3464" y="992"/>
              <a:ext cx="4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1" name="Rectangle 533"/>
            <p:cNvSpPr>
              <a:spLocks noChangeArrowheads="1"/>
            </p:cNvSpPr>
            <p:nvPr/>
          </p:nvSpPr>
          <p:spPr bwMode="auto">
            <a:xfrm>
              <a:off x="3868" y="992"/>
              <a:ext cx="5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Preprocess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2" name="Rectangle 534"/>
            <p:cNvSpPr>
              <a:spLocks noChangeArrowheads="1"/>
            </p:cNvSpPr>
            <p:nvPr/>
          </p:nvSpPr>
          <p:spPr bwMode="auto">
            <a:xfrm>
              <a:off x="3348" y="12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23" name="Rectangle 535"/>
            <p:cNvSpPr>
              <a:spLocks noChangeArrowheads="1"/>
            </p:cNvSpPr>
            <p:nvPr/>
          </p:nvSpPr>
          <p:spPr bwMode="auto">
            <a:xfrm>
              <a:off x="3348" y="12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24" name="Rectangle 536"/>
            <p:cNvSpPr>
              <a:spLocks noChangeArrowheads="1"/>
            </p:cNvSpPr>
            <p:nvPr/>
          </p:nvSpPr>
          <p:spPr bwMode="auto">
            <a:xfrm>
              <a:off x="3452" y="1293"/>
              <a:ext cx="47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5" name="Rectangle 537"/>
            <p:cNvSpPr>
              <a:spLocks noChangeArrowheads="1"/>
            </p:cNvSpPr>
            <p:nvPr/>
          </p:nvSpPr>
          <p:spPr bwMode="auto">
            <a:xfrm>
              <a:off x="3857" y="1293"/>
              <a:ext cx="4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GF Locator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6" name="Rectangle 538"/>
            <p:cNvSpPr>
              <a:spLocks noChangeArrowheads="1"/>
            </p:cNvSpPr>
            <p:nvPr/>
          </p:nvSpPr>
          <p:spPr bwMode="auto">
            <a:xfrm>
              <a:off x="4245" y="1293"/>
              <a:ext cx="19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7" name="Rectangle 539"/>
            <p:cNvSpPr>
              <a:spLocks noChangeArrowheads="1"/>
            </p:cNvSpPr>
            <p:nvPr/>
          </p:nvSpPr>
          <p:spPr bwMode="auto">
            <a:xfrm>
              <a:off x="3347" y="1385"/>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28" name="Rectangle 540"/>
            <p:cNvSpPr>
              <a:spLocks noChangeArrowheads="1"/>
            </p:cNvSpPr>
            <p:nvPr/>
          </p:nvSpPr>
          <p:spPr bwMode="auto">
            <a:xfrm>
              <a:off x="3347" y="1385"/>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29" name="Rectangle 541"/>
            <p:cNvSpPr>
              <a:spLocks noChangeArrowheads="1"/>
            </p:cNvSpPr>
            <p:nvPr/>
          </p:nvSpPr>
          <p:spPr bwMode="auto">
            <a:xfrm>
              <a:off x="3365" y="1395"/>
              <a:ext cx="4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30" name="Rectangle 542"/>
            <p:cNvSpPr>
              <a:spLocks noChangeArrowheads="1"/>
            </p:cNvSpPr>
            <p:nvPr/>
          </p:nvSpPr>
          <p:spPr bwMode="auto">
            <a:xfrm>
              <a:off x="3769" y="1395"/>
              <a:ext cx="6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0000"/>
                  </a:solidFill>
                  <a:effectLst/>
                  <a:latin typeface="Times New Roman" pitchFamily="18" charset="0"/>
                  <a:cs typeface="Arial" pitchFamily="34" charset="0"/>
                </a:rPr>
                <a:t>Cylinder Locator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31" name="Rectangle 543"/>
            <p:cNvSpPr>
              <a:spLocks noChangeArrowheads="1"/>
            </p:cNvSpPr>
            <p:nvPr/>
          </p:nvSpPr>
          <p:spPr bwMode="auto">
            <a:xfrm>
              <a:off x="4332" y="1395"/>
              <a:ext cx="18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6146" name="Titel 1"/>
          <p:cNvSpPr>
            <a:spLocks noGrp="1"/>
          </p:cNvSpPr>
          <p:nvPr>
            <p:ph type="title"/>
          </p:nvPr>
        </p:nvSpPr>
        <p:spPr/>
        <p:txBody>
          <a:bodyPr/>
          <a:lstStyle/>
          <a:p>
            <a:r>
              <a:rPr lang="en-US" dirty="0">
                <a:latin typeface="Arial" charset="0"/>
                <a:cs typeface="Arial" charset="0"/>
              </a:rPr>
              <a:t>Vision Process And Bin Picking Setup</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43</a:t>
            </a:fld>
            <a:endParaRPr lang="de-DE" sz="1000" smtClean="0">
              <a:solidFill>
                <a:schemeClr val="tx1"/>
              </a:solidFill>
              <a:latin typeface="DIN-Light" charset="0"/>
            </a:endParaRPr>
          </a:p>
        </p:txBody>
      </p:sp>
      <p:sp>
        <p:nvSpPr>
          <p:cNvPr id="6" name="Action Button: Home 5">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2" name="Circular Arrow 1"/>
          <p:cNvSpPr/>
          <p:nvPr/>
        </p:nvSpPr>
        <p:spPr bwMode="auto">
          <a:xfrm rot="1376462">
            <a:off x="1131998" y="1029447"/>
            <a:ext cx="5303520" cy="5303520"/>
          </a:xfrm>
          <a:prstGeom prst="circularArrow">
            <a:avLst>
              <a:gd name="adj1" fmla="val 9180"/>
              <a:gd name="adj2" fmla="val 1049128"/>
              <a:gd name="adj3" fmla="val 20410904"/>
              <a:gd name="adj4" fmla="val 4052402"/>
              <a:gd name="adj5" fmla="val 8312"/>
            </a:avLst>
          </a:prstGeom>
          <a:solidFill>
            <a:srgbClr val="FFFF00">
              <a:alpha val="50000"/>
            </a:srgbClr>
          </a:solidFill>
          <a:ln w="6350"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3" name="Rectangle 2">
            <a:hlinkClick r:id="rId5" action="ppaction://hlinksldjump"/>
          </p:cNvPr>
          <p:cNvSpPr/>
          <p:nvPr/>
        </p:nvSpPr>
        <p:spPr>
          <a:xfrm>
            <a:off x="1936583" y="4725143"/>
            <a:ext cx="761747"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1.</a:t>
            </a:r>
            <a:endParaRPr lang="en-US" sz="5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10" name="Rectangle 9">
            <a:hlinkClick r:id="rId6" action="ppaction://hlinksldjump"/>
          </p:cNvPr>
          <p:cNvSpPr/>
          <p:nvPr/>
        </p:nvSpPr>
        <p:spPr>
          <a:xfrm>
            <a:off x="2770338" y="1209525"/>
            <a:ext cx="761747"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2.</a:t>
            </a:r>
            <a:endParaRPr lang="en-US" sz="5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
        <p:nvSpPr>
          <p:cNvPr id="11" name="Rectangle 10">
            <a:hlinkClick r:id="rId7" action="ppaction://hlinksldjump"/>
          </p:cNvPr>
          <p:cNvSpPr/>
          <p:nvPr/>
        </p:nvSpPr>
        <p:spPr>
          <a:xfrm>
            <a:off x="5680999" y="3356991"/>
            <a:ext cx="761747"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rPr>
              <a:t>3.</a:t>
            </a:r>
            <a:endParaRPr lang="en-US" sz="54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mn-lt"/>
            </a:endParaRPr>
          </a:p>
        </p:txBody>
      </p:sp>
    </p:spTree>
    <p:extLst>
      <p:ext uri="{BB962C8B-B14F-4D97-AF65-F5344CB8AC3E}">
        <p14:creationId xmlns:p14="http://schemas.microsoft.com/office/powerpoint/2010/main" val="264717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Recommended </a:t>
            </a:r>
            <a:r>
              <a:rPr lang="de-DE" dirty="0" err="1" smtClean="0">
                <a:latin typeface="Arial" charset="0"/>
                <a:cs typeface="Arial" charset="0"/>
              </a:rPr>
              <a:t>Procedure</a:t>
            </a:r>
            <a:endParaRPr lang="de-DE" dirty="0" smtClean="0">
              <a:latin typeface="Arial" charset="0"/>
              <a:cs typeface="Arial" charset="0"/>
            </a:endParaRPr>
          </a:p>
        </p:txBody>
      </p:sp>
      <p:sp>
        <p:nvSpPr>
          <p:cNvPr id="6147" name="Inhaltsplatzhalter 2"/>
          <p:cNvSpPr>
            <a:spLocks noGrp="1"/>
          </p:cNvSpPr>
          <p:nvPr>
            <p:ph idx="1"/>
          </p:nvPr>
        </p:nvSpPr>
        <p:spPr>
          <a:xfrm>
            <a:off x="-144016" y="908720"/>
            <a:ext cx="10209584" cy="5544468"/>
          </a:xfrm>
        </p:spPr>
        <p:txBody>
          <a:bodyPr/>
          <a:lstStyle/>
          <a:p>
            <a:pPr lvl="1"/>
            <a:r>
              <a:rPr lang="en-US" dirty="0" smtClean="0">
                <a:latin typeface="Arial" charset="0"/>
                <a:cs typeface="Arial" charset="0"/>
                <a:hlinkClick r:id="rId2" action="ppaction://hlinksldjump"/>
              </a:rPr>
              <a:t>Setup and execute Vision Process to detect container position offset.</a:t>
            </a:r>
            <a:r>
              <a:rPr lang="en-US" dirty="0" smtClean="0">
                <a:latin typeface="Arial" charset="0"/>
                <a:cs typeface="Arial" charset="0"/>
              </a:rPr>
              <a:t> Don’t move container after that (during setup)!</a:t>
            </a:r>
          </a:p>
          <a:p>
            <a:pPr lvl="2"/>
            <a:r>
              <a:rPr lang="en-US" dirty="0" smtClean="0">
                <a:latin typeface="Arial" charset="0"/>
                <a:cs typeface="Arial" charset="0"/>
                <a:sym typeface="Wingdings" pitchFamily="2" charset="2"/>
              </a:rPr>
              <a:t>Result  VR[x]</a:t>
            </a:r>
            <a:endParaRPr lang="en-US" dirty="0" smtClean="0">
              <a:latin typeface="Arial" charset="0"/>
              <a:cs typeface="Arial" charset="0"/>
            </a:endParaRPr>
          </a:p>
          <a:p>
            <a:pPr lvl="1"/>
            <a:r>
              <a:rPr lang="en-US" dirty="0" smtClean="0">
                <a:latin typeface="Arial" charset="0"/>
                <a:cs typeface="Arial" charset="0"/>
                <a:hlinkClick r:id="rId3" action="ppaction://hlinksldjump"/>
              </a:rPr>
              <a:t>Setup Interference Avoidance</a:t>
            </a:r>
            <a:endParaRPr lang="en-US" dirty="0" smtClean="0">
              <a:latin typeface="Arial" charset="0"/>
              <a:cs typeface="Arial" charset="0"/>
            </a:endParaRPr>
          </a:p>
          <a:p>
            <a:pPr lvl="2"/>
            <a:r>
              <a:rPr lang="en-US" dirty="0" smtClean="0">
                <a:latin typeface="Arial" charset="0"/>
                <a:cs typeface="Arial" charset="0"/>
              </a:rPr>
              <a:t>In container object model setup, specify VR index containing position offset.</a:t>
            </a:r>
          </a:p>
          <a:p>
            <a:pPr lvl="1"/>
            <a:r>
              <a:rPr lang="en-US" dirty="0" smtClean="0">
                <a:latin typeface="Arial" charset="0"/>
                <a:cs typeface="Arial" charset="0"/>
                <a:hlinkClick r:id="rId4" action="ppaction://hlinksldjump"/>
              </a:rPr>
              <a:t>3D Area Sensor Vision Process Setup</a:t>
            </a:r>
            <a:endParaRPr lang="en-US" dirty="0" smtClean="0">
              <a:latin typeface="Arial" charset="0"/>
              <a:cs typeface="Arial" charset="0"/>
            </a:endParaRPr>
          </a:p>
          <a:p>
            <a:pPr lvl="2"/>
            <a:r>
              <a:rPr lang="en-US" dirty="0" smtClean="0">
                <a:latin typeface="Arial" charset="0"/>
                <a:cs typeface="Arial" charset="0"/>
              </a:rPr>
              <a:t>Configure VP on the main page first.</a:t>
            </a:r>
          </a:p>
          <a:p>
            <a:pPr lvl="2"/>
            <a:r>
              <a:rPr lang="en-US" dirty="0" smtClean="0">
                <a:latin typeface="Arial" charset="0"/>
                <a:cs typeface="Arial" charset="0"/>
              </a:rPr>
              <a:t>Add and configure Window Shift Tool as the first tool under the VP.</a:t>
            </a:r>
          </a:p>
          <a:p>
            <a:pPr lvl="2"/>
            <a:r>
              <a:rPr lang="en-US" dirty="0" smtClean="0">
                <a:latin typeface="Arial" charset="0"/>
                <a:cs typeface="Arial" charset="0"/>
              </a:rPr>
              <a:t>Setup other necessary command tools.</a:t>
            </a:r>
          </a:p>
          <a:p>
            <a:pPr lvl="1"/>
            <a:r>
              <a:rPr lang="en-US" dirty="0" smtClean="0">
                <a:latin typeface="Arial" charset="0"/>
                <a:cs typeface="Arial" charset="0"/>
                <a:hlinkClick r:id="rId5" action="ppaction://hlinksldjump"/>
              </a:rPr>
              <a:t>Parts List Manager Setup</a:t>
            </a:r>
            <a:endParaRPr lang="en-US" dirty="0" smtClean="0">
              <a:latin typeface="Arial" charset="0"/>
              <a:cs typeface="Arial" charset="0"/>
            </a:endParaRPr>
          </a:p>
          <a:p>
            <a:pPr lvl="1"/>
            <a:endParaRPr lang="en-US"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44</a:t>
            </a:fld>
            <a:endParaRPr lang="de-DE" sz="1000" smtClean="0">
              <a:solidFill>
                <a:schemeClr val="tx1"/>
              </a:solidFill>
              <a:latin typeface="DIN-Light" charset="0"/>
            </a:endParaRPr>
          </a:p>
        </p:txBody>
      </p:sp>
      <p:sp>
        <p:nvSpPr>
          <p:cNvPr id="6" name="Action Button: Home 5">
            <a:hlinkClick r:id="rId6"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5137433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Container Position Offset Detection</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r>
              <a:rPr lang="en-US" dirty="0">
                <a:latin typeface="Arial" charset="0"/>
                <a:cs typeface="Arial" charset="0"/>
              </a:rPr>
              <a:t>Not needed for depalletizing application</a:t>
            </a:r>
            <a:r>
              <a:rPr lang="en-US" dirty="0" smtClean="0">
                <a:latin typeface="Arial" charset="0"/>
                <a:cs typeface="Arial" charset="0"/>
              </a:rPr>
              <a:t>!</a:t>
            </a:r>
            <a:endParaRPr lang="en-US" dirty="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45</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046489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Container Position Offset </a:t>
            </a:r>
            <a:r>
              <a:rPr lang="de-DE" dirty="0" err="1" smtClean="0">
                <a:latin typeface="Arial" charset="0"/>
                <a:cs typeface="Arial" charset="0"/>
              </a:rPr>
              <a:t>Detection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46</a:t>
            </a:fld>
            <a:endParaRPr lang="de-DE" sz="1000" smtClean="0">
              <a:solidFill>
                <a:schemeClr val="tx1"/>
              </a:solidFill>
              <a:latin typeface="DIN-Light" charset="0"/>
            </a:endParaRPr>
          </a:p>
        </p:txBody>
      </p:sp>
      <p:sp>
        <p:nvSpPr>
          <p:cNvPr id="21" name="Inhaltsplatzhalter 2"/>
          <p:cNvSpPr>
            <a:spLocks noGrp="1"/>
          </p:cNvSpPr>
          <p:nvPr>
            <p:ph idx="1"/>
          </p:nvPr>
        </p:nvSpPr>
        <p:spPr>
          <a:xfrm>
            <a:off x="0" y="836613"/>
            <a:ext cx="9906000" cy="1728291"/>
          </a:xfrm>
        </p:spPr>
        <p:txBody>
          <a:bodyPr/>
          <a:lstStyle/>
          <a:p>
            <a:pPr lvl="1"/>
            <a:r>
              <a:rPr lang="en-US" dirty="0" smtClean="0">
                <a:latin typeface="Arial" charset="0"/>
                <a:cs typeface="Arial" charset="0"/>
              </a:rPr>
              <a:t>Container </a:t>
            </a:r>
            <a:r>
              <a:rPr lang="en-US" dirty="0">
                <a:latin typeface="Arial" charset="0"/>
                <a:cs typeface="Arial" charset="0"/>
              </a:rPr>
              <a:t>position may change every time the container is </a:t>
            </a:r>
            <a:r>
              <a:rPr lang="en-US" dirty="0" smtClean="0">
                <a:latin typeface="Arial" charset="0"/>
                <a:cs typeface="Arial" charset="0"/>
              </a:rPr>
              <a:t>replaced. Without offset detection, following problems:</a:t>
            </a:r>
          </a:p>
          <a:p>
            <a:pPr lvl="2"/>
            <a:r>
              <a:rPr lang="en-US" dirty="0">
                <a:latin typeface="Arial" charset="0"/>
                <a:cs typeface="Arial" charset="0"/>
              </a:rPr>
              <a:t>The interference avoidance function misjudges frequently</a:t>
            </a:r>
            <a:r>
              <a:rPr lang="en-US" dirty="0" smtClean="0">
                <a:latin typeface="Arial" charset="0"/>
                <a:cs typeface="Arial" charset="0"/>
              </a:rPr>
              <a:t>.</a:t>
            </a:r>
          </a:p>
          <a:p>
            <a:pPr lvl="2"/>
            <a:r>
              <a:rPr lang="en-US" dirty="0">
                <a:latin typeface="Arial" charset="0"/>
                <a:cs typeface="Arial" charset="0"/>
              </a:rPr>
              <a:t>The search window is not set correctly.</a:t>
            </a:r>
            <a:endParaRPr lang="en-US" dirty="0" smtClean="0">
              <a:latin typeface="Arial" charset="0"/>
              <a:cs typeface="Arial" charset="0"/>
            </a:endParaRPr>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684" y="2924944"/>
            <a:ext cx="674370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22417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Container Position Offset </a:t>
            </a:r>
            <a:r>
              <a:rPr lang="de-DE" dirty="0" err="1" smtClean="0">
                <a:latin typeface="Arial" charset="0"/>
                <a:cs typeface="Arial" charset="0"/>
              </a:rPr>
              <a:t>Detection</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47</a:t>
            </a:fld>
            <a:endParaRPr lang="de-DE" sz="1000" smtClean="0">
              <a:solidFill>
                <a:schemeClr val="tx1"/>
              </a:solidFill>
              <a:latin typeface="DIN-Light" charset="0"/>
            </a:endParaRPr>
          </a:p>
        </p:txBody>
      </p:sp>
      <p:sp>
        <p:nvSpPr>
          <p:cNvPr id="21" name="Inhaltsplatzhalter 2"/>
          <p:cNvSpPr>
            <a:spLocks noGrp="1"/>
          </p:cNvSpPr>
          <p:nvPr>
            <p:ph idx="1"/>
          </p:nvPr>
        </p:nvSpPr>
        <p:spPr>
          <a:xfrm>
            <a:off x="0" y="836613"/>
            <a:ext cx="9906000" cy="5544715"/>
          </a:xfrm>
        </p:spPr>
        <p:txBody>
          <a:bodyPr/>
          <a:lstStyle/>
          <a:p>
            <a:pPr lvl="1"/>
            <a:r>
              <a:rPr lang="en-US" dirty="0" smtClean="0">
                <a:latin typeface="Arial" charset="0"/>
                <a:cs typeface="Arial" charset="0"/>
              </a:rPr>
              <a:t>Setup procedure:</a:t>
            </a:r>
          </a:p>
          <a:p>
            <a:pPr lvl="2"/>
            <a:r>
              <a:rPr lang="en-US" dirty="0" smtClean="0">
                <a:latin typeface="Arial" charset="0"/>
                <a:cs typeface="Arial" charset="0"/>
              </a:rPr>
              <a:t>Set up [2-D </a:t>
            </a:r>
            <a:r>
              <a:rPr lang="en-US" dirty="0">
                <a:latin typeface="Arial" charset="0"/>
                <a:cs typeface="Arial" charset="0"/>
              </a:rPr>
              <a:t>Multi-View Vision </a:t>
            </a:r>
            <a:r>
              <a:rPr lang="en-US" dirty="0" smtClean="0">
                <a:latin typeface="Arial" charset="0"/>
                <a:cs typeface="Arial" charset="0"/>
              </a:rPr>
              <a:t>Process] </a:t>
            </a:r>
            <a:br>
              <a:rPr lang="en-US" dirty="0" smtClean="0">
                <a:latin typeface="Arial" charset="0"/>
                <a:cs typeface="Arial" charset="0"/>
              </a:rPr>
            </a:br>
            <a:r>
              <a:rPr lang="en-US" dirty="0" smtClean="0">
                <a:latin typeface="Arial" charset="0"/>
                <a:cs typeface="Arial" charset="0"/>
              </a:rPr>
              <a:t>to locate initial position and orientation of </a:t>
            </a:r>
            <a:br>
              <a:rPr lang="en-US" dirty="0" smtClean="0">
                <a:latin typeface="Arial" charset="0"/>
                <a:cs typeface="Arial" charset="0"/>
              </a:rPr>
            </a:br>
            <a:r>
              <a:rPr lang="en-US" dirty="0" smtClean="0">
                <a:latin typeface="Arial" charset="0"/>
                <a:cs typeface="Arial" charset="0"/>
              </a:rPr>
              <a:t>the container origin and set the reference. </a:t>
            </a:r>
            <a:br>
              <a:rPr lang="en-US" dirty="0" smtClean="0">
                <a:latin typeface="Arial" charset="0"/>
                <a:cs typeface="Arial" charset="0"/>
              </a:rPr>
            </a:br>
            <a:r>
              <a:rPr lang="en-US" dirty="0" smtClean="0">
                <a:solidFill>
                  <a:srgbClr val="FF0000"/>
                </a:solidFill>
                <a:latin typeface="Arial" charset="0"/>
                <a:cs typeface="Arial" charset="0"/>
              </a:rPr>
              <a:t>All containers must have identical and well </a:t>
            </a:r>
            <a:br>
              <a:rPr lang="en-US" dirty="0" smtClean="0">
                <a:solidFill>
                  <a:srgbClr val="FF0000"/>
                </a:solidFill>
                <a:latin typeface="Arial" charset="0"/>
                <a:cs typeface="Arial" charset="0"/>
              </a:rPr>
            </a:br>
            <a:r>
              <a:rPr lang="en-US" dirty="0" smtClean="0">
                <a:solidFill>
                  <a:srgbClr val="FF0000"/>
                </a:solidFill>
                <a:latin typeface="Arial" charset="0"/>
                <a:cs typeface="Arial" charset="0"/>
              </a:rPr>
              <a:t>detectable 2D patterns!</a:t>
            </a:r>
          </a:p>
          <a:p>
            <a:pPr lvl="2"/>
            <a:r>
              <a:rPr lang="en-US" dirty="0">
                <a:latin typeface="Arial" charset="0"/>
                <a:cs typeface="Arial" charset="0"/>
              </a:rPr>
              <a:t>Include instruction in your TP program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to </a:t>
            </a:r>
            <a:r>
              <a:rPr lang="en-US" dirty="0">
                <a:latin typeface="Arial" charset="0"/>
                <a:cs typeface="Arial" charset="0"/>
              </a:rPr>
              <a:t>run the [2-D Multi-View Vision Process]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every </a:t>
            </a:r>
            <a:r>
              <a:rPr lang="en-US" dirty="0">
                <a:latin typeface="Arial" charset="0"/>
                <a:cs typeface="Arial" charset="0"/>
              </a:rPr>
              <a:t>time after container is changed. </a:t>
            </a:r>
            <a:r>
              <a:rPr lang="en-US" dirty="0">
                <a:latin typeface="Arial" charset="0"/>
                <a:cs typeface="Arial" charset="0"/>
                <a:sym typeface="Wingdings" pitchFamily="2" charset="2"/>
              </a:rPr>
              <a:t>Result  VR[x</a:t>
            </a:r>
            <a:r>
              <a:rPr lang="en-US" dirty="0" smtClean="0">
                <a:latin typeface="Arial" charset="0"/>
                <a:cs typeface="Arial" charset="0"/>
                <a:sym typeface="Wingdings" pitchFamily="2" charset="2"/>
              </a:rPr>
              <a:t>].</a:t>
            </a:r>
            <a:endParaRPr lang="en-US" dirty="0" smtClean="0">
              <a:latin typeface="Arial" charset="0"/>
              <a:cs typeface="Arial" charset="0"/>
            </a:endParaRPr>
          </a:p>
          <a:p>
            <a:pPr lvl="2"/>
            <a:r>
              <a:rPr lang="en-US" dirty="0" smtClean="0">
                <a:latin typeface="Arial" charset="0"/>
                <a:cs typeface="Arial" charset="0"/>
              </a:rPr>
              <a:t>	Run this VP to initialize the vision register VR[x].</a:t>
            </a:r>
          </a:p>
          <a:p>
            <a:pPr lvl="2"/>
            <a:r>
              <a:rPr lang="en-US" dirty="0" smtClean="0">
                <a:latin typeface="Arial" charset="0"/>
                <a:cs typeface="Arial" charset="0"/>
              </a:rPr>
              <a:t>(later) Set index of this VR in IA setup, SYSTEM data.</a:t>
            </a:r>
          </a:p>
          <a:p>
            <a:pPr lvl="2"/>
            <a:r>
              <a:rPr lang="en-US" dirty="0" smtClean="0">
                <a:latin typeface="Arial" charset="0"/>
                <a:cs typeface="Arial" charset="0"/>
              </a:rPr>
              <a:t>(later) Set index of this VR in the Window Shift Tool of the 3D Area Sensor Vision Process for parts search.</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54" y="1255018"/>
            <a:ext cx="3315872" cy="217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9" name="Straight Arrow Connector 8"/>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247563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Interference Avoidance Setup</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r>
              <a:rPr lang="en-US" dirty="0" smtClean="0">
                <a:latin typeface="Arial" charset="0"/>
                <a:cs typeface="Arial" charset="0"/>
              </a:rPr>
              <a:t>Not </a:t>
            </a:r>
            <a:r>
              <a:rPr lang="en-US" dirty="0">
                <a:latin typeface="Arial" charset="0"/>
                <a:cs typeface="Arial" charset="0"/>
              </a:rPr>
              <a:t>needed for depalletizing application! </a:t>
            </a: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48</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8846139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a:t>
            </a:r>
            <a:r>
              <a:rPr lang="de-DE" dirty="0" err="1" smtClean="0">
                <a:latin typeface="Arial" charset="0"/>
                <a:cs typeface="Arial" charset="0"/>
              </a:rPr>
              <a:t>Overview</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49</a:t>
            </a:fld>
            <a:endParaRPr lang="de-DE" sz="1000" smtClean="0">
              <a:solidFill>
                <a:schemeClr val="tx1"/>
              </a:solidFill>
              <a:latin typeface="DIN-Light" charset="0"/>
            </a:endParaRPr>
          </a:p>
        </p:txBody>
      </p:sp>
      <p:sp>
        <p:nvSpPr>
          <p:cNvPr id="21" name="Inhaltsplatzhalter 2"/>
          <p:cNvSpPr>
            <a:spLocks noGrp="1"/>
          </p:cNvSpPr>
          <p:nvPr>
            <p:ph idx="1"/>
          </p:nvPr>
        </p:nvSpPr>
        <p:spPr>
          <a:xfrm>
            <a:off x="0" y="836613"/>
            <a:ext cx="9906000" cy="1728291"/>
          </a:xfrm>
        </p:spPr>
        <p:txBody>
          <a:bodyPr/>
          <a:lstStyle/>
          <a:p>
            <a:pPr lvl="1"/>
            <a:r>
              <a:rPr lang="en-US" dirty="0">
                <a:latin typeface="Arial" charset="0"/>
                <a:cs typeface="Arial" charset="0"/>
              </a:rPr>
              <a:t>Model robot gripper, </a:t>
            </a:r>
            <a:r>
              <a:rPr lang="en-US" dirty="0" smtClean="0">
                <a:latin typeface="Arial" charset="0"/>
                <a:cs typeface="Arial" charset="0"/>
              </a:rPr>
              <a:t>container, </a:t>
            </a:r>
            <a:r>
              <a:rPr lang="en-US" dirty="0">
                <a:latin typeface="Arial" charset="0"/>
                <a:cs typeface="Arial" charset="0"/>
              </a:rPr>
              <a:t>and </a:t>
            </a:r>
            <a:r>
              <a:rPr lang="en-US" dirty="0" smtClean="0">
                <a:latin typeface="Arial" charset="0"/>
                <a:cs typeface="Arial" charset="0"/>
              </a:rPr>
              <a:t>trestle </a:t>
            </a:r>
            <a:r>
              <a:rPr lang="en-US" dirty="0">
                <a:latin typeface="Arial" charset="0"/>
                <a:cs typeface="Arial" charset="0"/>
              </a:rPr>
              <a:t>objects</a:t>
            </a:r>
          </a:p>
          <a:p>
            <a:pPr lvl="1"/>
            <a:r>
              <a:rPr lang="en-US" dirty="0">
                <a:latin typeface="Arial" charset="0"/>
                <a:cs typeface="Arial" charset="0"/>
              </a:rPr>
              <a:t>Define </a:t>
            </a:r>
            <a:r>
              <a:rPr lang="en-US" dirty="0" smtClean="0">
                <a:latin typeface="Arial" charset="0"/>
                <a:cs typeface="Arial" charset="0"/>
              </a:rPr>
              <a:t>conditions </a:t>
            </a:r>
            <a:r>
              <a:rPr lang="en-US" dirty="0">
                <a:latin typeface="Arial" charset="0"/>
                <a:cs typeface="Arial" charset="0"/>
              </a:rPr>
              <a:t>for calculation of approach </a:t>
            </a:r>
            <a:r>
              <a:rPr lang="en-US" dirty="0" smtClean="0">
                <a:latin typeface="Arial" charset="0"/>
                <a:cs typeface="Arial" charset="0"/>
              </a:rPr>
              <a:t>&amp; pick positions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01" y="2831598"/>
            <a:ext cx="2073275"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Arrow Connector 16"/>
          <p:cNvCxnSpPr>
            <a:endCxn id="3078" idx="3"/>
          </p:cNvCxnSpPr>
          <p:nvPr/>
        </p:nvCxnSpPr>
        <p:spPr bwMode="auto">
          <a:xfrm flipH="1" flipV="1">
            <a:off x="4214278" y="3325572"/>
            <a:ext cx="1098762" cy="1118926"/>
          </a:xfrm>
          <a:prstGeom prst="straightConnector1">
            <a:avLst/>
          </a:prstGeom>
          <a:noFill/>
          <a:ln w="38100" cap="flat" cmpd="sng" algn="ctr">
            <a:solidFill>
              <a:schemeClr val="tx1"/>
            </a:solidFill>
            <a:prstDash val="solid"/>
            <a:round/>
            <a:headEnd type="none" w="med" len="med"/>
            <a:tailEnd type="arrow"/>
          </a:ln>
          <a:effectLst/>
        </p:spPr>
      </p:cxnSp>
      <p:cxnSp>
        <p:nvCxnSpPr>
          <p:cNvPr id="22" name="Straight Arrow Connector 21"/>
          <p:cNvCxnSpPr>
            <a:endCxn id="3076" idx="3"/>
          </p:cNvCxnSpPr>
          <p:nvPr/>
        </p:nvCxnSpPr>
        <p:spPr bwMode="auto">
          <a:xfrm flipH="1" flipV="1">
            <a:off x="4211667" y="4662374"/>
            <a:ext cx="972284" cy="206786"/>
          </a:xfrm>
          <a:prstGeom prst="straightConnector1">
            <a:avLst/>
          </a:prstGeom>
          <a:noFill/>
          <a:ln w="38100" cap="flat" cmpd="sng" algn="ctr">
            <a:solidFill>
              <a:schemeClr val="tx1"/>
            </a:solidFill>
            <a:prstDash val="solid"/>
            <a:round/>
            <a:headEnd type="none" w="med" len="med"/>
            <a:tailEnd type="arrow"/>
          </a:ln>
          <a:effectLst/>
        </p:spPr>
      </p:cxnSp>
      <p:cxnSp>
        <p:nvCxnSpPr>
          <p:cNvPr id="24" name="Straight Arrow Connector 23"/>
          <p:cNvCxnSpPr>
            <a:endCxn id="3077" idx="3"/>
          </p:cNvCxnSpPr>
          <p:nvPr/>
        </p:nvCxnSpPr>
        <p:spPr bwMode="auto">
          <a:xfrm flipH="1">
            <a:off x="4211668" y="5561699"/>
            <a:ext cx="396219" cy="195841"/>
          </a:xfrm>
          <a:prstGeom prst="straightConnector1">
            <a:avLst/>
          </a:prstGeom>
          <a:noFill/>
          <a:ln w="38100" cap="flat" cmpd="sng" algn="ctr">
            <a:solidFill>
              <a:schemeClr val="tx1"/>
            </a:solidFill>
            <a:prstDash val="solid"/>
            <a:round/>
            <a:headEnd type="none" w="med" len="med"/>
            <a:tailEnd type="arrow"/>
          </a:ln>
          <a:effectLst/>
        </p:spPr>
      </p:cxnSp>
      <p:sp>
        <p:nvSpPr>
          <p:cNvPr id="15" name="Action Button: Home 14">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5" name="Group 4"/>
          <p:cNvGrpSpPr/>
          <p:nvPr/>
        </p:nvGrpSpPr>
        <p:grpSpPr>
          <a:xfrm>
            <a:off x="161552" y="2924944"/>
            <a:ext cx="4052726" cy="801256"/>
            <a:chOff x="17536" y="2852936"/>
            <a:chExt cx="4052726" cy="801256"/>
          </a:xfrm>
        </p:grpSpPr>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 y="2852936"/>
              <a:ext cx="4052725" cy="801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7536" y="2852936"/>
              <a:ext cx="4052725" cy="801256"/>
            </a:xfrm>
            <a:prstGeom prst="rect">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grpSp>
      <p:grpSp>
        <p:nvGrpSpPr>
          <p:cNvPr id="3" name="Group 2"/>
          <p:cNvGrpSpPr/>
          <p:nvPr/>
        </p:nvGrpSpPr>
        <p:grpSpPr>
          <a:xfrm>
            <a:off x="158944" y="3995317"/>
            <a:ext cx="4052724" cy="2169987"/>
            <a:chOff x="1" y="3923309"/>
            <a:chExt cx="4052724" cy="2169987"/>
          </a:xfrm>
        </p:grpSpPr>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 y="3923310"/>
              <a:ext cx="4042937" cy="1334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 y="5277768"/>
              <a:ext cx="4042937" cy="815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bwMode="auto">
            <a:xfrm>
              <a:off x="1" y="3923309"/>
              <a:ext cx="4052724" cy="2169987"/>
            </a:xfrm>
            <a:prstGeom prst="rect">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grpSp>
      <p:grpSp>
        <p:nvGrpSpPr>
          <p:cNvPr id="4" name="Group 3"/>
          <p:cNvGrpSpPr/>
          <p:nvPr/>
        </p:nvGrpSpPr>
        <p:grpSpPr>
          <a:xfrm>
            <a:off x="6695605" y="2925173"/>
            <a:ext cx="3009923" cy="2668534"/>
            <a:chOff x="6551589" y="3044539"/>
            <a:chExt cx="3009923" cy="2668534"/>
          </a:xfrm>
        </p:grpSpPr>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1589" y="3044540"/>
              <a:ext cx="3009923" cy="2668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bwMode="auto">
            <a:xfrm>
              <a:off x="6551589" y="3044539"/>
              <a:ext cx="3009923" cy="2668533"/>
            </a:xfrm>
            <a:prstGeom prst="rect">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grpSp>
    </p:spTree>
    <p:extLst>
      <p:ext uri="{BB962C8B-B14F-4D97-AF65-F5344CB8AC3E}">
        <p14:creationId xmlns:p14="http://schemas.microsoft.com/office/powerpoint/2010/main" val="2527110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5</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3" name="Title 2"/>
          <p:cNvSpPr>
            <a:spLocks noGrp="1"/>
          </p:cNvSpPr>
          <p:nvPr>
            <p:ph type="title"/>
          </p:nvPr>
        </p:nvSpPr>
        <p:spPr/>
        <p:txBody>
          <a:bodyPr/>
          <a:lstStyle/>
          <a:p>
            <a:r>
              <a:rPr lang="en-US" dirty="0" smtClean="0">
                <a:latin typeface="Arial" charset="0"/>
                <a:cs typeface="Arial" charset="0"/>
              </a:rPr>
              <a:t>3DAS Key Data</a:t>
            </a:r>
            <a:endParaRPr lang="en-GB" dirty="0"/>
          </a:p>
        </p:txBody>
      </p:sp>
      <p:graphicFrame>
        <p:nvGraphicFramePr>
          <p:cNvPr id="18" name="Group 4"/>
          <p:cNvGraphicFramePr>
            <a:graphicFrameLocks noGrp="1"/>
          </p:cNvGraphicFramePr>
          <p:nvPr>
            <p:extLst>
              <p:ext uri="{D42A27DB-BD31-4B8C-83A1-F6EECF244321}">
                <p14:modId xmlns:p14="http://schemas.microsoft.com/office/powerpoint/2010/main" val="3834692272"/>
              </p:ext>
            </p:extLst>
          </p:nvPr>
        </p:nvGraphicFramePr>
        <p:xfrm>
          <a:off x="0" y="1033031"/>
          <a:ext cx="9905999" cy="5472176"/>
        </p:xfrm>
        <a:graphic>
          <a:graphicData uri="http://schemas.openxmlformats.org/drawingml/2006/table">
            <a:tbl>
              <a:tblPr/>
              <a:tblGrid>
                <a:gridCol w="2576736"/>
                <a:gridCol w="3570838"/>
                <a:gridCol w="3758425"/>
              </a:tblGrid>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Type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smtClean="0">
                          <a:ln>
                            <a:noFill/>
                          </a:ln>
                          <a:solidFill>
                            <a:schemeClr val="tx1"/>
                          </a:solidFill>
                          <a:effectLst/>
                          <a:latin typeface="Arial" charset="0"/>
                          <a:ea typeface="Arial Unicode MS" pitchFamily="50" charset="-128"/>
                          <a:cs typeface="Arial Unicode MS" pitchFamily="50" charset="-128"/>
                        </a:rPr>
                        <a:t>3DA/1300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600" b="0" i="0" u="none" strike="noStrike" cap="none" normalizeH="0" baseline="0" dirty="0" smtClean="0">
                          <a:ln>
                            <a:noFill/>
                          </a:ln>
                          <a:solidFill>
                            <a:schemeClr val="tx1"/>
                          </a:solidFill>
                          <a:effectLst/>
                          <a:latin typeface="Arial" charset="0"/>
                          <a:ea typeface="ＭＳ Ｐゴシック" pitchFamily="50" charset="-128"/>
                        </a:rPr>
                        <a:t>3DA/400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Projector Appearance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smtClean="0">
                        <a:ln>
                          <a:noFill/>
                        </a:ln>
                        <a:solidFill>
                          <a:schemeClr val="tx1"/>
                        </a:solidFill>
                        <a:effectLst/>
                        <a:latin typeface="Arial"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smtClean="0">
                        <a:ln>
                          <a:noFill/>
                        </a:ln>
                        <a:solidFill>
                          <a:schemeClr val="tx1"/>
                        </a:solidFill>
                        <a:effectLst/>
                        <a:latin typeface="Arial" charset="0"/>
                        <a:ea typeface="ＭＳ Ｐゴシック" pitchFamily="50" charset="-128"/>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cap="none" normalizeH="0" baseline="0" dirty="0" smtClean="0">
                        <a:ln>
                          <a:noFill/>
                        </a:ln>
                        <a:solidFill>
                          <a:schemeClr val="tx1"/>
                        </a:solidFill>
                        <a:effectLst/>
                        <a:latin typeface="Arial" charset="0"/>
                        <a:ea typeface="ＭＳ Ｐゴシック" pitchFamily="50" charset="-128"/>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Measurement Range [mm]</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(W x D x H)</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1340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1000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1000*</a:t>
                      </a:r>
                      <a:b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b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to</a:t>
                      </a:r>
                      <a:b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b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 400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300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400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300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300*</a:t>
                      </a:r>
                      <a:b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b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to</a:t>
                      </a:r>
                      <a:b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b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200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150</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Measurement Time, </a:t>
                      </a:r>
                      <a:b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b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Min. Time Between Measurements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2 ~ 3 sec. (depending on setup), 2 ~ 12 sec (depending on setup)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6042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Measurement Accuracy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XY : </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sym typeface="Symbol" pitchFamily="18" charset="2"/>
                        </a:rPr>
                        <a:t></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0.3 mm</a:t>
                      </a:r>
                      <a:b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b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Z :    </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sym typeface="Symbol" pitchFamily="18" charset="2"/>
                        </a:rPr>
                        <a:t></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2.3 mm</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800" b="0" dirty="0" smtClean="0">
                          <a:solidFill>
                            <a:srgbClr val="000000"/>
                          </a:solidFill>
                          <a:latin typeface="Arial" charset="0"/>
                          <a:ea typeface="ＭＳ Ｐゴシック" pitchFamily="50" charset="-128"/>
                        </a:rPr>
                        <a:t>(for measurement range 1340</a:t>
                      </a:r>
                      <a:r>
                        <a:rPr kumimoji="1" lang="en-US" altLang="ja-JP" sz="800" b="0" dirty="0" smtClean="0">
                          <a:solidFill>
                            <a:srgbClr val="000000"/>
                          </a:solidFill>
                          <a:latin typeface="Arial" charset="0"/>
                          <a:ea typeface="ＭＳ Ｐゴシック" pitchFamily="50" charset="-128"/>
                          <a:sym typeface="Symbol" pitchFamily="18" charset="2"/>
                        </a:rPr>
                        <a:t></a:t>
                      </a:r>
                      <a:r>
                        <a:rPr kumimoji="1" lang="en-US" altLang="ja-JP" sz="800" b="0" dirty="0" smtClean="0">
                          <a:solidFill>
                            <a:srgbClr val="000000"/>
                          </a:solidFill>
                          <a:latin typeface="Arial" charset="0"/>
                          <a:ea typeface="ＭＳ Ｐゴシック" pitchFamily="50" charset="-128"/>
                        </a:rPr>
                        <a:t>1000</a:t>
                      </a:r>
                      <a:r>
                        <a:rPr kumimoji="1" lang="en-US" altLang="ja-JP" sz="800" b="0" dirty="0" smtClean="0">
                          <a:solidFill>
                            <a:srgbClr val="000000"/>
                          </a:solidFill>
                          <a:latin typeface="Arial" charset="0"/>
                          <a:ea typeface="ＭＳ Ｐゴシック" pitchFamily="50" charset="-128"/>
                          <a:sym typeface="Symbol" pitchFamily="18" charset="2"/>
                        </a:rPr>
                        <a:t></a:t>
                      </a:r>
                      <a:r>
                        <a:rPr kumimoji="1" lang="en-US" altLang="ja-JP" sz="800" b="0" dirty="0" smtClean="0">
                          <a:solidFill>
                            <a:srgbClr val="000000"/>
                          </a:solidFill>
                          <a:latin typeface="Arial" charset="0"/>
                          <a:ea typeface="ＭＳ Ｐゴシック" pitchFamily="50" charset="-128"/>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XY :  </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sym typeface="Symbol" pitchFamily="18" charset="2"/>
                        </a:rPr>
                        <a:t></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0.1 mm</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Z :    </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sym typeface="Symbol" pitchFamily="18" charset="2"/>
                        </a:rPr>
                        <a:t></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0.7 mm</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ja-JP" sz="800" b="0" dirty="0" smtClean="0">
                          <a:solidFill>
                            <a:srgbClr val="000000"/>
                          </a:solidFill>
                          <a:latin typeface="Arial" charset="0"/>
                          <a:ea typeface="ＭＳ Ｐゴシック" pitchFamily="50" charset="-128"/>
                        </a:rPr>
                        <a:t>(for measurement range 400</a:t>
                      </a:r>
                      <a:r>
                        <a:rPr kumimoji="1" lang="en-US" altLang="ja-JP" sz="800" b="0" dirty="0" smtClean="0">
                          <a:solidFill>
                            <a:srgbClr val="000000"/>
                          </a:solidFill>
                          <a:latin typeface="Arial" charset="0"/>
                          <a:ea typeface="ＭＳ Ｐゴシック" pitchFamily="50" charset="-128"/>
                          <a:sym typeface="Symbol" pitchFamily="18" charset="2"/>
                        </a:rPr>
                        <a:t></a:t>
                      </a:r>
                      <a:r>
                        <a:rPr kumimoji="1" lang="en-US" altLang="ja-JP" sz="800" b="0" dirty="0" smtClean="0">
                          <a:solidFill>
                            <a:srgbClr val="000000"/>
                          </a:solidFill>
                          <a:latin typeface="Arial" charset="0"/>
                          <a:ea typeface="ＭＳ Ｐゴシック" pitchFamily="50" charset="-128"/>
                        </a:rPr>
                        <a:t>300</a:t>
                      </a:r>
                      <a:r>
                        <a:rPr kumimoji="1" lang="en-US" altLang="ja-JP" sz="800" b="0" dirty="0" smtClean="0">
                          <a:solidFill>
                            <a:srgbClr val="000000"/>
                          </a:solidFill>
                          <a:latin typeface="Arial" charset="0"/>
                          <a:ea typeface="ＭＳ Ｐゴシック" pitchFamily="50" charset="-128"/>
                          <a:sym typeface="Symbol" pitchFamily="18" charset="2"/>
                        </a:rPr>
                        <a:t></a:t>
                      </a:r>
                      <a:r>
                        <a:rPr kumimoji="1" lang="en-US" altLang="ja-JP" sz="800" b="0" dirty="0" smtClean="0">
                          <a:solidFill>
                            <a:srgbClr val="000000"/>
                          </a:solidFill>
                          <a:latin typeface="Arial" charset="0"/>
                          <a:ea typeface="ＭＳ Ｐゴシック" pitchFamily="50" charset="-128"/>
                        </a:rPr>
                        <a:t>300)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Number of 3D Points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Normal-Density Mode   -  app.    45000 points  (239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192)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Coarse-Density Mode   -  app.    11000 points  (119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96)*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Fine-Density Mode        -  app. 180000 points  (479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sym typeface="Symbol" pitchFamily="18" charset="2"/>
                        </a:rPr>
                        <a:t> </a:t>
                      </a: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384)*</a:t>
                      </a:r>
                      <a:r>
                        <a:rPr kumimoji="1" lang="ja-JP" altLang="en-US" sz="1200" b="0" i="0" u="none" strike="noStrike" cap="none" normalizeH="0" baseline="0" dirty="0" smtClean="0">
                          <a:ln>
                            <a:noFill/>
                          </a:ln>
                          <a:solidFill>
                            <a:schemeClr val="tx1"/>
                          </a:solidFill>
                          <a:effectLst/>
                          <a:latin typeface="Arial" charset="0"/>
                          <a:ea typeface="ＭＳ Ｐゴシック" pitchFamily="50" charset="-128"/>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Number of Sensors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Up to 4 per one robot controller.</a:t>
                      </a:r>
                      <a:b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br>
                      <a:endPar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Up to 4</a:t>
                      </a:r>
                      <a:r>
                        <a:rPr kumimoji="1" lang="en-US" altLang="ja-JP" sz="1200" b="0" i="0" u="none" strike="noStrike" kern="1200" cap="none" normalizeH="0" baseline="0" dirty="0" smtClean="0">
                          <a:ln>
                            <a:noFill/>
                          </a:ln>
                          <a:solidFill>
                            <a:srgbClr val="FF0000"/>
                          </a:solidFill>
                          <a:effectLst/>
                          <a:latin typeface="Arial" charset="0"/>
                          <a:ea typeface="ＭＳ Ｐゴシック" pitchFamily="50" charset="-128"/>
                          <a:cs typeface="+mn-cs"/>
                        </a:rPr>
                        <a:t>*</a:t>
                      </a:r>
                      <a:r>
                        <a:rPr kumimoji="1" lang="en-US" altLang="ja-JP" sz="1200" b="0" i="0" u="none" strike="noStrike" kern="1200" cap="none" normalizeH="0" baseline="0" dirty="0" smtClean="0">
                          <a:ln>
                            <a:noFill/>
                          </a:ln>
                          <a:solidFill>
                            <a:schemeClr val="tx1"/>
                          </a:solidFill>
                          <a:effectLst/>
                          <a:latin typeface="Arial" charset="0"/>
                          <a:ea typeface="ＭＳ Ｐゴシック" pitchFamily="50" charset="-128"/>
                          <a:cs typeface="+mn-cs"/>
                        </a:rPr>
                        <a:t> per one robot controller.   </a:t>
                      </a:r>
                      <a:r>
                        <a:rPr kumimoji="1" lang="en-US" altLang="ja-JP" sz="800" b="0" i="0" u="none" strike="noStrike" kern="1200" cap="none" normalizeH="0" baseline="0" dirty="0" smtClean="0">
                          <a:ln>
                            <a:noFill/>
                          </a:ln>
                          <a:solidFill>
                            <a:srgbClr val="FF0000"/>
                          </a:solidFill>
                          <a:effectLst/>
                          <a:latin typeface="Arial" charset="0"/>
                          <a:ea typeface="ＭＳ Ｐゴシック" pitchFamily="50" charset="-128"/>
                          <a:cs typeface="+mn-cs"/>
                        </a:rPr>
                        <a:t>* expected in 2015</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ja-JP" sz="1200" b="0" i="0" u="none" strike="noStrike" kern="1200" cap="none" normalizeH="0" baseline="0" dirty="0" smtClean="0">
                        <a:ln>
                          <a:noFill/>
                        </a:ln>
                        <a:solidFill>
                          <a:srgbClr val="FF0000"/>
                        </a:solidFill>
                        <a:effectLst/>
                        <a:latin typeface="Arial" charset="0"/>
                        <a:ea typeface="ＭＳ Ｐゴシック" pitchFamily="50" charset="-128"/>
                        <a:cs typeface="+mn-cs"/>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Installation Environment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       Ambient Temperature :    0 to 45 degrees Celsius</a:t>
                      </a:r>
                    </a:p>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       Ambient Humidity :          Normally max. 75% RH or less (No dew, nor frost allowed)</a:t>
                      </a:r>
                    </a:p>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                                               Short term max. 95% RH or less (within one month)</a:t>
                      </a:r>
                    </a:p>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ja-JP" sz="1200" b="0" i="0" u="none" strike="noStrike" cap="none" normalizeH="0" baseline="0" dirty="0" smtClean="0">
                          <a:ln>
                            <a:noFill/>
                          </a:ln>
                          <a:solidFill>
                            <a:schemeClr val="tx1"/>
                          </a:solidFill>
                          <a:effectLst/>
                          <a:latin typeface="Arial" charset="0"/>
                          <a:ea typeface="ＭＳ Ｐゴシック" pitchFamily="50" charset="-128"/>
                        </a:rPr>
                        <a:t>       Vibration :                        0.5G or less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bl>
          </a:graphicData>
        </a:graphic>
      </p:graphicFrame>
      <p:pic>
        <p:nvPicPr>
          <p:cNvPr id="19" name="Picture 3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6666" y="1515400"/>
            <a:ext cx="15303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288" y="1647162"/>
            <a:ext cx="898525"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45"/>
          <p:cNvSpPr txBox="1">
            <a:spLocks noChangeArrowheads="1"/>
          </p:cNvSpPr>
          <p:nvPr/>
        </p:nvSpPr>
        <p:spPr bwMode="auto">
          <a:xfrm>
            <a:off x="5357519" y="1670982"/>
            <a:ext cx="1584176" cy="584775"/>
          </a:xfrm>
          <a:prstGeom prst="rect">
            <a:avLst/>
          </a:prstGeom>
          <a:solidFill>
            <a:schemeClr val="bg1"/>
          </a:solidFill>
          <a:ln>
            <a:noFill/>
          </a:ln>
          <a:effectLst/>
          <a:extLst/>
        </p:spPr>
        <p:txBody>
          <a:bodyPr wrap="square">
            <a:spAutoFit/>
          </a:bodyPr>
          <a:lstStyle/>
          <a:p>
            <a:pPr algn="ctr"/>
            <a:r>
              <a:rPr kumimoji="1" lang="en-US" altLang="ja-JP" sz="800" b="0" dirty="0" smtClean="0">
                <a:solidFill>
                  <a:srgbClr val="000000"/>
                </a:solidFill>
                <a:latin typeface="Arial" charset="0"/>
                <a:ea typeface="ＭＳ Ｐゴシック" pitchFamily="50" charset="-128"/>
              </a:rPr>
              <a:t>Sensor type </a:t>
            </a:r>
            <a:br>
              <a:rPr kumimoji="1" lang="en-US" altLang="ja-JP" sz="800" b="0" dirty="0" smtClean="0">
                <a:solidFill>
                  <a:srgbClr val="000000"/>
                </a:solidFill>
                <a:latin typeface="Arial" charset="0"/>
                <a:ea typeface="ＭＳ Ｐゴシック" pitchFamily="50" charset="-128"/>
              </a:rPr>
            </a:br>
            <a:r>
              <a:rPr kumimoji="1" lang="en-US" altLang="ja-JP" sz="800" b="0" dirty="0" smtClean="0">
                <a:solidFill>
                  <a:srgbClr val="000000"/>
                </a:solidFill>
                <a:latin typeface="Arial" charset="0"/>
                <a:ea typeface="ＭＳ Ｐゴシック" pitchFamily="50" charset="-128"/>
              </a:rPr>
              <a:t>should be selected</a:t>
            </a:r>
            <a:br>
              <a:rPr kumimoji="1" lang="en-US" altLang="ja-JP" sz="800" b="0" dirty="0" smtClean="0">
                <a:solidFill>
                  <a:srgbClr val="000000"/>
                </a:solidFill>
                <a:latin typeface="Arial" charset="0"/>
                <a:ea typeface="ＭＳ Ｐゴシック" pitchFamily="50" charset="-128"/>
              </a:rPr>
            </a:br>
            <a:r>
              <a:rPr kumimoji="1" lang="en-US" altLang="ja-JP" sz="800" b="0" dirty="0" smtClean="0">
                <a:solidFill>
                  <a:srgbClr val="000000"/>
                </a:solidFill>
                <a:latin typeface="Arial" charset="0"/>
                <a:ea typeface="ＭＳ Ｐゴシック" pitchFamily="50" charset="-128"/>
              </a:rPr>
              <a:t>based on required</a:t>
            </a:r>
            <a:br>
              <a:rPr kumimoji="1" lang="en-US" altLang="ja-JP" sz="800" b="0" dirty="0" smtClean="0">
                <a:solidFill>
                  <a:srgbClr val="000000"/>
                </a:solidFill>
                <a:latin typeface="Arial" charset="0"/>
                <a:ea typeface="ＭＳ Ｐゴシック" pitchFamily="50" charset="-128"/>
              </a:rPr>
            </a:br>
            <a:r>
              <a:rPr kumimoji="1" lang="en-US" altLang="ja-JP" sz="800" b="0" dirty="0" smtClean="0">
                <a:solidFill>
                  <a:srgbClr val="000000"/>
                </a:solidFill>
                <a:latin typeface="Arial" charset="0"/>
                <a:ea typeface="ＭＳ Ｐゴシック" pitchFamily="50" charset="-128"/>
              </a:rPr>
              <a:t>measurement range.</a:t>
            </a:r>
          </a:p>
        </p:txBody>
      </p:sp>
      <p:sp>
        <p:nvSpPr>
          <p:cNvPr id="13" name="Text Box 41"/>
          <p:cNvSpPr txBox="1">
            <a:spLocks noChangeArrowheads="1"/>
          </p:cNvSpPr>
          <p:nvPr/>
        </p:nvSpPr>
        <p:spPr bwMode="auto">
          <a:xfrm>
            <a:off x="8369778" y="4509120"/>
            <a:ext cx="1407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800" b="0" dirty="0" smtClean="0">
                <a:solidFill>
                  <a:srgbClr val="000000"/>
                </a:solidFill>
                <a:latin typeface="Arial" charset="0"/>
                <a:ea typeface="ＭＳ Ｐゴシック" pitchFamily="50" charset="-128"/>
              </a:rPr>
              <a:t>* SW: V8.20P/11 or later &amp;</a:t>
            </a:r>
            <a:r>
              <a:rPr kumimoji="1" lang="en-US" altLang="ja-JP" sz="800" b="0" dirty="0">
                <a:solidFill>
                  <a:srgbClr val="000000"/>
                </a:solidFill>
                <a:latin typeface="Arial" charset="0"/>
                <a:ea typeface="ＭＳ Ｐゴシック" pitchFamily="50" charset="-128"/>
              </a:rPr>
              <a:t/>
            </a:r>
            <a:br>
              <a:rPr kumimoji="1" lang="en-US" altLang="ja-JP" sz="800" b="0" dirty="0">
                <a:solidFill>
                  <a:srgbClr val="000000"/>
                </a:solidFill>
                <a:latin typeface="Arial" charset="0"/>
                <a:ea typeface="ＭＳ Ｐゴシック" pitchFamily="50" charset="-128"/>
              </a:rPr>
            </a:br>
            <a:r>
              <a:rPr kumimoji="1" lang="en-US" altLang="ja-JP" sz="800" b="0" dirty="0">
                <a:solidFill>
                  <a:srgbClr val="000000"/>
                </a:solidFill>
                <a:latin typeface="Arial" charset="0"/>
                <a:ea typeface="ＭＳ Ｐゴシック" pitchFamily="50" charset="-128"/>
              </a:rPr>
              <a:t>P</a:t>
            </a:r>
            <a:r>
              <a:rPr kumimoji="1" lang="en-US" altLang="ja-JP" sz="800" b="0" dirty="0" smtClean="0">
                <a:solidFill>
                  <a:srgbClr val="000000"/>
                </a:solidFill>
                <a:latin typeface="Arial" charset="0"/>
                <a:ea typeface="ＭＳ Ｐゴシック" pitchFamily="50" charset="-128"/>
              </a:rPr>
              <a:t>rojector FW: V1.5 or later</a:t>
            </a:r>
          </a:p>
        </p:txBody>
      </p:sp>
      <p:sp>
        <p:nvSpPr>
          <p:cNvPr id="14" name="Text Box 41"/>
          <p:cNvSpPr txBox="1">
            <a:spLocks noChangeArrowheads="1"/>
          </p:cNvSpPr>
          <p:nvPr/>
        </p:nvSpPr>
        <p:spPr bwMode="auto">
          <a:xfrm>
            <a:off x="3977256" y="5309880"/>
            <a:ext cx="4346062" cy="215444"/>
          </a:xfrm>
          <a:prstGeom prst="rect">
            <a:avLst/>
          </a:prstGeom>
          <a:solidFill>
            <a:schemeClr val="bg1"/>
          </a:solidFill>
          <a:ln>
            <a:noFill/>
          </a:ln>
          <a:effectLst/>
          <a:extLst/>
        </p:spPr>
        <p:txBody>
          <a:bodyPr wrap="none">
            <a:spAutoFit/>
          </a:bodyPr>
          <a:lstStyle/>
          <a:p>
            <a:pPr algn="ctr"/>
            <a:r>
              <a:rPr kumimoji="1" lang="en-US" altLang="ja-JP" sz="800" b="0" dirty="0" smtClean="0">
                <a:solidFill>
                  <a:srgbClr val="000000"/>
                </a:solidFill>
                <a:latin typeface="Arial" charset="0"/>
                <a:ea typeface="ＭＳ Ｐゴシック" pitchFamily="50" charset="-128"/>
              </a:rPr>
              <a:t>Note: 3D/1300 and </a:t>
            </a:r>
            <a:r>
              <a:rPr kumimoji="1" lang="en-US" altLang="ja-JP" sz="800" b="0" dirty="0">
                <a:solidFill>
                  <a:srgbClr val="000000"/>
                </a:solidFill>
                <a:latin typeface="Arial" charset="0"/>
                <a:ea typeface="ＭＳ Ｐゴシック" pitchFamily="50" charset="-128"/>
              </a:rPr>
              <a:t>3DA/400 </a:t>
            </a:r>
            <a:r>
              <a:rPr kumimoji="1" lang="en-US" altLang="ja-JP" sz="800" b="0" dirty="0" smtClean="0">
                <a:solidFill>
                  <a:srgbClr val="000000"/>
                </a:solidFill>
                <a:latin typeface="Arial" charset="0"/>
                <a:ea typeface="ＭＳ Ｐゴシック" pitchFamily="50" charset="-128"/>
              </a:rPr>
              <a:t>can </a:t>
            </a:r>
            <a:r>
              <a:rPr kumimoji="1" lang="en-US" altLang="ja-JP" sz="800" b="0" dirty="0">
                <a:solidFill>
                  <a:srgbClr val="000000"/>
                </a:solidFill>
                <a:latin typeface="Arial" charset="0"/>
                <a:ea typeface="ＭＳ Ｐゴシック" pitchFamily="50" charset="-128"/>
              </a:rPr>
              <a:t>not be connected to the same controller at the same </a:t>
            </a:r>
            <a:r>
              <a:rPr kumimoji="1" lang="en-US" altLang="ja-JP" sz="800" b="0" dirty="0" smtClean="0">
                <a:solidFill>
                  <a:srgbClr val="000000"/>
                </a:solidFill>
                <a:latin typeface="Arial" charset="0"/>
                <a:ea typeface="ＭＳ Ｐゴシック" pitchFamily="50" charset="-128"/>
              </a:rPr>
              <a:t>time!</a:t>
            </a:r>
          </a:p>
        </p:txBody>
      </p:sp>
      <p:sp>
        <p:nvSpPr>
          <p:cNvPr id="15" name="Text Box 41"/>
          <p:cNvSpPr txBox="1">
            <a:spLocks noChangeArrowheads="1"/>
          </p:cNvSpPr>
          <p:nvPr/>
        </p:nvSpPr>
        <p:spPr bwMode="auto">
          <a:xfrm>
            <a:off x="5231507" y="2692588"/>
            <a:ext cx="1839552" cy="461665"/>
          </a:xfrm>
          <a:prstGeom prst="rect">
            <a:avLst/>
          </a:prstGeom>
          <a:solidFill>
            <a:schemeClr val="bg1"/>
          </a:solidFill>
          <a:ln>
            <a:noFill/>
          </a:ln>
          <a:effectLst/>
          <a:extLst/>
        </p:spPr>
        <p:txBody>
          <a:bodyPr wrap="square">
            <a:spAutoFit/>
          </a:bodyPr>
          <a:lstStyle/>
          <a:p>
            <a:pPr algn="ctr"/>
            <a:r>
              <a:rPr kumimoji="1" lang="en-US" altLang="ja-JP" sz="800" b="0" dirty="0" smtClean="0">
                <a:solidFill>
                  <a:srgbClr val="000000"/>
                </a:solidFill>
                <a:latin typeface="Arial" charset="0"/>
                <a:ea typeface="ＭＳ Ｐゴシック" pitchFamily="50" charset="-128"/>
              </a:rPr>
              <a:t>* Even larger Measurement Range is possible with well imaging big parts in a darkened cell</a:t>
            </a:r>
          </a:p>
        </p:txBody>
      </p:sp>
    </p:spTree>
    <p:extLst>
      <p:ext uri="{BB962C8B-B14F-4D97-AF65-F5344CB8AC3E}">
        <p14:creationId xmlns:p14="http://schemas.microsoft.com/office/powerpoint/2010/main" val="15715787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SYSTEM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50</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3"/>
            <a:ext cx="9906000" cy="2520380"/>
          </a:xfrm>
        </p:spPr>
        <p:txBody>
          <a:bodyPr/>
          <a:lstStyle/>
          <a:p>
            <a:pPr lvl="1"/>
            <a:r>
              <a:rPr lang="en-US" dirty="0" smtClean="0">
                <a:latin typeface="Arial" charset="0"/>
                <a:cs typeface="Arial" charset="0"/>
              </a:rPr>
              <a:t>Set position and size of the container inside area</a:t>
            </a:r>
          </a:p>
          <a:p>
            <a:pPr lvl="2"/>
            <a:r>
              <a:rPr lang="en-US" dirty="0" smtClean="0">
                <a:latin typeface="Arial" charset="0"/>
                <a:cs typeface="Arial" charset="0"/>
              </a:rPr>
              <a:t>Model container’s jutting features which might be subject to potential collisions as child objects. Check “Shift object pos.”!</a:t>
            </a:r>
          </a:p>
          <a:p>
            <a:pPr lvl="2"/>
            <a:r>
              <a:rPr lang="en-US" dirty="0" smtClean="0">
                <a:latin typeface="Arial" charset="0"/>
                <a:cs typeface="Arial" charset="0"/>
              </a:rPr>
              <a:t>Model other near objects (pillars etc.) which </a:t>
            </a:r>
            <a:r>
              <a:rPr lang="en-US" dirty="0">
                <a:latin typeface="Arial" charset="0"/>
                <a:cs typeface="Arial" charset="0"/>
              </a:rPr>
              <a:t>might be subject to potential collisions as child </a:t>
            </a:r>
            <a:r>
              <a:rPr lang="en-US" dirty="0" smtClean="0">
                <a:latin typeface="Arial" charset="0"/>
                <a:cs typeface="Arial" charset="0"/>
              </a:rPr>
              <a:t>objects. Don’t check </a:t>
            </a:r>
            <a:r>
              <a:rPr lang="en-US" dirty="0">
                <a:latin typeface="Arial" charset="0"/>
                <a:cs typeface="Arial" charset="0"/>
              </a:rPr>
              <a:t>“Shift object pos</a:t>
            </a:r>
            <a:r>
              <a:rPr lang="en-US" dirty="0" smtClean="0">
                <a:latin typeface="Arial" charset="0"/>
                <a:cs typeface="Arial" charset="0"/>
              </a:rPr>
              <a:t>.”!</a:t>
            </a:r>
          </a:p>
        </p:txBody>
      </p:sp>
      <p:pic>
        <p:nvPicPr>
          <p:cNvPr id="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852" y="3411089"/>
            <a:ext cx="5519277" cy="1821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853" y="5280258"/>
            <a:ext cx="5519276" cy="111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2"/>
          <p:cNvSpPr txBox="1"/>
          <p:nvPr/>
        </p:nvSpPr>
        <p:spPr>
          <a:xfrm>
            <a:off x="5593985" y="5005225"/>
            <a:ext cx="2023311" cy="246221"/>
          </a:xfrm>
          <a:prstGeom prst="rect">
            <a:avLst/>
          </a:prstGeom>
          <a:noFill/>
        </p:spPr>
        <p:txBody>
          <a:bodyPr wrap="none" rtlCol="0">
            <a:spAutoFit/>
          </a:bodyPr>
          <a:lstStyle/>
          <a:p>
            <a:r>
              <a:rPr lang="en-US" sz="1000" dirty="0" smtClean="0">
                <a:solidFill>
                  <a:srgbClr val="FF0000"/>
                </a:solidFill>
                <a:latin typeface="+mn-lt"/>
                <a:sym typeface="Wingdings" pitchFamily="2" charset="2"/>
              </a:rPr>
              <a:t> </a:t>
            </a:r>
            <a:r>
              <a:rPr lang="en-US" sz="1000" dirty="0" smtClean="0">
                <a:solidFill>
                  <a:srgbClr val="FF0000"/>
                </a:solidFill>
                <a:latin typeface="+mn-lt"/>
              </a:rPr>
              <a:t>Link to container detection!</a:t>
            </a:r>
            <a:endParaRPr lang="en-GB" sz="1000" dirty="0" smtClean="0">
              <a:solidFill>
                <a:srgbClr val="FF0000"/>
              </a:solidFill>
              <a:latin typeface="+mn-lt"/>
            </a:endParaRP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20" y="3356354"/>
            <a:ext cx="1704015" cy="185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9304" y="3172308"/>
            <a:ext cx="207645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Action Button: Home 11">
            <a:hlinkClick r:id="rId6"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055130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ROBOT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51</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2"/>
            <a:ext cx="9906000" cy="5616724"/>
          </a:xfrm>
        </p:spPr>
        <p:txBody>
          <a:bodyPr/>
          <a:lstStyle/>
          <a:p>
            <a:pPr lvl="1"/>
            <a:r>
              <a:rPr lang="en-US" dirty="0" smtClean="0">
                <a:latin typeface="Arial" charset="0"/>
                <a:cs typeface="Arial" charset="0"/>
              </a:rPr>
              <a:t>Set position </a:t>
            </a:r>
            <a:r>
              <a:rPr lang="en-US" dirty="0">
                <a:latin typeface="Arial" charset="0"/>
                <a:cs typeface="Arial" charset="0"/>
              </a:rPr>
              <a:t>and size of the </a:t>
            </a:r>
            <a:r>
              <a:rPr lang="en-US" dirty="0" smtClean="0">
                <a:latin typeface="Arial" charset="0"/>
                <a:cs typeface="Arial" charset="0"/>
              </a:rPr>
              <a:t>robot </a:t>
            </a:r>
            <a:r>
              <a:rPr lang="en-US" dirty="0">
                <a:latin typeface="Arial" charset="0"/>
                <a:cs typeface="Arial" charset="0"/>
              </a:rPr>
              <a:t>end of arm tooling </a:t>
            </a:r>
            <a:r>
              <a:rPr lang="en-US" dirty="0" smtClean="0">
                <a:latin typeface="Arial" charset="0"/>
                <a:cs typeface="Arial" charset="0"/>
              </a:rPr>
              <a:t>objects (gripper etc.) </a:t>
            </a:r>
            <a:r>
              <a:rPr lang="en-US" dirty="0">
                <a:latin typeface="Arial" charset="0"/>
                <a:cs typeface="Arial" charset="0"/>
              </a:rPr>
              <a:t>which might be subject to potential </a:t>
            </a:r>
            <a:r>
              <a:rPr lang="en-US" dirty="0" smtClean="0">
                <a:latin typeface="Arial" charset="0"/>
                <a:cs typeface="Arial" charset="0"/>
              </a:rPr>
              <a:t>collisions with the SYSTEM objects</a:t>
            </a:r>
          </a:p>
          <a:p>
            <a:pPr lvl="2"/>
            <a:r>
              <a:rPr lang="en-US" dirty="0" smtClean="0">
                <a:latin typeface="Arial" charset="0"/>
                <a:cs typeface="Arial" charset="0"/>
              </a:rPr>
              <a:t>Example: Cylinder</a:t>
            </a:r>
          </a:p>
          <a:p>
            <a:pPr lvl="2"/>
            <a:endParaRPr lang="en-US" dirty="0">
              <a:latin typeface="Arial" charset="0"/>
              <a:cs typeface="Arial" charset="0"/>
            </a:endParaRPr>
          </a:p>
          <a:p>
            <a:pPr lvl="2"/>
            <a:endParaRPr lang="en-US" dirty="0" smtClean="0">
              <a:latin typeface="Arial" charset="0"/>
              <a:cs typeface="Arial" charset="0"/>
            </a:endParaRPr>
          </a:p>
          <a:p>
            <a:pPr marL="266700" lvl="2" indent="0">
              <a:buNone/>
            </a:pPr>
            <a:endParaRPr lang="en-US" dirty="0" smtClean="0">
              <a:latin typeface="Arial" charset="0"/>
              <a:cs typeface="Arial" charset="0"/>
            </a:endParaRPr>
          </a:p>
          <a:p>
            <a:pPr lvl="1"/>
            <a:r>
              <a:rPr lang="en-US" dirty="0" smtClean="0">
                <a:latin typeface="Arial" charset="0"/>
                <a:cs typeface="Arial" charset="0"/>
              </a:rPr>
              <a:t>Complex models can be built by</a:t>
            </a:r>
            <a:br>
              <a:rPr lang="en-US" dirty="0" smtClean="0">
                <a:latin typeface="Arial" charset="0"/>
                <a:cs typeface="Arial" charset="0"/>
              </a:rPr>
            </a:br>
            <a:r>
              <a:rPr lang="en-US" dirty="0" smtClean="0">
                <a:latin typeface="Arial" charset="0"/>
                <a:cs typeface="Arial" charset="0"/>
              </a:rPr>
              <a:t>connecting several shapes:</a:t>
            </a:r>
            <a:br>
              <a:rPr lang="en-US" dirty="0" smtClean="0">
                <a:latin typeface="Arial" charset="0"/>
                <a:cs typeface="Arial" charset="0"/>
              </a:rPr>
            </a:br>
            <a:r>
              <a:rPr lang="en-US" dirty="0" smtClean="0">
                <a:latin typeface="Arial" charset="0"/>
                <a:cs typeface="Arial" charset="0"/>
              </a:rPr>
              <a:t>sphere, cylinder</a:t>
            </a:r>
            <a:r>
              <a:rPr lang="en-US" dirty="0">
                <a:latin typeface="Arial" charset="0"/>
                <a:cs typeface="Arial" charset="0"/>
              </a:rPr>
              <a:t>, </a:t>
            </a:r>
            <a:r>
              <a:rPr lang="en-US" dirty="0" smtClean="0">
                <a:latin typeface="Arial" charset="0"/>
                <a:cs typeface="Arial" charset="0"/>
              </a:rPr>
              <a:t>parallelepiped</a:t>
            </a:r>
          </a:p>
          <a:p>
            <a:pPr lvl="1"/>
            <a:r>
              <a:rPr lang="en-US" dirty="0">
                <a:latin typeface="Arial" charset="0"/>
                <a:cs typeface="Arial" charset="0"/>
              </a:rPr>
              <a:t>All positions must be measured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from </a:t>
            </a:r>
            <a:r>
              <a:rPr lang="en-US" dirty="0">
                <a:latin typeface="Arial" charset="0"/>
                <a:cs typeface="Arial" charset="0"/>
              </a:rPr>
              <a:t>the robot face </a:t>
            </a:r>
            <a:r>
              <a:rPr lang="en-US" dirty="0" smtClean="0">
                <a:latin typeface="Arial" charset="0"/>
                <a:cs typeface="Arial" charset="0"/>
              </a:rPr>
              <a:t>plate, </a:t>
            </a:r>
            <a:r>
              <a:rPr lang="en-US" dirty="0" err="1" smtClean="0">
                <a:latin typeface="Arial" charset="0"/>
                <a:cs typeface="Arial" charset="0"/>
              </a:rPr>
              <a:t>UTool</a:t>
            </a:r>
            <a:r>
              <a:rPr lang="en-US" dirty="0" smtClean="0">
                <a:latin typeface="Arial" charset="0"/>
                <a:cs typeface="Arial" charset="0"/>
              </a:rPr>
              <a:t>[0</a:t>
            </a:r>
            <a:r>
              <a:rPr lang="en-US" dirty="0">
                <a:latin typeface="Arial" charset="0"/>
                <a:cs typeface="Arial" charset="0"/>
              </a:rPr>
              <a:t>].</a:t>
            </a:r>
            <a:endParaRPr lang="en-US" dirty="0" smtClean="0">
              <a:latin typeface="Arial" charset="0"/>
              <a:cs typeface="Arial" charset="0"/>
            </a:endParaRPr>
          </a:p>
        </p:txBody>
      </p:sp>
      <p:pic>
        <p:nvPicPr>
          <p:cNvPr id="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84" y="2636912"/>
            <a:ext cx="5518214" cy="1090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256" y="2276872"/>
            <a:ext cx="1656184" cy="1707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a:grpSpLocks noChangeAspect="1"/>
          </p:cNvGrpSpPr>
          <p:nvPr/>
        </p:nvGrpSpPr>
        <p:grpSpPr>
          <a:xfrm>
            <a:off x="6465168" y="4365104"/>
            <a:ext cx="3167591" cy="1872208"/>
            <a:chOff x="2300883" y="3828195"/>
            <a:chExt cx="5438115" cy="3214203"/>
          </a:xfrm>
        </p:grpSpPr>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883" y="3861048"/>
              <a:ext cx="184785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22" y="3828195"/>
              <a:ext cx="14192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9698" y="3861048"/>
              <a:ext cx="201930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Action Button: Home 12">
            <a:hlinkClick r:id="rId7"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39608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CONDITION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52</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2"/>
            <a:ext cx="9906000" cy="792188"/>
          </a:xfrm>
        </p:spPr>
        <p:txBody>
          <a:bodyPr/>
          <a:lstStyle/>
          <a:p>
            <a:pPr lvl="1"/>
            <a:r>
              <a:rPr lang="en-US" dirty="0" smtClean="0">
                <a:latin typeface="Arial" charset="0"/>
                <a:cs typeface="Arial" charset="0"/>
              </a:rPr>
              <a:t>Define what and how shall be calculated by the IA function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9" y="1772816"/>
            <a:ext cx="4800683" cy="425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386" y="4140721"/>
            <a:ext cx="4216668" cy="231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580" y="1671478"/>
            <a:ext cx="2520280" cy="1611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bwMode="auto">
          <a:xfrm flipV="1">
            <a:off x="2216696" y="1927137"/>
            <a:ext cx="4824536" cy="1429856"/>
          </a:xfrm>
          <a:prstGeom prst="straightConnector1">
            <a:avLst/>
          </a:prstGeom>
          <a:noFill/>
          <a:ln w="25400"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2576736" y="3364943"/>
            <a:ext cx="2834640" cy="0"/>
          </a:xfrm>
          <a:prstGeom prst="straightConnector1">
            <a:avLst/>
          </a:prstGeom>
          <a:noFill/>
          <a:ln w="25400" cap="flat" cmpd="sng" algn="ctr">
            <a:solidFill>
              <a:srgbClr val="FF7C80"/>
            </a:solidFill>
            <a:prstDash val="solid"/>
            <a:round/>
            <a:headEnd type="none" w="med" len="med"/>
            <a:tailEnd type="none"/>
          </a:ln>
          <a:effectLst/>
        </p:spPr>
      </p:cxnSp>
      <p:cxnSp>
        <p:nvCxnSpPr>
          <p:cNvPr id="42" name="Straight Arrow Connector 41"/>
          <p:cNvCxnSpPr/>
          <p:nvPr/>
        </p:nvCxnSpPr>
        <p:spPr bwMode="auto">
          <a:xfrm>
            <a:off x="5411376" y="3356992"/>
            <a:ext cx="0" cy="731520"/>
          </a:xfrm>
          <a:prstGeom prst="straightConnector1">
            <a:avLst/>
          </a:prstGeom>
          <a:noFill/>
          <a:ln w="25400" cap="flat" cmpd="sng" algn="ctr">
            <a:solidFill>
              <a:srgbClr val="FF7C80"/>
            </a:solidFill>
            <a:prstDash val="solid"/>
            <a:round/>
            <a:headEnd type="none" w="med" len="med"/>
            <a:tailEnd type="arrow"/>
          </a:ln>
          <a:effectLst/>
        </p:spPr>
      </p:cxnSp>
      <p:cxnSp>
        <p:nvCxnSpPr>
          <p:cNvPr id="46" name="Straight Arrow Connector 45"/>
          <p:cNvCxnSpPr/>
          <p:nvPr/>
        </p:nvCxnSpPr>
        <p:spPr bwMode="auto">
          <a:xfrm>
            <a:off x="2576736" y="3356992"/>
            <a:ext cx="0" cy="171636"/>
          </a:xfrm>
          <a:prstGeom prst="straightConnector1">
            <a:avLst/>
          </a:prstGeom>
          <a:noFill/>
          <a:ln w="25400" cap="flat" cmpd="sng" algn="ctr">
            <a:solidFill>
              <a:srgbClr val="FF7C80"/>
            </a:solidFill>
            <a:prstDash val="solid"/>
            <a:round/>
            <a:headEnd type="none" w="med" len="med"/>
            <a:tailEnd type="none"/>
          </a:ln>
          <a:effectLst/>
        </p:spPr>
      </p:cxnSp>
      <p:cxnSp>
        <p:nvCxnSpPr>
          <p:cNvPr id="52" name="Straight Arrow Connector 51"/>
          <p:cNvCxnSpPr/>
          <p:nvPr/>
        </p:nvCxnSpPr>
        <p:spPr bwMode="auto">
          <a:xfrm>
            <a:off x="6958539" y="3573016"/>
            <a:ext cx="0" cy="548640"/>
          </a:xfrm>
          <a:prstGeom prst="straightConnector1">
            <a:avLst/>
          </a:prstGeom>
          <a:noFill/>
          <a:ln w="25400" cap="flat" cmpd="sng" algn="ctr">
            <a:solidFill>
              <a:srgbClr val="0066FF"/>
            </a:solidFill>
            <a:prstDash val="solid"/>
            <a:round/>
            <a:headEnd type="none" w="med" len="med"/>
            <a:tailEnd type="arrow"/>
          </a:ln>
          <a:effectLst/>
        </p:spPr>
      </p:cxnSp>
      <p:cxnSp>
        <p:nvCxnSpPr>
          <p:cNvPr id="54" name="Straight Arrow Connector 53"/>
          <p:cNvCxnSpPr/>
          <p:nvPr/>
        </p:nvCxnSpPr>
        <p:spPr bwMode="auto">
          <a:xfrm>
            <a:off x="4313960" y="3796991"/>
            <a:ext cx="4239440" cy="1340"/>
          </a:xfrm>
          <a:prstGeom prst="straightConnector1">
            <a:avLst/>
          </a:prstGeom>
          <a:noFill/>
          <a:ln w="25400" cap="flat" cmpd="sng" algn="ctr">
            <a:solidFill>
              <a:schemeClr val="tx1"/>
            </a:solidFill>
            <a:prstDash val="solid"/>
            <a:round/>
            <a:headEnd type="none" w="med" len="med"/>
            <a:tailEnd type="none"/>
          </a:ln>
          <a:effectLst/>
        </p:spPr>
      </p:cxnSp>
      <p:cxnSp>
        <p:nvCxnSpPr>
          <p:cNvPr id="56" name="Straight Arrow Connector 55"/>
          <p:cNvCxnSpPr/>
          <p:nvPr/>
        </p:nvCxnSpPr>
        <p:spPr bwMode="auto">
          <a:xfrm>
            <a:off x="8546083" y="3790167"/>
            <a:ext cx="0" cy="342390"/>
          </a:xfrm>
          <a:prstGeom prst="straightConnector1">
            <a:avLst/>
          </a:prstGeom>
          <a:noFill/>
          <a:ln w="25400" cap="flat" cmpd="sng" algn="ctr">
            <a:solidFill>
              <a:schemeClr val="tx1"/>
            </a:solidFill>
            <a:prstDash val="solid"/>
            <a:round/>
            <a:headEnd type="none" w="med" len="med"/>
            <a:tailEnd type="arrow"/>
          </a:ln>
          <a:effectLst/>
        </p:spPr>
      </p:cxnSp>
      <p:cxnSp>
        <p:nvCxnSpPr>
          <p:cNvPr id="62" name="Straight Arrow Connector 61"/>
          <p:cNvCxnSpPr/>
          <p:nvPr/>
        </p:nvCxnSpPr>
        <p:spPr bwMode="auto">
          <a:xfrm>
            <a:off x="3872880" y="3573016"/>
            <a:ext cx="3096344" cy="0"/>
          </a:xfrm>
          <a:prstGeom prst="straightConnector1">
            <a:avLst/>
          </a:prstGeom>
          <a:noFill/>
          <a:ln w="25400" cap="flat" cmpd="sng" algn="ctr">
            <a:solidFill>
              <a:srgbClr val="0066FF"/>
            </a:solidFill>
            <a:prstDash val="solid"/>
            <a:round/>
            <a:headEnd type="none" w="med" len="med"/>
            <a:tailEnd type="none"/>
          </a:ln>
          <a:effectLst/>
        </p:spPr>
      </p:cxnSp>
      <p:sp>
        <p:nvSpPr>
          <p:cNvPr id="73" name="Rectangle 72"/>
          <p:cNvSpPr/>
          <p:nvPr/>
        </p:nvSpPr>
        <p:spPr>
          <a:xfrm>
            <a:off x="7754646" y="2132856"/>
            <a:ext cx="1631857" cy="461665"/>
          </a:xfrm>
          <a:prstGeom prst="rect">
            <a:avLst/>
          </a:prstGeom>
        </p:spPr>
        <p:txBody>
          <a:bodyPr wrap="none">
            <a:spAutoFit/>
          </a:bodyPr>
          <a:lstStyle/>
          <a:p>
            <a:pPr marL="39687" lvl="1" indent="0">
              <a:buNone/>
            </a:pPr>
            <a:r>
              <a:rPr lang="en-US" sz="1200" kern="0" dirty="0" smtClean="0">
                <a:latin typeface="Arial" charset="0"/>
                <a:cs typeface="Arial" charset="0"/>
              </a:rPr>
              <a:t>Maximum allowed </a:t>
            </a:r>
            <a:br>
              <a:rPr lang="en-US" sz="1200" kern="0" dirty="0" smtClean="0">
                <a:latin typeface="Arial" charset="0"/>
                <a:cs typeface="Arial" charset="0"/>
              </a:rPr>
            </a:br>
            <a:r>
              <a:rPr lang="en-US" sz="1200" kern="0" dirty="0" smtClean="0">
                <a:latin typeface="Arial" charset="0"/>
                <a:cs typeface="Arial" charset="0"/>
              </a:rPr>
              <a:t>angle of inclination</a:t>
            </a:r>
            <a:endParaRPr lang="en-US" sz="1200" kern="0" dirty="0">
              <a:latin typeface="Arial" charset="0"/>
              <a:cs typeface="Arial" charset="0"/>
            </a:endParaRPr>
          </a:p>
        </p:txBody>
      </p:sp>
      <p:sp>
        <p:nvSpPr>
          <p:cNvPr id="74" name="Rectangle 73"/>
          <p:cNvSpPr/>
          <p:nvPr/>
        </p:nvSpPr>
        <p:spPr bwMode="auto">
          <a:xfrm>
            <a:off x="17252" y="2043596"/>
            <a:ext cx="4863074" cy="1911619"/>
          </a:xfrm>
          <a:prstGeom prst="rect">
            <a:avLst/>
          </a:prstGeom>
          <a:noFill/>
          <a:ln w="254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0" name="Action Button: Home 19">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2189236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CONDITION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53</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2"/>
            <a:ext cx="9906000" cy="792188"/>
          </a:xfrm>
        </p:spPr>
        <p:txBody>
          <a:bodyPr/>
          <a:lstStyle/>
          <a:p>
            <a:pPr lvl="1"/>
            <a:r>
              <a:rPr lang="en-US" dirty="0" smtClean="0">
                <a:latin typeface="Arial" charset="0"/>
                <a:cs typeface="Arial" charset="0"/>
              </a:rPr>
              <a:t>Specify avoidance range</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9" y="1772816"/>
            <a:ext cx="4800683" cy="425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bwMode="auto">
          <a:xfrm flipV="1">
            <a:off x="4664968" y="3607629"/>
            <a:ext cx="720080" cy="757475"/>
          </a:xfrm>
          <a:prstGeom prst="straightConnector1">
            <a:avLst/>
          </a:prstGeom>
          <a:noFill/>
          <a:ln w="25400" cap="flat" cmpd="sng" algn="ctr">
            <a:solidFill>
              <a:schemeClr val="tx1"/>
            </a:solidFill>
            <a:prstDash val="solid"/>
            <a:round/>
            <a:headEnd type="none" w="med" len="med"/>
            <a:tailEnd type="arrow"/>
          </a:ln>
          <a:effectLst/>
        </p:spPr>
      </p:cxn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072" y="2497966"/>
            <a:ext cx="1204913" cy="110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072" y="3716345"/>
            <a:ext cx="1347788" cy="10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502" y="4831765"/>
            <a:ext cx="1304925" cy="10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22"/>
          <p:cNvCxnSpPr/>
          <p:nvPr/>
        </p:nvCxnSpPr>
        <p:spPr bwMode="auto">
          <a:xfrm flipV="1">
            <a:off x="4664968" y="4489895"/>
            <a:ext cx="720080" cy="235250"/>
          </a:xfrm>
          <a:prstGeom prst="straightConnector1">
            <a:avLst/>
          </a:prstGeom>
          <a:no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4664968" y="5085184"/>
            <a:ext cx="720080" cy="100729"/>
          </a:xfrm>
          <a:prstGeom prst="straightConnector1">
            <a:avLst/>
          </a:prstGeom>
          <a:noFill/>
          <a:ln w="25400" cap="flat" cmpd="sng" algn="ctr">
            <a:solidFill>
              <a:schemeClr val="tx1"/>
            </a:solidFill>
            <a:prstDash val="solid"/>
            <a:round/>
            <a:headEnd type="none" w="med" len="med"/>
            <a:tailEnd type="arrow"/>
          </a:ln>
          <a:effectLst/>
        </p:spPr>
      </p:cxnSp>
      <p:sp>
        <p:nvSpPr>
          <p:cNvPr id="12" name="Rectangle 11"/>
          <p:cNvSpPr/>
          <p:nvPr/>
        </p:nvSpPr>
        <p:spPr>
          <a:xfrm>
            <a:off x="5622502" y="1933366"/>
            <a:ext cx="3645229" cy="400110"/>
          </a:xfrm>
          <a:prstGeom prst="rect">
            <a:avLst/>
          </a:prstGeom>
        </p:spPr>
        <p:txBody>
          <a:bodyPr wrap="none">
            <a:spAutoFit/>
          </a:bodyPr>
          <a:lstStyle/>
          <a:p>
            <a:pPr marL="39687" lvl="1" indent="0">
              <a:buNone/>
            </a:pPr>
            <a:r>
              <a:rPr lang="en-US" sz="2000" u="sng" kern="0" dirty="0">
                <a:latin typeface="Arial" charset="0"/>
                <a:cs typeface="Arial" charset="0"/>
              </a:rPr>
              <a:t>Avoidance </a:t>
            </a:r>
            <a:r>
              <a:rPr lang="en-US" sz="2000" u="sng" kern="0" dirty="0" smtClean="0">
                <a:latin typeface="Arial" charset="0"/>
                <a:cs typeface="Arial" charset="0"/>
              </a:rPr>
              <a:t>Range in UTOOL</a:t>
            </a:r>
            <a:endParaRPr lang="en-US" sz="2000" u="sng" kern="0" dirty="0">
              <a:latin typeface="Arial" charset="0"/>
              <a:cs typeface="Arial" charset="0"/>
            </a:endParaRPr>
          </a:p>
        </p:txBody>
      </p:sp>
      <p:sp>
        <p:nvSpPr>
          <p:cNvPr id="35" name="Rectangle 34"/>
          <p:cNvSpPr/>
          <p:nvPr/>
        </p:nvSpPr>
        <p:spPr>
          <a:xfrm>
            <a:off x="272480" y="4131315"/>
            <a:ext cx="1522853" cy="1015663"/>
          </a:xfrm>
          <a:prstGeom prst="rect">
            <a:avLst/>
          </a:prstGeom>
        </p:spPr>
        <p:txBody>
          <a:bodyPr wrap="none">
            <a:spAutoFit/>
          </a:bodyPr>
          <a:lstStyle/>
          <a:p>
            <a:pPr marL="39687" lvl="1" indent="0" algn="ctr">
              <a:buNone/>
            </a:pPr>
            <a:r>
              <a:rPr lang="en-US" sz="2000" kern="0" dirty="0" smtClean="0">
                <a:solidFill>
                  <a:srgbClr val="FF0000"/>
                </a:solidFill>
                <a:latin typeface="Arial" charset="0"/>
                <a:cs typeface="Arial" charset="0"/>
              </a:rPr>
              <a:t>Allowed</a:t>
            </a:r>
            <a:br>
              <a:rPr lang="en-US" sz="2000" kern="0" dirty="0" smtClean="0">
                <a:solidFill>
                  <a:srgbClr val="FF0000"/>
                </a:solidFill>
                <a:latin typeface="Arial" charset="0"/>
                <a:cs typeface="Arial" charset="0"/>
              </a:rPr>
            </a:br>
            <a:r>
              <a:rPr lang="en-US" sz="2000" kern="0" dirty="0" smtClean="0">
                <a:solidFill>
                  <a:srgbClr val="FF0000"/>
                </a:solidFill>
                <a:latin typeface="Arial" charset="0"/>
                <a:cs typeface="Arial" charset="0"/>
              </a:rPr>
              <a:t>avoidance</a:t>
            </a:r>
            <a:endParaRPr lang="en-US" sz="2000" kern="0" dirty="0" smtClean="0">
              <a:solidFill>
                <a:srgbClr val="FF0000"/>
              </a:solidFill>
              <a:latin typeface="Arial" charset="0"/>
              <a:cs typeface="Arial" charset="0"/>
            </a:endParaRPr>
          </a:p>
          <a:p>
            <a:pPr marL="39687" lvl="1" indent="0" algn="ctr">
              <a:buNone/>
            </a:pPr>
            <a:r>
              <a:rPr lang="en-US" sz="2000" kern="0" dirty="0" smtClean="0">
                <a:solidFill>
                  <a:srgbClr val="FF0000"/>
                </a:solidFill>
                <a:latin typeface="Arial" charset="0"/>
                <a:cs typeface="Arial" charset="0"/>
              </a:rPr>
              <a:t>range</a:t>
            </a:r>
            <a:endParaRPr lang="en-US" sz="2000" kern="0" dirty="0">
              <a:solidFill>
                <a:srgbClr val="FF0000"/>
              </a:solidFill>
              <a:latin typeface="Arial" charset="0"/>
              <a:cs typeface="Arial" charset="0"/>
            </a:endParaRPr>
          </a:p>
        </p:txBody>
      </p:sp>
      <p:sp>
        <p:nvSpPr>
          <p:cNvPr id="36" name="Rectangle 35"/>
          <p:cNvSpPr/>
          <p:nvPr/>
        </p:nvSpPr>
        <p:spPr>
          <a:xfrm>
            <a:off x="6903266" y="2846047"/>
            <a:ext cx="2915863" cy="400110"/>
          </a:xfrm>
          <a:prstGeom prst="rect">
            <a:avLst/>
          </a:prstGeom>
        </p:spPr>
        <p:txBody>
          <a:bodyPr wrap="none">
            <a:spAutoFit/>
          </a:bodyPr>
          <a:lstStyle/>
          <a:p>
            <a:pPr marL="39687" lvl="1" indent="0">
              <a:buNone/>
            </a:pPr>
            <a:r>
              <a:rPr lang="en-US" sz="2000" kern="0" dirty="0" smtClean="0">
                <a:latin typeface="Arial" charset="0"/>
                <a:cs typeface="Arial" charset="0"/>
              </a:rPr>
              <a:t>Translation in </a:t>
            </a:r>
            <a:r>
              <a:rPr lang="en-US" sz="2000" kern="0" dirty="0" smtClean="0">
                <a:latin typeface="Arial" charset="0"/>
                <a:cs typeface="Arial" charset="0"/>
              </a:rPr>
              <a:t>X and Y</a:t>
            </a:r>
            <a:endParaRPr lang="en-US" sz="2000" kern="0" dirty="0">
              <a:latin typeface="Arial" charset="0"/>
              <a:cs typeface="Arial" charset="0"/>
            </a:endParaRPr>
          </a:p>
        </p:txBody>
      </p:sp>
      <p:sp>
        <p:nvSpPr>
          <p:cNvPr id="37" name="Rectangle 36"/>
          <p:cNvSpPr/>
          <p:nvPr/>
        </p:nvSpPr>
        <p:spPr>
          <a:xfrm>
            <a:off x="6948860" y="4023496"/>
            <a:ext cx="1987724" cy="400110"/>
          </a:xfrm>
          <a:prstGeom prst="rect">
            <a:avLst/>
          </a:prstGeom>
        </p:spPr>
        <p:txBody>
          <a:bodyPr wrap="none">
            <a:spAutoFit/>
          </a:bodyPr>
          <a:lstStyle/>
          <a:p>
            <a:pPr marL="39687" lvl="1" indent="0">
              <a:buNone/>
            </a:pPr>
            <a:r>
              <a:rPr lang="en-US" sz="2000" kern="0" dirty="0" smtClean="0">
                <a:latin typeface="Arial" charset="0"/>
                <a:cs typeface="Arial" charset="0"/>
              </a:rPr>
              <a:t>Tilt in </a:t>
            </a:r>
            <a:r>
              <a:rPr lang="en-US" sz="2000" kern="0" dirty="0" smtClean="0">
                <a:latin typeface="Arial" charset="0"/>
                <a:cs typeface="Arial" charset="0"/>
              </a:rPr>
              <a:t>W and P</a:t>
            </a:r>
            <a:endParaRPr lang="en-US" sz="2000" kern="0" dirty="0">
              <a:latin typeface="Arial" charset="0"/>
              <a:cs typeface="Arial" charset="0"/>
            </a:endParaRPr>
          </a:p>
        </p:txBody>
      </p:sp>
      <p:sp>
        <p:nvSpPr>
          <p:cNvPr id="38" name="Rectangle 37"/>
          <p:cNvSpPr/>
          <p:nvPr/>
        </p:nvSpPr>
        <p:spPr>
          <a:xfrm>
            <a:off x="7022023" y="5138916"/>
            <a:ext cx="1819409" cy="400110"/>
          </a:xfrm>
          <a:prstGeom prst="rect">
            <a:avLst/>
          </a:prstGeom>
        </p:spPr>
        <p:txBody>
          <a:bodyPr wrap="none">
            <a:spAutoFit/>
          </a:bodyPr>
          <a:lstStyle/>
          <a:p>
            <a:pPr marL="39687" lvl="1" indent="0">
              <a:buNone/>
            </a:pPr>
            <a:r>
              <a:rPr lang="en-US" sz="2000" kern="0" dirty="0" smtClean="0">
                <a:latin typeface="Arial" charset="0"/>
                <a:cs typeface="Arial" charset="0"/>
              </a:rPr>
              <a:t>Rotation in </a:t>
            </a:r>
            <a:r>
              <a:rPr lang="en-US" sz="2000" kern="0" dirty="0" smtClean="0">
                <a:latin typeface="Arial" charset="0"/>
                <a:cs typeface="Arial" charset="0"/>
              </a:rPr>
              <a:t>R</a:t>
            </a:r>
            <a:endParaRPr lang="en-US" sz="2000" kern="0" dirty="0">
              <a:latin typeface="Arial" charset="0"/>
              <a:cs typeface="Arial" charset="0"/>
            </a:endParaRPr>
          </a:p>
        </p:txBody>
      </p:sp>
      <p:sp>
        <p:nvSpPr>
          <p:cNvPr id="14" name="Rectangle 13"/>
          <p:cNvSpPr/>
          <p:nvPr/>
        </p:nvSpPr>
        <p:spPr bwMode="auto">
          <a:xfrm>
            <a:off x="17918" y="3972467"/>
            <a:ext cx="4863074" cy="1213446"/>
          </a:xfrm>
          <a:prstGeom prst="rect">
            <a:avLst/>
          </a:prstGeom>
          <a:noFill/>
          <a:ln w="254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0" name="Action Button: Home 19">
            <a:hlinkClick r:id="rId6"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858556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CONDITION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54</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2"/>
            <a:ext cx="9906000" cy="792188"/>
          </a:xfrm>
        </p:spPr>
        <p:txBody>
          <a:bodyPr/>
          <a:lstStyle/>
          <a:p>
            <a:pPr lvl="1"/>
            <a:r>
              <a:rPr lang="en-US" dirty="0" smtClean="0">
                <a:latin typeface="Arial" charset="0"/>
                <a:cs typeface="Arial" charset="0"/>
              </a:rPr>
              <a:t>Specify customized avoidance intervals, if needed</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9" y="1772816"/>
            <a:ext cx="4800683" cy="425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4"/>
          <p:cNvSpPr/>
          <p:nvPr/>
        </p:nvSpPr>
        <p:spPr>
          <a:xfrm>
            <a:off x="3358139" y="5139885"/>
            <a:ext cx="1522853" cy="707886"/>
          </a:xfrm>
          <a:prstGeom prst="rect">
            <a:avLst/>
          </a:prstGeom>
        </p:spPr>
        <p:txBody>
          <a:bodyPr wrap="none">
            <a:spAutoFit/>
          </a:bodyPr>
          <a:lstStyle/>
          <a:p>
            <a:pPr marL="39687" lvl="1" indent="0" algn="ctr">
              <a:buNone/>
            </a:pPr>
            <a:r>
              <a:rPr lang="en-US" sz="2000" kern="0" dirty="0" smtClean="0">
                <a:solidFill>
                  <a:srgbClr val="FF0000"/>
                </a:solidFill>
                <a:latin typeface="Arial" charset="0"/>
                <a:cs typeface="Arial" charset="0"/>
              </a:rPr>
              <a:t>Avoidance</a:t>
            </a:r>
          </a:p>
          <a:p>
            <a:pPr marL="39687" lvl="1" indent="0" algn="ctr">
              <a:buNone/>
            </a:pPr>
            <a:r>
              <a:rPr lang="en-US" sz="2000" kern="0" dirty="0" smtClean="0">
                <a:solidFill>
                  <a:srgbClr val="FF0000"/>
                </a:solidFill>
                <a:latin typeface="Arial" charset="0"/>
                <a:cs typeface="Arial" charset="0"/>
              </a:rPr>
              <a:t>Intervals</a:t>
            </a:r>
            <a:endParaRPr lang="en-US" sz="2000" kern="0" dirty="0">
              <a:solidFill>
                <a:srgbClr val="FF0000"/>
              </a:solidFill>
              <a:latin typeface="Arial" charset="0"/>
              <a:cs typeface="Arial" charset="0"/>
            </a:endParaRPr>
          </a:p>
        </p:txBody>
      </p:sp>
      <p:sp>
        <p:nvSpPr>
          <p:cNvPr id="14" name="Rectangle 13"/>
          <p:cNvSpPr/>
          <p:nvPr/>
        </p:nvSpPr>
        <p:spPr bwMode="auto">
          <a:xfrm>
            <a:off x="17918" y="5157191"/>
            <a:ext cx="4863074" cy="656023"/>
          </a:xfrm>
          <a:prstGeom prst="rect">
            <a:avLst/>
          </a:prstGeom>
          <a:noFill/>
          <a:ln w="25400" cap="flat" cmpd="sng" algn="ctr">
            <a:solidFill>
              <a:srgbClr val="FF0000"/>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263" y="3547467"/>
            <a:ext cx="33242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5589215" y="2924944"/>
            <a:ext cx="1279196" cy="400110"/>
          </a:xfrm>
          <a:prstGeom prst="rect">
            <a:avLst/>
          </a:prstGeom>
        </p:spPr>
        <p:txBody>
          <a:bodyPr wrap="none">
            <a:spAutoFit/>
          </a:bodyPr>
          <a:lstStyle/>
          <a:p>
            <a:pPr marL="39687" lvl="1" indent="0">
              <a:buNone/>
            </a:pPr>
            <a:r>
              <a:rPr lang="en-US" sz="2000" u="sng" kern="0" dirty="0" smtClean="0">
                <a:latin typeface="Arial" charset="0"/>
                <a:cs typeface="Arial" charset="0"/>
              </a:rPr>
              <a:t>Example</a:t>
            </a:r>
            <a:endParaRPr lang="en-US" sz="2000" u="sng" kern="0" dirty="0">
              <a:latin typeface="Arial" charset="0"/>
              <a:cs typeface="Arial" charset="0"/>
            </a:endParaRPr>
          </a:p>
        </p:txBody>
      </p:sp>
      <p:sp>
        <p:nvSpPr>
          <p:cNvPr id="24" name="Rectangle 23"/>
          <p:cNvSpPr/>
          <p:nvPr/>
        </p:nvSpPr>
        <p:spPr>
          <a:xfrm>
            <a:off x="5589215" y="5413104"/>
            <a:ext cx="3133871" cy="400110"/>
          </a:xfrm>
          <a:prstGeom prst="rect">
            <a:avLst/>
          </a:prstGeom>
        </p:spPr>
        <p:txBody>
          <a:bodyPr wrap="none">
            <a:spAutoFit/>
          </a:bodyPr>
          <a:lstStyle/>
          <a:p>
            <a:pPr marL="39687" lvl="1" indent="0">
              <a:buNone/>
            </a:pPr>
            <a:r>
              <a:rPr lang="en-US" sz="2000" kern="0" dirty="0" smtClean="0">
                <a:latin typeface="Arial" charset="0"/>
                <a:cs typeface="Arial" charset="0"/>
              </a:rPr>
              <a:t>Set [R Interval] = 90 </a:t>
            </a:r>
            <a:r>
              <a:rPr lang="en-US" sz="2000" kern="0" dirty="0" err="1" smtClean="0">
                <a:latin typeface="Arial" charset="0"/>
                <a:cs typeface="Arial" charset="0"/>
              </a:rPr>
              <a:t>deg</a:t>
            </a:r>
            <a:endParaRPr lang="en-US" sz="2000" kern="0" dirty="0">
              <a:latin typeface="Arial" charset="0"/>
              <a:cs typeface="Arial" charset="0"/>
            </a:endParaRPr>
          </a:p>
        </p:txBody>
      </p:sp>
      <p:sp>
        <p:nvSpPr>
          <p:cNvPr id="15" name="Action Button: Home 14">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3267423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de-DE" dirty="0" smtClean="0">
                <a:latin typeface="Arial" charset="0"/>
                <a:cs typeface="Arial" charset="0"/>
              </a:rPr>
              <a:t>IA Setup – CONDITION Data Type</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55</a:t>
            </a:fld>
            <a:endParaRPr lang="de-DE" sz="1000" smtClean="0">
              <a:solidFill>
                <a:schemeClr val="tx1"/>
              </a:solidFill>
              <a:latin typeface="DIN-Light" charset="0"/>
            </a:endParaRPr>
          </a:p>
        </p:txBody>
      </p:sp>
      <p:sp>
        <p:nvSpPr>
          <p:cNvPr id="40" name="Inhaltsplatzhalter 2"/>
          <p:cNvSpPr>
            <a:spLocks noGrp="1"/>
          </p:cNvSpPr>
          <p:nvPr>
            <p:ph idx="1"/>
          </p:nvPr>
        </p:nvSpPr>
        <p:spPr>
          <a:xfrm>
            <a:off x="0" y="836612"/>
            <a:ext cx="9906000" cy="1800300"/>
          </a:xfrm>
        </p:spPr>
        <p:txBody>
          <a:bodyPr/>
          <a:lstStyle/>
          <a:p>
            <a:pPr lvl="1"/>
            <a:r>
              <a:rPr lang="en-US" dirty="0" smtClean="0">
                <a:latin typeface="Arial" charset="0"/>
                <a:cs typeface="Arial" charset="0"/>
              </a:rPr>
              <a:t>“Prior position” defines priorities for </a:t>
            </a:r>
            <a:r>
              <a:rPr lang="en-US" dirty="0">
                <a:latin typeface="Arial" charset="0"/>
                <a:cs typeface="Arial" charset="0"/>
              </a:rPr>
              <a:t>each type of </a:t>
            </a:r>
            <a:r>
              <a:rPr lang="en-US" dirty="0" smtClean="0">
                <a:latin typeface="Arial" charset="0"/>
                <a:cs typeface="Arial" charset="0"/>
              </a:rPr>
              <a:t>avoidance conditions (optimization targets):</a:t>
            </a:r>
          </a:p>
          <a:p>
            <a:pPr lvl="2"/>
            <a:r>
              <a:rPr lang="en-US" dirty="0" smtClean="0">
                <a:latin typeface="Arial" charset="0"/>
                <a:cs typeface="Arial" charset="0"/>
              </a:rPr>
              <a:t>Minimum TRANSLATION / Minimum TILT / Minimum SPIN</a:t>
            </a:r>
          </a:p>
          <a:p>
            <a:pPr lvl="2"/>
            <a:r>
              <a:rPr lang="en-US" dirty="0" smtClean="0">
                <a:latin typeface="Arial" charset="0"/>
                <a:cs typeface="Arial" charset="0"/>
              </a:rPr>
              <a:t>other</a:t>
            </a:r>
            <a:endParaRPr lang="en-US" dirty="0" smtClean="0">
              <a:latin typeface="Arial" charset="0"/>
              <a:cs typeface="Arial" charset="0"/>
            </a:endParaRPr>
          </a:p>
        </p:txBody>
      </p:sp>
      <p:sp>
        <p:nvSpPr>
          <p:cNvPr id="20" name="Action Button: Home 19">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21" name="Straight Arrow Connector 20"/>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graphicFrame>
        <p:nvGraphicFramePr>
          <p:cNvPr id="2" name="Table 1"/>
          <p:cNvGraphicFramePr>
            <a:graphicFrameLocks noGrp="1"/>
          </p:cNvGraphicFramePr>
          <p:nvPr>
            <p:extLst>
              <p:ext uri="{D42A27DB-BD31-4B8C-83A1-F6EECF244321}">
                <p14:modId xmlns:p14="http://schemas.microsoft.com/office/powerpoint/2010/main" val="4195834676"/>
              </p:ext>
            </p:extLst>
          </p:nvPr>
        </p:nvGraphicFramePr>
        <p:xfrm>
          <a:off x="416496" y="3077900"/>
          <a:ext cx="8105776" cy="1656184"/>
        </p:xfrm>
        <a:graphic>
          <a:graphicData uri="http://schemas.openxmlformats.org/drawingml/2006/table">
            <a:tbl>
              <a:tblPr firstRow="1" firstCol="1" bandRow="1">
                <a:tableStyleId>{5C22544A-7EE6-4342-B048-85BDC9FD1C3A}</a:tableStyleId>
              </a:tblPr>
              <a:tblGrid>
                <a:gridCol w="2127885"/>
                <a:gridCol w="1945323"/>
                <a:gridCol w="1362710"/>
                <a:gridCol w="1215073"/>
                <a:gridCol w="1454785"/>
              </a:tblGrid>
              <a:tr h="491490">
                <a:tc>
                  <a:txBody>
                    <a:bodyPr/>
                    <a:lstStyle/>
                    <a:p>
                      <a:pPr marL="0" marR="0">
                        <a:spcBef>
                          <a:spcPts val="0"/>
                        </a:spcBef>
                        <a:spcAft>
                          <a:spcPts val="0"/>
                        </a:spcAft>
                      </a:pPr>
                      <a:r>
                        <a:rPr lang="en-US" sz="800" dirty="0">
                          <a:solidFill>
                            <a:schemeClr val="tx1"/>
                          </a:solidFill>
                          <a:effectLst/>
                        </a:rPr>
                        <a:t> </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[Sorting Method] = </a:t>
                      </a:r>
                      <a:r>
                        <a:rPr lang="en-US" sz="800" dirty="0" smtClean="0">
                          <a:solidFill>
                            <a:schemeClr val="tx1"/>
                          </a:solidFill>
                          <a:effectLst/>
                        </a:rPr>
                        <a:t>[</a:t>
                      </a:r>
                      <a:r>
                        <a:rPr lang="en-US" sz="800" dirty="0">
                          <a:solidFill>
                            <a:schemeClr val="tx1"/>
                          </a:solidFill>
                          <a:effectLst/>
                        </a:rPr>
                        <a:t>Trained position]</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[Sorting Method] </a:t>
                      </a:r>
                      <a:r>
                        <a:rPr lang="en-US" sz="800" dirty="0" smtClean="0">
                          <a:solidFill>
                            <a:schemeClr val="tx1"/>
                          </a:solidFill>
                          <a:effectLst/>
                        </a:rPr>
                        <a:t>= [</a:t>
                      </a:r>
                      <a:r>
                        <a:rPr lang="en-US" sz="800" dirty="0">
                          <a:solidFill>
                            <a:schemeClr val="tx1"/>
                          </a:solidFill>
                          <a:effectLst/>
                        </a:rPr>
                        <a:t>Wall]</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[Sorting Method] = </a:t>
                      </a:r>
                      <a:r>
                        <a:rPr lang="en-US" sz="800" dirty="0" smtClean="0">
                          <a:solidFill>
                            <a:schemeClr val="tx1"/>
                          </a:solidFill>
                          <a:effectLst/>
                        </a:rPr>
                        <a:t>[</a:t>
                      </a:r>
                      <a:r>
                        <a:rPr lang="en-US" sz="800" dirty="0">
                          <a:solidFill>
                            <a:schemeClr val="tx1"/>
                          </a:solidFill>
                          <a:effectLst/>
                        </a:rPr>
                        <a:t>Z]</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[Sorting Method] = </a:t>
                      </a:r>
                      <a:r>
                        <a:rPr lang="en-US" sz="800" dirty="0" smtClean="0">
                          <a:solidFill>
                            <a:schemeClr val="tx1"/>
                          </a:solidFill>
                          <a:effectLst/>
                        </a:rPr>
                        <a:t>[</a:t>
                      </a:r>
                      <a:r>
                        <a:rPr lang="en-US" sz="800" dirty="0">
                          <a:solidFill>
                            <a:schemeClr val="tx1"/>
                          </a:solidFill>
                          <a:effectLst/>
                        </a:rPr>
                        <a:t>Phase]</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8630">
                <a:tc>
                  <a:txBody>
                    <a:bodyPr/>
                    <a:lstStyle/>
                    <a:p>
                      <a:pPr marL="0" marR="0">
                        <a:spcBef>
                          <a:spcPts val="0"/>
                        </a:spcBef>
                        <a:spcAft>
                          <a:spcPts val="0"/>
                        </a:spcAft>
                      </a:pPr>
                      <a:r>
                        <a:rPr lang="en-US" sz="800" dirty="0">
                          <a:solidFill>
                            <a:schemeClr val="tx1"/>
                          </a:solidFill>
                          <a:effectLst/>
                        </a:rPr>
                        <a:t>[Calculation Method] = </a:t>
                      </a:r>
                      <a:r>
                        <a:rPr lang="en-US" sz="800" dirty="0" smtClean="0">
                          <a:solidFill>
                            <a:schemeClr val="tx1"/>
                          </a:solidFill>
                          <a:effectLst/>
                        </a:rPr>
                        <a:t>[</a:t>
                      </a:r>
                      <a:r>
                        <a:rPr lang="en-US" sz="800" dirty="0">
                          <a:solidFill>
                            <a:schemeClr val="tx1"/>
                          </a:solidFill>
                          <a:effectLst/>
                        </a:rPr>
                        <a:t>Minimum Trans.]</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de-DE" sz="800" dirty="0">
                          <a:solidFill>
                            <a:schemeClr val="tx1"/>
                          </a:solidFill>
                          <a:effectLst/>
                        </a:rPr>
                        <a:t>1. Min. TRANSLATION</a:t>
                      </a:r>
                      <a:endParaRPr lang="en-GB" sz="1100" dirty="0">
                        <a:solidFill>
                          <a:schemeClr val="tx1"/>
                        </a:solidFill>
                        <a:effectLst/>
                      </a:endParaRPr>
                    </a:p>
                    <a:p>
                      <a:pPr marL="0" marR="0">
                        <a:spcBef>
                          <a:spcPts val="0"/>
                        </a:spcBef>
                        <a:spcAft>
                          <a:spcPts val="0"/>
                        </a:spcAft>
                      </a:pPr>
                      <a:r>
                        <a:rPr lang="de-DE"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de-DE" sz="800" dirty="0">
                          <a:solidFill>
                            <a:schemeClr val="tx1"/>
                          </a:solidFill>
                          <a:effectLst/>
                        </a:rPr>
                        <a:t>3. Min. SPIN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1. Min. TRANSLATION</a:t>
                      </a:r>
                      <a:endParaRPr lang="en-GB" sz="1100" dirty="0">
                        <a:solidFill>
                          <a:schemeClr val="tx1"/>
                        </a:solidFill>
                        <a:effectLst/>
                      </a:endParaRPr>
                    </a:p>
                    <a:p>
                      <a:pPr marL="0" marR="0">
                        <a:spcBef>
                          <a:spcPts val="0"/>
                        </a:spcBef>
                        <a:spcAft>
                          <a:spcPts val="0"/>
                        </a:spcAft>
                      </a:pPr>
                      <a:r>
                        <a:rPr lang="en-US"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en-US" sz="800" dirty="0">
                          <a:solidFill>
                            <a:schemeClr val="tx1"/>
                          </a:solidFill>
                          <a:effectLst/>
                        </a:rPr>
                        <a:t>3. Min. CENTERDIST</a:t>
                      </a:r>
                      <a:endParaRPr lang="en-GB" sz="1100" dirty="0">
                        <a:solidFill>
                          <a:schemeClr val="tx1"/>
                        </a:solidFill>
                        <a:effectLst/>
                      </a:endParaRPr>
                    </a:p>
                    <a:p>
                      <a:pPr marL="0" marR="0">
                        <a:spcBef>
                          <a:spcPts val="0"/>
                        </a:spcBef>
                        <a:spcAft>
                          <a:spcPts val="0"/>
                        </a:spcAft>
                      </a:pPr>
                      <a:r>
                        <a:rPr lang="en-US" sz="800" dirty="0">
                          <a:solidFill>
                            <a:schemeClr val="tx1"/>
                          </a:solidFill>
                          <a:effectLst/>
                        </a:rPr>
                        <a:t>4. Min. SPIN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1. Min. TRANSLATION</a:t>
                      </a:r>
                      <a:endParaRPr lang="en-GB" sz="1100" dirty="0">
                        <a:solidFill>
                          <a:schemeClr val="tx1"/>
                        </a:solidFill>
                        <a:effectLst/>
                      </a:endParaRPr>
                    </a:p>
                    <a:p>
                      <a:pPr marL="0" marR="0">
                        <a:spcBef>
                          <a:spcPts val="0"/>
                        </a:spcBef>
                        <a:spcAft>
                          <a:spcPts val="0"/>
                        </a:spcAft>
                      </a:pPr>
                      <a:r>
                        <a:rPr lang="en-US"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en-US" sz="800" dirty="0">
                          <a:solidFill>
                            <a:schemeClr val="tx1"/>
                          </a:solidFill>
                          <a:effectLst/>
                        </a:rPr>
                        <a:t>3. Max. ZHEIGHT</a:t>
                      </a:r>
                      <a:endParaRPr lang="en-GB" sz="1100" dirty="0">
                        <a:solidFill>
                          <a:schemeClr val="tx1"/>
                        </a:solidFill>
                        <a:effectLst/>
                      </a:endParaRPr>
                    </a:p>
                    <a:p>
                      <a:pPr marL="0" marR="0">
                        <a:spcBef>
                          <a:spcPts val="0"/>
                        </a:spcBef>
                        <a:spcAft>
                          <a:spcPts val="0"/>
                        </a:spcAft>
                      </a:pPr>
                      <a:r>
                        <a:rPr lang="en-US" sz="800" dirty="0">
                          <a:solidFill>
                            <a:schemeClr val="tx1"/>
                          </a:solidFill>
                          <a:effectLst/>
                        </a:rPr>
                        <a:t>4. Min. SPIN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1. Min. TRANSLATION</a:t>
                      </a:r>
                      <a:endParaRPr lang="en-GB" sz="1100" dirty="0">
                        <a:solidFill>
                          <a:schemeClr val="tx1"/>
                        </a:solidFill>
                        <a:effectLst/>
                      </a:endParaRPr>
                    </a:p>
                    <a:p>
                      <a:pPr marL="0" marR="0">
                        <a:spcBef>
                          <a:spcPts val="0"/>
                        </a:spcBef>
                        <a:spcAft>
                          <a:spcPts val="0"/>
                        </a:spcAft>
                      </a:pPr>
                      <a:r>
                        <a:rPr lang="en-US"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en-US" sz="800" dirty="0">
                          <a:solidFill>
                            <a:schemeClr val="tx1"/>
                          </a:solidFill>
                          <a:effectLst/>
                        </a:rPr>
                        <a:t>3. Min. PHASEDIST</a:t>
                      </a:r>
                      <a:endParaRPr lang="en-GB" sz="1100" dirty="0">
                        <a:solidFill>
                          <a:schemeClr val="tx1"/>
                        </a:solidFill>
                        <a:effectLst/>
                      </a:endParaRPr>
                    </a:p>
                    <a:p>
                      <a:pPr marL="0" marR="0">
                        <a:spcBef>
                          <a:spcPts val="0"/>
                        </a:spcBef>
                        <a:spcAft>
                          <a:spcPts val="0"/>
                        </a:spcAft>
                      </a:pPr>
                      <a:r>
                        <a:rPr lang="en-US" sz="800" dirty="0">
                          <a:solidFill>
                            <a:schemeClr val="tx1"/>
                          </a:solidFill>
                          <a:effectLst/>
                        </a:rPr>
                        <a:t>4. Min. SPIN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064">
                <a:tc>
                  <a:txBody>
                    <a:bodyPr/>
                    <a:lstStyle/>
                    <a:p>
                      <a:pPr marL="0" marR="0">
                        <a:spcBef>
                          <a:spcPts val="0"/>
                        </a:spcBef>
                        <a:spcAft>
                          <a:spcPts val="0"/>
                        </a:spcAft>
                      </a:pPr>
                      <a:r>
                        <a:rPr lang="en-US" sz="800" dirty="0">
                          <a:solidFill>
                            <a:schemeClr val="tx1"/>
                          </a:solidFill>
                          <a:effectLst/>
                        </a:rPr>
                        <a:t>[Calculation Method] = </a:t>
                      </a:r>
                      <a:r>
                        <a:rPr lang="en-US" sz="800" dirty="0" smtClean="0">
                          <a:solidFill>
                            <a:schemeClr val="tx1"/>
                          </a:solidFill>
                          <a:effectLst/>
                        </a:rPr>
                        <a:t>[</a:t>
                      </a:r>
                      <a:r>
                        <a:rPr lang="en-US" sz="800" dirty="0">
                          <a:solidFill>
                            <a:schemeClr val="tx1"/>
                          </a:solidFill>
                          <a:effectLst/>
                        </a:rPr>
                        <a:t>Minimum R]</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de-DE" sz="800" dirty="0">
                          <a:solidFill>
                            <a:schemeClr val="tx1"/>
                          </a:solidFill>
                          <a:effectLst/>
                        </a:rPr>
                        <a:t>1. Min. SPIN</a:t>
                      </a:r>
                      <a:endParaRPr lang="en-GB" sz="1100" dirty="0">
                        <a:solidFill>
                          <a:schemeClr val="tx1"/>
                        </a:solidFill>
                        <a:effectLst/>
                      </a:endParaRPr>
                    </a:p>
                    <a:p>
                      <a:pPr marL="0" marR="0">
                        <a:spcBef>
                          <a:spcPts val="0"/>
                        </a:spcBef>
                        <a:spcAft>
                          <a:spcPts val="0"/>
                        </a:spcAft>
                      </a:pPr>
                      <a:r>
                        <a:rPr lang="de-DE"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de-DE" sz="800" dirty="0">
                          <a:solidFill>
                            <a:schemeClr val="tx1"/>
                          </a:solidFill>
                          <a:effectLst/>
                        </a:rPr>
                        <a:t>3. Min. TRANSLATION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800" dirty="0">
                          <a:solidFill>
                            <a:schemeClr val="tx1"/>
                          </a:solidFill>
                          <a:effectLst/>
                        </a:rPr>
                        <a:t>1. Min. SPIN</a:t>
                      </a:r>
                      <a:endParaRPr lang="en-GB" sz="1100" dirty="0">
                        <a:solidFill>
                          <a:schemeClr val="tx1"/>
                        </a:solidFill>
                        <a:effectLst/>
                      </a:endParaRPr>
                    </a:p>
                    <a:p>
                      <a:pPr marL="0" marR="0">
                        <a:spcBef>
                          <a:spcPts val="0"/>
                        </a:spcBef>
                        <a:spcAft>
                          <a:spcPts val="0"/>
                        </a:spcAft>
                      </a:pPr>
                      <a:r>
                        <a:rPr lang="en-US"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en-US" sz="800" dirty="0">
                          <a:solidFill>
                            <a:schemeClr val="tx1"/>
                          </a:solidFill>
                          <a:effectLst/>
                        </a:rPr>
                        <a:t>3. Min. CENTERDIST</a:t>
                      </a:r>
                      <a:endParaRPr lang="en-GB" sz="1100" dirty="0">
                        <a:solidFill>
                          <a:schemeClr val="tx1"/>
                        </a:solidFill>
                        <a:effectLst/>
                      </a:endParaRPr>
                    </a:p>
                    <a:p>
                      <a:pPr marL="0" marR="0">
                        <a:spcBef>
                          <a:spcPts val="0"/>
                        </a:spcBef>
                        <a:spcAft>
                          <a:spcPts val="0"/>
                        </a:spcAft>
                      </a:pPr>
                      <a:r>
                        <a:rPr lang="en-US" sz="800" dirty="0">
                          <a:solidFill>
                            <a:schemeClr val="tx1"/>
                          </a:solidFill>
                          <a:effectLst/>
                        </a:rPr>
                        <a:t>4. Min. TRANSLATION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de-DE" sz="800" dirty="0">
                          <a:solidFill>
                            <a:schemeClr val="tx1"/>
                          </a:solidFill>
                          <a:effectLst/>
                        </a:rPr>
                        <a:t>1. Min. SPIN</a:t>
                      </a:r>
                      <a:endParaRPr lang="en-GB" sz="1100" dirty="0">
                        <a:solidFill>
                          <a:schemeClr val="tx1"/>
                        </a:solidFill>
                        <a:effectLst/>
                      </a:endParaRPr>
                    </a:p>
                    <a:p>
                      <a:pPr marL="0" marR="0">
                        <a:spcBef>
                          <a:spcPts val="0"/>
                        </a:spcBef>
                        <a:spcAft>
                          <a:spcPts val="0"/>
                        </a:spcAft>
                      </a:pPr>
                      <a:r>
                        <a:rPr lang="de-DE" sz="800" dirty="0">
                          <a:solidFill>
                            <a:schemeClr val="tx1"/>
                          </a:solidFill>
                          <a:effectLst/>
                        </a:rPr>
                        <a:t>2. Min. TILT</a:t>
                      </a:r>
                      <a:endParaRPr lang="en-GB" sz="1100" dirty="0">
                        <a:solidFill>
                          <a:schemeClr val="tx1"/>
                        </a:solidFill>
                        <a:effectLst/>
                      </a:endParaRPr>
                    </a:p>
                    <a:p>
                      <a:pPr marL="0" marR="0">
                        <a:spcBef>
                          <a:spcPts val="0"/>
                        </a:spcBef>
                        <a:spcAft>
                          <a:spcPts val="0"/>
                        </a:spcAft>
                      </a:pPr>
                      <a:r>
                        <a:rPr lang="de-DE" sz="800" dirty="0">
                          <a:solidFill>
                            <a:schemeClr val="tx1"/>
                          </a:solidFill>
                          <a:effectLst/>
                        </a:rPr>
                        <a:t>3. Max. </a:t>
                      </a:r>
                      <a:r>
                        <a:rPr lang="en-US" sz="800" dirty="0">
                          <a:solidFill>
                            <a:schemeClr val="tx1"/>
                          </a:solidFill>
                          <a:effectLst/>
                        </a:rPr>
                        <a:t>ZHEIGHT</a:t>
                      </a:r>
                      <a:endParaRPr lang="en-GB" sz="1100" dirty="0">
                        <a:solidFill>
                          <a:schemeClr val="tx1"/>
                        </a:solidFill>
                        <a:effectLst/>
                      </a:endParaRPr>
                    </a:p>
                    <a:p>
                      <a:pPr marL="0" marR="0">
                        <a:spcBef>
                          <a:spcPts val="0"/>
                        </a:spcBef>
                        <a:spcAft>
                          <a:spcPts val="0"/>
                        </a:spcAft>
                      </a:pPr>
                      <a:r>
                        <a:rPr lang="en-US" sz="800" dirty="0">
                          <a:solidFill>
                            <a:schemeClr val="tx1"/>
                          </a:solidFill>
                          <a:effectLst/>
                        </a:rPr>
                        <a:t>4. Min. TRANSLATION</a:t>
                      </a:r>
                      <a:endParaRPr lang="en-GB" sz="110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800" dirty="0">
                          <a:solidFill>
                            <a:schemeClr val="tx1"/>
                          </a:solidFill>
                          <a:effectLst/>
                        </a:rPr>
                        <a:t>Not applicable</a:t>
                      </a:r>
                      <a:endParaRPr lang="en-GB" sz="11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Rectangle 4"/>
          <p:cNvSpPr/>
          <p:nvPr/>
        </p:nvSpPr>
        <p:spPr>
          <a:xfrm>
            <a:off x="416496" y="2793512"/>
            <a:ext cx="9073008" cy="215444"/>
          </a:xfrm>
          <a:prstGeom prst="rect">
            <a:avLst/>
          </a:prstGeom>
        </p:spPr>
        <p:txBody>
          <a:bodyPr wrap="square">
            <a:spAutoFit/>
          </a:bodyPr>
          <a:lstStyle/>
          <a:p>
            <a:r>
              <a:rPr lang="en-US" sz="800" b="0" dirty="0">
                <a:solidFill>
                  <a:schemeClr val="tx1"/>
                </a:solidFill>
                <a:latin typeface="+mn-lt"/>
              </a:rPr>
              <a:t>Following table provides an overview about “which optimization target </a:t>
            </a:r>
            <a:r>
              <a:rPr lang="en-US" sz="800" b="0" dirty="0" smtClean="0">
                <a:solidFill>
                  <a:schemeClr val="tx1"/>
                </a:solidFill>
                <a:latin typeface="+mn-lt"/>
              </a:rPr>
              <a:t>has </a:t>
            </a:r>
            <a:r>
              <a:rPr lang="en-US" sz="800" b="0" dirty="0">
                <a:solidFill>
                  <a:schemeClr val="tx1"/>
                </a:solidFill>
                <a:latin typeface="+mn-lt"/>
              </a:rPr>
              <a:t>which </a:t>
            </a:r>
            <a:r>
              <a:rPr lang="en-US" sz="800" b="0" dirty="0" smtClean="0">
                <a:solidFill>
                  <a:schemeClr val="tx1"/>
                </a:solidFill>
                <a:latin typeface="+mn-lt"/>
              </a:rPr>
              <a:t>priority, depending </a:t>
            </a:r>
            <a:r>
              <a:rPr lang="en-US" sz="800" b="0" dirty="0">
                <a:solidFill>
                  <a:schemeClr val="tx1"/>
                </a:solidFill>
                <a:latin typeface="+mn-lt"/>
              </a:rPr>
              <a:t>on the IA condition setup</a:t>
            </a:r>
            <a:r>
              <a:rPr lang="en-US" sz="800" b="0" dirty="0" smtClean="0">
                <a:solidFill>
                  <a:schemeClr val="tx1"/>
                </a:solidFill>
                <a:latin typeface="+mn-lt"/>
              </a:rPr>
              <a:t>”.</a:t>
            </a:r>
            <a:endParaRPr lang="en-GB" sz="800" b="0" dirty="0">
              <a:solidFill>
                <a:schemeClr val="tx1"/>
              </a:solidFill>
              <a:latin typeface="+mn-lt"/>
            </a:endParaRPr>
          </a:p>
        </p:txBody>
      </p:sp>
      <p:sp>
        <p:nvSpPr>
          <p:cNvPr id="6" name="Rectangle 5"/>
          <p:cNvSpPr/>
          <p:nvPr/>
        </p:nvSpPr>
        <p:spPr>
          <a:xfrm>
            <a:off x="344488" y="4797152"/>
            <a:ext cx="9505056" cy="830997"/>
          </a:xfrm>
          <a:prstGeom prst="rect">
            <a:avLst/>
          </a:prstGeom>
        </p:spPr>
        <p:txBody>
          <a:bodyPr wrap="square">
            <a:spAutoFit/>
          </a:bodyPr>
          <a:lstStyle/>
          <a:p>
            <a:pPr marL="171450" indent="-171450">
              <a:buFont typeface="Arial" panose="020B0604020202020204" pitchFamily="34" charset="0"/>
              <a:buChar char="•"/>
            </a:pPr>
            <a:r>
              <a:rPr lang="en-GB" sz="800" dirty="0" smtClean="0">
                <a:solidFill>
                  <a:schemeClr val="tx1"/>
                </a:solidFill>
                <a:latin typeface="+mn-lt"/>
              </a:rPr>
              <a:t>TRANSLATION</a:t>
            </a:r>
            <a:r>
              <a:rPr lang="en-GB" sz="800" b="0" dirty="0">
                <a:solidFill>
                  <a:schemeClr val="tx1"/>
                </a:solidFill>
                <a:latin typeface="+mn-lt"/>
              </a:rPr>
              <a:t>:  </a:t>
            </a:r>
            <a:r>
              <a:rPr lang="en-GB" sz="800" b="0" dirty="0" smtClean="0">
                <a:solidFill>
                  <a:schemeClr val="tx1"/>
                </a:solidFill>
                <a:latin typeface="+mn-lt"/>
              </a:rPr>
              <a:t>(absolute amount </a:t>
            </a:r>
            <a:r>
              <a:rPr lang="en-GB" sz="800" b="0" dirty="0">
                <a:solidFill>
                  <a:schemeClr val="tx1"/>
                </a:solidFill>
                <a:latin typeface="+mn-lt"/>
              </a:rPr>
              <a:t>of) </a:t>
            </a:r>
            <a:r>
              <a:rPr lang="en-GB" sz="800" b="0" dirty="0" smtClean="0">
                <a:solidFill>
                  <a:schemeClr val="tx1"/>
                </a:solidFill>
                <a:latin typeface="+mn-lt"/>
              </a:rPr>
              <a:t>TCP position </a:t>
            </a:r>
            <a:r>
              <a:rPr lang="en-GB" sz="800" b="0" dirty="0">
                <a:solidFill>
                  <a:schemeClr val="tx1"/>
                </a:solidFill>
                <a:latin typeface="+mn-lt"/>
              </a:rPr>
              <a:t>change in </a:t>
            </a:r>
            <a:r>
              <a:rPr lang="en-GB" sz="800" b="0" dirty="0" smtClean="0">
                <a:solidFill>
                  <a:schemeClr val="tx1"/>
                </a:solidFill>
                <a:latin typeface="+mn-lt"/>
              </a:rPr>
              <a:t>X and Y direction of the tool frame. </a:t>
            </a:r>
            <a:r>
              <a:rPr lang="en-GB" sz="800" b="0" dirty="0">
                <a:solidFill>
                  <a:schemeClr val="tx1"/>
                </a:solidFill>
                <a:latin typeface="+mn-lt"/>
              </a:rPr>
              <a:t>TRANSLATION = </a:t>
            </a:r>
            <a:r>
              <a:rPr lang="en-GB" sz="800" b="0" dirty="0" err="1">
                <a:solidFill>
                  <a:schemeClr val="tx1"/>
                </a:solidFill>
                <a:latin typeface="+mn-lt"/>
              </a:rPr>
              <a:t>sqrt</a:t>
            </a:r>
            <a:r>
              <a:rPr lang="en-GB" sz="800" b="0" dirty="0">
                <a:solidFill>
                  <a:schemeClr val="tx1"/>
                </a:solidFill>
                <a:latin typeface="+mn-lt"/>
              </a:rPr>
              <a:t>(deltaX² + deltaY²).</a:t>
            </a:r>
          </a:p>
          <a:p>
            <a:pPr marL="171450" indent="-171450">
              <a:buFont typeface="Arial" panose="020B0604020202020204" pitchFamily="34" charset="0"/>
              <a:buChar char="•"/>
            </a:pPr>
            <a:r>
              <a:rPr lang="en-GB" sz="800" dirty="0" smtClean="0">
                <a:solidFill>
                  <a:schemeClr val="tx1"/>
                </a:solidFill>
                <a:latin typeface="+mn-lt"/>
              </a:rPr>
              <a:t>TILT</a:t>
            </a:r>
            <a:r>
              <a:rPr lang="en-GB" sz="800" b="0" dirty="0">
                <a:solidFill>
                  <a:schemeClr val="tx1"/>
                </a:solidFill>
                <a:latin typeface="+mn-lt"/>
              </a:rPr>
              <a:t>: </a:t>
            </a:r>
            <a:r>
              <a:rPr lang="en-US" sz="800" b="0" dirty="0" smtClean="0">
                <a:solidFill>
                  <a:schemeClr val="tx1"/>
                </a:solidFill>
                <a:latin typeface="+mn-lt"/>
              </a:rPr>
              <a:t>(absolute amount </a:t>
            </a:r>
            <a:r>
              <a:rPr lang="en-US" sz="800" b="0" dirty="0">
                <a:solidFill>
                  <a:schemeClr val="tx1"/>
                </a:solidFill>
                <a:latin typeface="+mn-lt"/>
              </a:rPr>
              <a:t>of) </a:t>
            </a:r>
            <a:r>
              <a:rPr lang="en-US" sz="800" b="0" dirty="0">
                <a:solidFill>
                  <a:schemeClr val="tx1"/>
                </a:solidFill>
                <a:latin typeface="+mn-lt"/>
              </a:rPr>
              <a:t>TCP position change </a:t>
            </a:r>
            <a:r>
              <a:rPr lang="en-US" sz="800" b="0" dirty="0" smtClean="0">
                <a:solidFill>
                  <a:schemeClr val="tx1"/>
                </a:solidFill>
                <a:latin typeface="+mn-lt"/>
              </a:rPr>
              <a:t>in W and P direction of </a:t>
            </a:r>
            <a:r>
              <a:rPr lang="en-US" sz="800" b="0" dirty="0">
                <a:solidFill>
                  <a:schemeClr val="tx1"/>
                </a:solidFill>
                <a:latin typeface="+mn-lt"/>
              </a:rPr>
              <a:t>the </a:t>
            </a:r>
            <a:r>
              <a:rPr lang="en-US" sz="800" b="0" dirty="0" smtClean="0">
                <a:solidFill>
                  <a:schemeClr val="tx1"/>
                </a:solidFill>
                <a:latin typeface="+mn-lt"/>
              </a:rPr>
              <a:t>tool frame. </a:t>
            </a:r>
            <a:r>
              <a:rPr lang="en-GB" sz="800" b="0" dirty="0" smtClean="0">
                <a:solidFill>
                  <a:schemeClr val="tx1"/>
                </a:solidFill>
                <a:latin typeface="+mn-lt"/>
              </a:rPr>
              <a:t>TILT </a:t>
            </a:r>
            <a:r>
              <a:rPr lang="en-GB" sz="800" b="0" dirty="0">
                <a:solidFill>
                  <a:schemeClr val="tx1"/>
                </a:solidFill>
                <a:latin typeface="+mn-lt"/>
              </a:rPr>
              <a:t>= f(</a:t>
            </a:r>
            <a:r>
              <a:rPr lang="en-GB" sz="800" b="0" dirty="0" err="1">
                <a:solidFill>
                  <a:schemeClr val="tx1"/>
                </a:solidFill>
                <a:latin typeface="+mn-lt"/>
              </a:rPr>
              <a:t>deltaW</a:t>
            </a:r>
            <a:r>
              <a:rPr lang="en-GB" sz="800" b="0" dirty="0">
                <a:solidFill>
                  <a:schemeClr val="tx1"/>
                </a:solidFill>
                <a:latin typeface="+mn-lt"/>
              </a:rPr>
              <a:t>, </a:t>
            </a:r>
            <a:r>
              <a:rPr lang="en-GB" sz="800" b="0" dirty="0" err="1">
                <a:solidFill>
                  <a:schemeClr val="tx1"/>
                </a:solidFill>
                <a:latin typeface="+mn-lt"/>
              </a:rPr>
              <a:t>deltaP</a:t>
            </a:r>
            <a:r>
              <a:rPr lang="en-GB" sz="800" b="0" dirty="0">
                <a:solidFill>
                  <a:schemeClr val="tx1"/>
                </a:solidFill>
                <a:latin typeface="+mn-lt"/>
              </a:rPr>
              <a:t>).</a:t>
            </a:r>
          </a:p>
          <a:p>
            <a:pPr marL="171450" indent="-171450">
              <a:buFont typeface="Arial" panose="020B0604020202020204" pitchFamily="34" charset="0"/>
              <a:buChar char="•"/>
            </a:pPr>
            <a:r>
              <a:rPr lang="en-US" sz="800" dirty="0" smtClean="0">
                <a:solidFill>
                  <a:schemeClr val="tx1"/>
                </a:solidFill>
                <a:latin typeface="+mn-lt"/>
              </a:rPr>
              <a:t>SPIN</a:t>
            </a:r>
            <a:r>
              <a:rPr lang="en-US" sz="800" b="0" dirty="0">
                <a:solidFill>
                  <a:schemeClr val="tx1"/>
                </a:solidFill>
                <a:latin typeface="+mn-lt"/>
              </a:rPr>
              <a:t>:  </a:t>
            </a:r>
            <a:r>
              <a:rPr lang="en-US" sz="800" b="0" dirty="0" smtClean="0">
                <a:solidFill>
                  <a:schemeClr val="tx1"/>
                </a:solidFill>
                <a:latin typeface="+mn-lt"/>
              </a:rPr>
              <a:t>(absolute amount </a:t>
            </a:r>
            <a:r>
              <a:rPr lang="en-US" sz="800" b="0" dirty="0">
                <a:solidFill>
                  <a:schemeClr val="tx1"/>
                </a:solidFill>
                <a:latin typeface="+mn-lt"/>
              </a:rPr>
              <a:t>of) </a:t>
            </a:r>
            <a:r>
              <a:rPr lang="en-US" sz="800" b="0" dirty="0">
                <a:solidFill>
                  <a:schemeClr val="tx1"/>
                </a:solidFill>
                <a:latin typeface="+mn-lt"/>
              </a:rPr>
              <a:t>TCP position change </a:t>
            </a:r>
            <a:r>
              <a:rPr lang="en-US" sz="800" b="0" dirty="0" smtClean="0">
                <a:solidFill>
                  <a:schemeClr val="tx1"/>
                </a:solidFill>
                <a:latin typeface="+mn-lt"/>
              </a:rPr>
              <a:t>in R direction of the tool frame. </a:t>
            </a:r>
            <a:r>
              <a:rPr lang="en-GB" sz="800" b="0" dirty="0">
                <a:solidFill>
                  <a:schemeClr val="tx1"/>
                </a:solidFill>
                <a:latin typeface="+mn-lt"/>
              </a:rPr>
              <a:t>SPIN = abs(</a:t>
            </a:r>
            <a:r>
              <a:rPr lang="en-GB" sz="800" b="0" dirty="0" err="1">
                <a:solidFill>
                  <a:schemeClr val="tx1"/>
                </a:solidFill>
                <a:latin typeface="+mn-lt"/>
              </a:rPr>
              <a:t>deltaR</a:t>
            </a:r>
            <a:r>
              <a:rPr lang="en-GB" sz="800" b="0" dirty="0">
                <a:solidFill>
                  <a:schemeClr val="tx1"/>
                </a:solidFill>
                <a:latin typeface="+mn-lt"/>
              </a:rPr>
              <a:t>).</a:t>
            </a:r>
          </a:p>
          <a:p>
            <a:pPr marL="171450" indent="-171450">
              <a:buFont typeface="Arial" panose="020B0604020202020204" pitchFamily="34" charset="0"/>
              <a:buChar char="•"/>
            </a:pPr>
            <a:r>
              <a:rPr lang="en-US" sz="800" dirty="0" smtClean="0">
                <a:solidFill>
                  <a:schemeClr val="tx1"/>
                </a:solidFill>
                <a:latin typeface="+mn-lt"/>
              </a:rPr>
              <a:t>CENTERDIST</a:t>
            </a:r>
            <a:r>
              <a:rPr lang="en-US" sz="800" b="0" dirty="0">
                <a:solidFill>
                  <a:schemeClr val="tx1"/>
                </a:solidFill>
                <a:latin typeface="+mn-lt"/>
              </a:rPr>
              <a:t>: </a:t>
            </a:r>
            <a:r>
              <a:rPr lang="en-GB" sz="800" b="0" dirty="0">
                <a:solidFill>
                  <a:schemeClr val="tx1"/>
                </a:solidFill>
                <a:latin typeface="+mn-lt"/>
              </a:rPr>
              <a:t>Distance between [Position from Robot Flange] and the </a:t>
            </a:r>
            <a:r>
              <a:rPr lang="en-GB" sz="800" b="0" dirty="0" err="1">
                <a:solidFill>
                  <a:schemeClr val="tx1"/>
                </a:solidFill>
                <a:latin typeface="+mn-lt"/>
              </a:rPr>
              <a:t>center</a:t>
            </a:r>
            <a:r>
              <a:rPr lang="en-GB" sz="800" b="0" dirty="0">
                <a:solidFill>
                  <a:schemeClr val="tx1"/>
                </a:solidFill>
                <a:latin typeface="+mn-lt"/>
              </a:rPr>
              <a:t> of container when TCP is (virtually) at a candidate IA position. </a:t>
            </a:r>
            <a:r>
              <a:rPr lang="en-US" sz="800" b="0" dirty="0">
                <a:solidFill>
                  <a:schemeClr val="tx1"/>
                </a:solidFill>
                <a:latin typeface="+mn-lt"/>
              </a:rPr>
              <a:t>CENTERDIST </a:t>
            </a:r>
            <a:r>
              <a:rPr lang="en-GB" sz="800" b="0" dirty="0">
                <a:solidFill>
                  <a:schemeClr val="tx1"/>
                </a:solidFill>
                <a:latin typeface="+mn-lt"/>
              </a:rPr>
              <a:t>is calculated in XY plane of the user frame.</a:t>
            </a:r>
          </a:p>
          <a:p>
            <a:pPr marL="171450" indent="-171450">
              <a:buFont typeface="Arial" panose="020B0604020202020204" pitchFamily="34" charset="0"/>
              <a:buChar char="•"/>
            </a:pPr>
            <a:r>
              <a:rPr lang="en-GB" sz="800" dirty="0" smtClean="0">
                <a:solidFill>
                  <a:schemeClr val="tx1"/>
                </a:solidFill>
                <a:latin typeface="+mn-lt"/>
              </a:rPr>
              <a:t>ZHEIGHT</a:t>
            </a:r>
            <a:r>
              <a:rPr lang="en-GB" sz="800" b="0" dirty="0">
                <a:solidFill>
                  <a:schemeClr val="tx1"/>
                </a:solidFill>
                <a:latin typeface="+mn-lt"/>
              </a:rPr>
              <a:t>: Z coordinate of [Position from Robot Flange] </a:t>
            </a:r>
            <a:r>
              <a:rPr lang="en-GB" sz="800" b="0" dirty="0" smtClean="0">
                <a:solidFill>
                  <a:schemeClr val="tx1"/>
                </a:solidFill>
                <a:latin typeface="+mn-lt"/>
              </a:rPr>
              <a:t>in user frame when </a:t>
            </a:r>
            <a:r>
              <a:rPr lang="en-GB" sz="800" b="0" dirty="0">
                <a:solidFill>
                  <a:schemeClr val="tx1"/>
                </a:solidFill>
                <a:latin typeface="+mn-lt"/>
              </a:rPr>
              <a:t>TCP is (virtually) at a candidate IA position.</a:t>
            </a:r>
          </a:p>
          <a:p>
            <a:pPr marL="171450" indent="-171450">
              <a:buFont typeface="Arial" panose="020B0604020202020204" pitchFamily="34" charset="0"/>
              <a:buChar char="•"/>
            </a:pPr>
            <a:r>
              <a:rPr lang="en-GB" sz="800" dirty="0" smtClean="0">
                <a:solidFill>
                  <a:schemeClr val="tx1"/>
                </a:solidFill>
                <a:latin typeface="+mn-lt"/>
              </a:rPr>
              <a:t>PHASEDIST</a:t>
            </a:r>
            <a:r>
              <a:rPr lang="en-GB" sz="800" b="0" dirty="0">
                <a:solidFill>
                  <a:schemeClr val="tx1"/>
                </a:solidFill>
                <a:latin typeface="+mn-lt"/>
              </a:rPr>
              <a:t>: Angle between X axis of [Reference Posture] and X axis of the posture </a:t>
            </a:r>
            <a:r>
              <a:rPr lang="en-GB" sz="800" b="0" dirty="0" smtClean="0">
                <a:solidFill>
                  <a:schemeClr val="tx1"/>
                </a:solidFill>
                <a:latin typeface="+mn-lt"/>
              </a:rPr>
              <a:t>(of the tool frame) when </a:t>
            </a:r>
            <a:r>
              <a:rPr lang="en-GB" sz="800" b="0" dirty="0">
                <a:solidFill>
                  <a:schemeClr val="tx1"/>
                </a:solidFill>
                <a:latin typeface="+mn-lt"/>
              </a:rPr>
              <a:t>TCP is (virtually) at a candidate IA position.</a:t>
            </a:r>
          </a:p>
        </p:txBody>
      </p:sp>
      <p:sp>
        <p:nvSpPr>
          <p:cNvPr id="27" name="Rectangle 26"/>
          <p:cNvSpPr/>
          <p:nvPr/>
        </p:nvSpPr>
        <p:spPr>
          <a:xfrm>
            <a:off x="3039445" y="5661248"/>
            <a:ext cx="3827109" cy="646331"/>
          </a:xfrm>
          <a:prstGeom prst="rect">
            <a:avLst/>
          </a:prstGeom>
        </p:spPr>
        <p:txBody>
          <a:bodyPr wrap="square">
            <a:spAutoFit/>
          </a:bodyPr>
          <a:lstStyle/>
          <a:p>
            <a:pPr marL="39687" lvl="1" indent="0" algn="ctr">
              <a:buNone/>
            </a:pPr>
            <a:r>
              <a:rPr lang="en-US" sz="3600" kern="0" dirty="0" smtClean="0">
                <a:solidFill>
                  <a:srgbClr val="FF0000"/>
                </a:solidFill>
                <a:latin typeface="Arial" charset="0"/>
                <a:cs typeface="Arial" charset="0"/>
              </a:rPr>
              <a:t>CONFIDENTIAL!</a:t>
            </a:r>
            <a:endParaRPr lang="en-US" sz="3600" kern="0" dirty="0">
              <a:solidFill>
                <a:srgbClr val="FF0000"/>
              </a:solidFill>
              <a:latin typeface="Arial" charset="0"/>
              <a:cs typeface="Arial" charset="0"/>
            </a:endParaRPr>
          </a:p>
        </p:txBody>
      </p:sp>
    </p:spTree>
    <p:extLst>
      <p:ext uri="{BB962C8B-B14F-4D97-AF65-F5344CB8AC3E}">
        <p14:creationId xmlns:p14="http://schemas.microsoft.com/office/powerpoint/2010/main" val="17306563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3D Area Sensor Vision Process And Command Tools</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56</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8846139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 Area Sensor </a:t>
            </a:r>
            <a:r>
              <a:rPr lang="de-DE" dirty="0" smtClean="0">
                <a:latin typeface="Arial" charset="0"/>
                <a:cs typeface="Arial" charset="0"/>
              </a:rPr>
              <a:t>Vision </a:t>
            </a:r>
            <a:r>
              <a:rPr lang="de-DE" dirty="0" err="1" smtClean="0">
                <a:latin typeface="Arial" charset="0"/>
                <a:cs typeface="Arial" charset="0"/>
              </a:rPr>
              <a:t>Process</a:t>
            </a:r>
            <a:r>
              <a:rPr lang="de-DE" dirty="0" smtClean="0">
                <a:latin typeface="Arial" charset="0"/>
                <a:cs typeface="Arial" charset="0"/>
              </a:rPr>
              <a:t> Setup</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57</a:t>
            </a:fld>
            <a:endParaRPr lang="de-DE" sz="1000" smtClean="0">
              <a:solidFill>
                <a:schemeClr val="tx1"/>
              </a:solidFill>
              <a:latin typeface="DIN-Light"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 y="1004658"/>
            <a:ext cx="5168248" cy="546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Inhaltsplatzhalter 2"/>
          <p:cNvSpPr>
            <a:spLocks noGrp="1"/>
          </p:cNvSpPr>
          <p:nvPr>
            <p:ph idx="1"/>
          </p:nvPr>
        </p:nvSpPr>
        <p:spPr>
          <a:xfrm>
            <a:off x="4520952" y="836613"/>
            <a:ext cx="5616624" cy="5616575"/>
          </a:xfrm>
        </p:spPr>
        <p:txBody>
          <a:bodyPr/>
          <a:lstStyle/>
          <a:p>
            <a:pPr lvl="1"/>
            <a:r>
              <a:rPr lang="en-US" sz="1400" b="0" dirty="0" smtClean="0">
                <a:latin typeface="Arial" charset="0"/>
                <a:cs typeface="Arial" charset="0"/>
              </a:rPr>
              <a:t>Select 3D </a:t>
            </a:r>
            <a:r>
              <a:rPr lang="en-US" sz="1400" dirty="0" smtClean="0">
                <a:solidFill>
                  <a:srgbClr val="FF0000"/>
                </a:solidFill>
                <a:latin typeface="Arial" charset="0"/>
                <a:cs typeface="Arial" charset="0"/>
              </a:rPr>
              <a:t>Area Sensor*</a:t>
            </a:r>
            <a:r>
              <a:rPr lang="en-US" sz="1400" b="0" dirty="0" smtClean="0">
                <a:latin typeface="Arial" charset="0"/>
                <a:cs typeface="Arial" charset="0"/>
              </a:rPr>
              <a:t> vision data to be used for </a:t>
            </a:r>
            <a:br>
              <a:rPr lang="en-US" sz="1400" b="0" dirty="0" smtClean="0">
                <a:latin typeface="Arial" charset="0"/>
                <a:cs typeface="Arial" charset="0"/>
              </a:rPr>
            </a:br>
            <a:r>
              <a:rPr lang="en-US" sz="1400" b="0" dirty="0" smtClean="0">
                <a:latin typeface="Arial" charset="0"/>
                <a:cs typeface="Arial" charset="0"/>
              </a:rPr>
              <a:t>3D measurement and display</a:t>
            </a:r>
          </a:p>
          <a:p>
            <a:pPr lvl="1"/>
            <a:r>
              <a:rPr lang="en-US" sz="1400" b="0" dirty="0" smtClean="0">
                <a:latin typeface="Arial" charset="0"/>
                <a:cs typeface="Arial" charset="0"/>
              </a:rPr>
              <a:t>Select </a:t>
            </a:r>
            <a:r>
              <a:rPr lang="en-US" sz="1400" dirty="0" smtClean="0">
                <a:solidFill>
                  <a:srgbClr val="FF0000"/>
                </a:solidFill>
                <a:latin typeface="Arial" charset="0"/>
                <a:cs typeface="Arial" charset="0"/>
              </a:rPr>
              <a:t>Camera Calibration*</a:t>
            </a:r>
            <a:r>
              <a:rPr lang="en-US" sz="1400" b="0" dirty="0" smtClean="0">
                <a:latin typeface="Arial" charset="0"/>
                <a:cs typeface="Arial" charset="0"/>
              </a:rPr>
              <a:t> vision data to be used for 2D measurement and display.</a:t>
            </a:r>
          </a:p>
          <a:p>
            <a:pPr lvl="1"/>
            <a:r>
              <a:rPr lang="en-US" sz="1400" b="0" dirty="0" smtClean="0">
                <a:latin typeface="Arial" charset="0"/>
                <a:cs typeface="Arial" charset="0"/>
              </a:rPr>
              <a:t>Select </a:t>
            </a:r>
            <a:r>
              <a:rPr lang="en-US" sz="1400" dirty="0" smtClean="0">
                <a:latin typeface="Arial" charset="0"/>
                <a:cs typeface="Arial" charset="0"/>
              </a:rPr>
              <a:t>Exposure Mode</a:t>
            </a:r>
            <a:r>
              <a:rPr lang="en-US" sz="1400" b="0" dirty="0" smtClean="0">
                <a:latin typeface="Arial" charset="0"/>
                <a:cs typeface="Arial" charset="0"/>
              </a:rPr>
              <a:t>, </a:t>
            </a:r>
            <a:r>
              <a:rPr lang="en-US" sz="1400" dirty="0" smtClean="0">
                <a:latin typeface="Arial" charset="0"/>
                <a:cs typeface="Arial" charset="0"/>
              </a:rPr>
              <a:t>Exposure Time</a:t>
            </a:r>
            <a:r>
              <a:rPr lang="en-US" sz="1400" b="0" dirty="0" smtClean="0">
                <a:latin typeface="Arial" charset="0"/>
                <a:cs typeface="Arial" charset="0"/>
              </a:rPr>
              <a:t> </a:t>
            </a:r>
            <a:r>
              <a:rPr lang="en-US" sz="1400" b="0" dirty="0" err="1" smtClean="0">
                <a:latin typeface="Arial" charset="0"/>
                <a:cs typeface="Arial" charset="0"/>
              </a:rPr>
              <a:t>etc</a:t>
            </a:r>
            <a:r>
              <a:rPr lang="en-US" sz="1400" b="0" dirty="0">
                <a:latin typeface="Arial" charset="0"/>
                <a:cs typeface="Arial" charset="0"/>
              </a:rPr>
              <a:t> to be applied when running the vision </a:t>
            </a:r>
            <a:r>
              <a:rPr lang="en-US" sz="1400" b="0" dirty="0" smtClean="0">
                <a:latin typeface="Arial" charset="0"/>
                <a:cs typeface="Arial" charset="0"/>
              </a:rPr>
              <a:t>process.</a:t>
            </a:r>
          </a:p>
          <a:p>
            <a:pPr lvl="1"/>
            <a:r>
              <a:rPr lang="en-US" sz="1400" b="0" dirty="0" smtClean="0">
                <a:latin typeface="Arial" charset="0"/>
                <a:cs typeface="Arial" charset="0"/>
              </a:rPr>
              <a:t>Select </a:t>
            </a:r>
            <a:r>
              <a:rPr lang="en-US" sz="1400" dirty="0" smtClean="0">
                <a:latin typeface="Arial" charset="0"/>
                <a:cs typeface="Arial" charset="0"/>
              </a:rPr>
              <a:t>Multiple Locator Mode</a:t>
            </a:r>
            <a:r>
              <a:rPr lang="en-US" sz="1400" b="0" dirty="0" smtClean="0">
                <a:latin typeface="Arial" charset="0"/>
                <a:cs typeface="Arial" charset="0"/>
              </a:rPr>
              <a:t> (“Find Best” or “Find First”) if this VP has several locator tools.</a:t>
            </a:r>
          </a:p>
          <a:p>
            <a:pPr lvl="1"/>
            <a:r>
              <a:rPr lang="en-US" sz="1400" b="0" dirty="0" smtClean="0">
                <a:latin typeface="Arial" charset="0"/>
                <a:cs typeface="Arial" charset="0"/>
              </a:rPr>
              <a:t>Set </a:t>
            </a:r>
            <a:r>
              <a:rPr lang="en-US" sz="1400" dirty="0" smtClean="0">
                <a:latin typeface="Arial" charset="0"/>
                <a:cs typeface="Arial" charset="0"/>
              </a:rPr>
              <a:t>maximum number of </a:t>
            </a:r>
            <a:r>
              <a:rPr lang="en-US" sz="1400" dirty="0" err="1" smtClean="0">
                <a:latin typeface="Arial" charset="0"/>
                <a:cs typeface="Arial" charset="0"/>
              </a:rPr>
              <a:t>workpieces</a:t>
            </a:r>
            <a:r>
              <a:rPr lang="en-US" sz="1400" b="0" dirty="0" smtClean="0">
                <a:latin typeface="Arial" charset="0"/>
                <a:cs typeface="Arial" charset="0"/>
              </a:rPr>
              <a:t> to be found per measurement.</a:t>
            </a:r>
          </a:p>
          <a:p>
            <a:pPr lvl="1"/>
            <a:r>
              <a:rPr lang="en-US" sz="1400" b="0" dirty="0" smtClean="0">
                <a:latin typeface="Arial" charset="0"/>
                <a:cs typeface="Arial" charset="0"/>
              </a:rPr>
              <a:t>Select </a:t>
            </a:r>
            <a:r>
              <a:rPr lang="en-US" sz="1400" dirty="0" smtClean="0">
                <a:solidFill>
                  <a:srgbClr val="FF0000"/>
                </a:solidFill>
                <a:latin typeface="Arial" charset="0"/>
                <a:cs typeface="Arial" charset="0"/>
              </a:rPr>
              <a:t>Offset Frame*</a:t>
            </a:r>
            <a:r>
              <a:rPr lang="en-US" sz="1400" b="0" dirty="0" smtClean="0">
                <a:latin typeface="Arial" charset="0"/>
                <a:cs typeface="Arial" charset="0"/>
              </a:rPr>
              <a:t> (User Frame) to be used for measurement.</a:t>
            </a:r>
          </a:p>
          <a:p>
            <a:pPr lvl="1"/>
            <a:r>
              <a:rPr lang="en-US" sz="1400" b="0" dirty="0" smtClean="0">
                <a:latin typeface="Arial" charset="0"/>
                <a:cs typeface="Arial" charset="0"/>
              </a:rPr>
              <a:t>Specify </a:t>
            </a:r>
            <a:r>
              <a:rPr lang="en-US" sz="1400" dirty="0" smtClean="0">
                <a:solidFill>
                  <a:srgbClr val="FF0000"/>
                </a:solidFill>
                <a:latin typeface="Arial" charset="0"/>
                <a:cs typeface="Arial" charset="0"/>
              </a:rPr>
              <a:t>3D map Range*</a:t>
            </a:r>
            <a:r>
              <a:rPr lang="en-US" sz="1400" b="0" dirty="0" smtClean="0">
                <a:latin typeface="Arial" charset="0"/>
                <a:cs typeface="Arial" charset="0"/>
              </a:rPr>
              <a:t> of interest (with respect to the selected offset frame). Check 3D map image!</a:t>
            </a:r>
          </a:p>
          <a:p>
            <a:pPr lvl="1"/>
            <a:r>
              <a:rPr lang="en-US" sz="1400" b="0" dirty="0" smtClean="0">
                <a:latin typeface="Arial" charset="0"/>
                <a:cs typeface="Arial" charset="0"/>
              </a:rPr>
              <a:t>Specify also</a:t>
            </a:r>
          </a:p>
          <a:p>
            <a:pPr lvl="2"/>
            <a:r>
              <a:rPr lang="en-US" sz="1000" b="1" dirty="0" smtClean="0">
                <a:latin typeface="Arial" charset="0"/>
                <a:cs typeface="Arial" charset="0"/>
              </a:rPr>
              <a:t>Image Logging Mode</a:t>
            </a:r>
          </a:p>
          <a:p>
            <a:pPr lvl="2"/>
            <a:r>
              <a:rPr lang="en-US" sz="1000" b="0" dirty="0" smtClean="0">
                <a:latin typeface="Arial" charset="0"/>
                <a:cs typeface="Arial" charset="0"/>
              </a:rPr>
              <a:t>How to </a:t>
            </a:r>
            <a:r>
              <a:rPr lang="en-US" sz="1000" b="1" dirty="0" smtClean="0">
                <a:latin typeface="Arial" charset="0"/>
                <a:cs typeface="Arial" charset="0"/>
              </a:rPr>
              <a:t>sort</a:t>
            </a:r>
            <a:r>
              <a:rPr lang="en-US" sz="1000" b="0" dirty="0" smtClean="0">
                <a:latin typeface="Arial" charset="0"/>
                <a:cs typeface="Arial" charset="0"/>
              </a:rPr>
              <a:t> </a:t>
            </a:r>
            <a:r>
              <a:rPr lang="en-US" sz="1000" b="1" dirty="0" smtClean="0">
                <a:latin typeface="Arial" charset="0"/>
                <a:cs typeface="Arial" charset="0"/>
              </a:rPr>
              <a:t>results</a:t>
            </a:r>
            <a:r>
              <a:rPr lang="en-US" sz="1000" b="0" dirty="0" smtClean="0">
                <a:latin typeface="Arial" charset="0"/>
                <a:cs typeface="Arial" charset="0"/>
              </a:rPr>
              <a:t> and how to </a:t>
            </a:r>
            <a:r>
              <a:rPr lang="en-US" sz="1000" b="1" dirty="0" smtClean="0">
                <a:latin typeface="Arial" charset="0"/>
                <a:cs typeface="Arial" charset="0"/>
              </a:rPr>
              <a:t>check and delete duplicates</a:t>
            </a:r>
          </a:p>
          <a:p>
            <a:pPr lvl="2"/>
            <a:r>
              <a:rPr lang="en-US" sz="1000" b="1" dirty="0" smtClean="0">
                <a:latin typeface="Arial" charset="0"/>
                <a:cs typeface="Arial" charset="0"/>
              </a:rPr>
              <a:t>Image Display Mode</a:t>
            </a:r>
            <a:r>
              <a:rPr lang="en-US" sz="1000" dirty="0" smtClean="0">
                <a:latin typeface="Arial" charset="0"/>
                <a:cs typeface="Arial" charset="0"/>
              </a:rPr>
              <a:t> (“Image” or “3D Map”)</a:t>
            </a:r>
          </a:p>
          <a:p>
            <a:pPr lvl="2"/>
            <a:r>
              <a:rPr lang="en-US" sz="1000" b="1" dirty="0" smtClean="0">
                <a:solidFill>
                  <a:srgbClr val="002060"/>
                </a:solidFill>
                <a:latin typeface="Arial" charset="0"/>
                <a:cs typeface="Arial" charset="0"/>
              </a:rPr>
              <a:t>Reference data**</a:t>
            </a:r>
            <a:endParaRPr lang="en-US" sz="1400" dirty="0" smtClean="0">
              <a:solidFill>
                <a:srgbClr val="002060"/>
              </a:solidFill>
              <a:latin typeface="Arial" charset="0"/>
              <a:cs typeface="Arial" charset="0"/>
            </a:endParaRPr>
          </a:p>
        </p:txBody>
      </p:sp>
      <p:sp>
        <p:nvSpPr>
          <p:cNvPr id="7" name="Rectangle 6"/>
          <p:cNvSpPr/>
          <p:nvPr/>
        </p:nvSpPr>
        <p:spPr>
          <a:xfrm>
            <a:off x="488504" y="1556792"/>
            <a:ext cx="2432720" cy="738664"/>
          </a:xfrm>
          <a:prstGeom prst="rect">
            <a:avLst/>
          </a:prstGeom>
        </p:spPr>
        <p:txBody>
          <a:bodyPr wrap="square">
            <a:spAutoFit/>
          </a:bodyPr>
          <a:lstStyle/>
          <a:p>
            <a:pPr marL="39687" lvl="1" indent="0">
              <a:buNone/>
            </a:pPr>
            <a:r>
              <a:rPr lang="en-US" sz="1400" kern="0" dirty="0">
                <a:solidFill>
                  <a:srgbClr val="FF0000"/>
                </a:solidFill>
                <a:latin typeface="Arial" charset="0"/>
                <a:cs typeface="Arial" charset="0"/>
              </a:rPr>
              <a:t>* = Mandatory </a:t>
            </a:r>
            <a:r>
              <a:rPr lang="en-US" sz="1400" kern="0" dirty="0" smtClean="0">
                <a:solidFill>
                  <a:srgbClr val="FF0000"/>
                </a:solidFill>
                <a:latin typeface="Arial" charset="0"/>
                <a:cs typeface="Arial" charset="0"/>
              </a:rPr>
              <a:t>settings before </a:t>
            </a:r>
            <a:r>
              <a:rPr lang="en-US" sz="1400" kern="0" dirty="0">
                <a:solidFill>
                  <a:srgbClr val="FF0000"/>
                </a:solidFill>
                <a:latin typeface="Arial" charset="0"/>
                <a:cs typeface="Arial" charset="0"/>
              </a:rPr>
              <a:t>Locator Tools setup in the Tree view</a:t>
            </a:r>
            <a:endParaRPr lang="en-US" sz="1400" b="0" kern="0" dirty="0">
              <a:latin typeface="Arial" charset="0"/>
              <a:cs typeface="Arial" charset="0"/>
            </a:endParaRPr>
          </a:p>
        </p:txBody>
      </p:sp>
      <p:sp>
        <p:nvSpPr>
          <p:cNvPr id="9" name="Rectangle 8"/>
          <p:cNvSpPr/>
          <p:nvPr/>
        </p:nvSpPr>
        <p:spPr>
          <a:xfrm>
            <a:off x="272480" y="5301208"/>
            <a:ext cx="2808312" cy="738664"/>
          </a:xfrm>
          <a:prstGeom prst="rect">
            <a:avLst/>
          </a:prstGeom>
        </p:spPr>
        <p:txBody>
          <a:bodyPr wrap="square">
            <a:spAutoFit/>
          </a:bodyPr>
          <a:lstStyle/>
          <a:p>
            <a:pPr marL="39687" lvl="1" indent="0">
              <a:buNone/>
            </a:pPr>
            <a:r>
              <a:rPr lang="en-US" sz="1400" kern="0" dirty="0" smtClean="0">
                <a:solidFill>
                  <a:srgbClr val="002060"/>
                </a:solidFill>
                <a:latin typeface="Arial" charset="0"/>
                <a:cs typeface="Arial" charset="0"/>
              </a:rPr>
              <a:t>** </a:t>
            </a:r>
            <a:r>
              <a:rPr lang="en-US" sz="1400" kern="0" dirty="0">
                <a:solidFill>
                  <a:srgbClr val="002060"/>
                </a:solidFill>
                <a:latin typeface="Arial" charset="0"/>
                <a:cs typeface="Arial" charset="0"/>
              </a:rPr>
              <a:t>= </a:t>
            </a:r>
            <a:r>
              <a:rPr lang="en-US" sz="1400" kern="0" dirty="0" smtClean="0">
                <a:solidFill>
                  <a:srgbClr val="002060"/>
                </a:solidFill>
                <a:latin typeface="Arial" charset="0"/>
                <a:cs typeface="Arial" charset="0"/>
              </a:rPr>
              <a:t>You don’t have to set reference position here. This can be done later by PM.</a:t>
            </a:r>
            <a:endParaRPr lang="en-US" sz="1400" b="0" kern="0" dirty="0">
              <a:solidFill>
                <a:srgbClr val="002060"/>
              </a:solidFill>
              <a:latin typeface="Arial" charset="0"/>
              <a:cs typeface="Arial" charset="0"/>
            </a:endParaRPr>
          </a:p>
        </p:txBody>
      </p:sp>
      <p:sp>
        <p:nvSpPr>
          <p:cNvPr id="10" name="Action Button: Home 9">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2" name="Curved Left Arrow 1"/>
          <p:cNvSpPr/>
          <p:nvPr/>
        </p:nvSpPr>
        <p:spPr bwMode="auto">
          <a:xfrm>
            <a:off x="9463840" y="5013177"/>
            <a:ext cx="366207" cy="1224136"/>
          </a:xfrm>
          <a:prstGeom prst="curvedLeftArrow">
            <a:avLst/>
          </a:prstGeom>
          <a:solidFill>
            <a:srgbClr val="FF0000"/>
          </a:solidFill>
          <a:ln w="9525" cap="flat" cmpd="sng" algn="ctr">
            <a:no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Tree>
    <p:extLst>
      <p:ext uri="{BB962C8B-B14F-4D97-AF65-F5344CB8AC3E}">
        <p14:creationId xmlns:p14="http://schemas.microsoft.com/office/powerpoint/2010/main" val="31808315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Overview of Major 3D Command Tools</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58</a:t>
            </a:fld>
            <a:endParaRPr lang="de-DE" sz="1000" smtClean="0">
              <a:solidFill>
                <a:schemeClr val="tx1"/>
              </a:solidFill>
              <a:latin typeface="DIN-Light" charset="0"/>
            </a:endParaRPr>
          </a:p>
        </p:txBody>
      </p:sp>
      <p:sp>
        <p:nvSpPr>
          <p:cNvPr id="7" name="Action Button: Home 6">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5" name="Right Brace 4"/>
          <p:cNvSpPr/>
          <p:nvPr/>
        </p:nvSpPr>
        <p:spPr bwMode="auto">
          <a:xfrm rot="5400000">
            <a:off x="7981281" y="4289151"/>
            <a:ext cx="334124" cy="3222333"/>
          </a:xfrm>
          <a:prstGeom prst="rightBrace">
            <a:avLst>
              <a:gd name="adj1" fmla="val 19571"/>
              <a:gd name="adj2" fmla="val 49805"/>
            </a:avLst>
          </a:prstGeom>
          <a:noFill/>
          <a:ln w="19050"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2" name="Rectangle 11"/>
          <p:cNvSpPr/>
          <p:nvPr/>
        </p:nvSpPr>
        <p:spPr>
          <a:xfrm>
            <a:off x="6321152" y="6093296"/>
            <a:ext cx="3564396" cy="307777"/>
          </a:xfrm>
          <a:prstGeom prst="rect">
            <a:avLst/>
          </a:prstGeom>
        </p:spPr>
        <p:txBody>
          <a:bodyPr wrap="square">
            <a:spAutoFit/>
          </a:bodyPr>
          <a:lstStyle/>
          <a:p>
            <a:pPr algn="ctr"/>
            <a:r>
              <a:rPr lang="en-US" sz="1400" dirty="0" smtClean="0">
                <a:solidFill>
                  <a:schemeClr val="tx1"/>
                </a:solidFill>
                <a:latin typeface="+mn-lt"/>
              </a:rPr>
              <a:t>Child tools of GPM or CSM Locator </a:t>
            </a:r>
            <a:endParaRPr lang="en-US" sz="1400" dirty="0">
              <a:solidFill>
                <a:schemeClr val="tx1"/>
              </a:solidFill>
              <a:latin typeface="+mn-lt"/>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53" y="1052736"/>
            <a:ext cx="56292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7" y="3317447"/>
            <a:ext cx="1241688" cy="1983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600" y="3707433"/>
            <a:ext cx="1618354" cy="1881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a:hlinkClick r:id="rId8" action="ppaction://hlinksldjump"/>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3750" y="3717032"/>
            <a:ext cx="1564593" cy="190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6381" y="2935957"/>
            <a:ext cx="1453129" cy="243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2"/>
          <p:cNvSpPr/>
          <p:nvPr/>
        </p:nvSpPr>
        <p:spPr bwMode="auto">
          <a:xfrm rot="3406779">
            <a:off x="1475537" y="2583429"/>
            <a:ext cx="432048" cy="699565"/>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4" name="Down Arrow 23"/>
          <p:cNvSpPr/>
          <p:nvPr/>
        </p:nvSpPr>
        <p:spPr bwMode="auto">
          <a:xfrm rot="2426722">
            <a:off x="2792445" y="2686621"/>
            <a:ext cx="432048" cy="602184"/>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5" name="Down Arrow 24"/>
          <p:cNvSpPr/>
          <p:nvPr/>
        </p:nvSpPr>
        <p:spPr bwMode="auto">
          <a:xfrm rot="1018845">
            <a:off x="4000961" y="2765904"/>
            <a:ext cx="432048" cy="519119"/>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6" name="Down Arrow 25"/>
          <p:cNvSpPr/>
          <p:nvPr/>
        </p:nvSpPr>
        <p:spPr bwMode="auto">
          <a:xfrm rot="18690849">
            <a:off x="6540934" y="2627314"/>
            <a:ext cx="432048" cy="589257"/>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7" name="Down Arrow 26"/>
          <p:cNvSpPr/>
          <p:nvPr/>
        </p:nvSpPr>
        <p:spPr bwMode="auto">
          <a:xfrm rot="18302442">
            <a:off x="7595663" y="2485494"/>
            <a:ext cx="432048" cy="699565"/>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6816" y="3505530"/>
            <a:ext cx="1202979" cy="2299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4728812" y="4437112"/>
            <a:ext cx="1536218" cy="1335496"/>
            <a:chOff x="4728812" y="4437112"/>
            <a:chExt cx="1536218" cy="1335496"/>
          </a:xfrm>
        </p:grpSpPr>
        <p:pic>
          <p:nvPicPr>
            <p:cNvPr id="4099"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24230" y="4437112"/>
              <a:ext cx="1153289" cy="78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728812" y="5372498"/>
              <a:ext cx="1536218" cy="400110"/>
            </a:xfrm>
            <a:prstGeom prst="rect">
              <a:avLst/>
            </a:prstGeom>
            <a:noFill/>
            <a:ln>
              <a:solidFill>
                <a:schemeClr val="tx1"/>
              </a:solidFill>
            </a:ln>
          </p:spPr>
          <p:txBody>
            <a:bodyPr wrap="square" rtlCol="0">
              <a:spAutoFit/>
            </a:bodyPr>
            <a:lstStyle/>
            <a:p>
              <a:pPr algn="ctr"/>
              <a:r>
                <a:rPr lang="en-US" sz="1000" b="0" dirty="0" smtClean="0">
                  <a:solidFill>
                    <a:schemeClr val="tx1"/>
                  </a:solidFill>
                  <a:latin typeface="Times New Roman" panose="02020603050405020304" pitchFamily="18" charset="0"/>
                  <a:cs typeface="Times New Roman" panose="02020603050405020304" pitchFamily="18" charset="0"/>
                </a:rPr>
                <a:t>Area Sensor</a:t>
              </a:r>
              <a:br>
                <a:rPr lang="en-US" sz="1000" b="0" dirty="0" smtClean="0">
                  <a:solidFill>
                    <a:schemeClr val="tx1"/>
                  </a:solidFill>
                  <a:latin typeface="Times New Roman" panose="02020603050405020304" pitchFamily="18" charset="0"/>
                  <a:cs typeface="Times New Roman" panose="02020603050405020304" pitchFamily="18" charset="0"/>
                </a:rPr>
              </a:br>
              <a:r>
                <a:rPr lang="en-US" sz="1000" b="0" dirty="0" smtClean="0">
                  <a:solidFill>
                    <a:schemeClr val="tx1"/>
                  </a:solidFill>
                  <a:latin typeface="Times New Roman" panose="02020603050405020304" pitchFamily="18" charset="0"/>
                  <a:cs typeface="Times New Roman" panose="02020603050405020304" pitchFamily="18" charset="0"/>
                </a:rPr>
                <a:t>Cylinder Locator Tool</a:t>
              </a:r>
              <a:endParaRPr lang="en-GB" sz="1000" b="0" dirty="0" smtClean="0">
                <a:solidFill>
                  <a:schemeClr val="tx1"/>
                </a:solidFill>
                <a:latin typeface="Times New Roman" panose="02020603050405020304" pitchFamily="18" charset="0"/>
                <a:cs typeface="Times New Roman" panose="02020603050405020304" pitchFamily="18" charset="0"/>
              </a:endParaRPr>
            </a:p>
          </p:txBody>
        </p:sp>
      </p:grpSp>
      <p:sp>
        <p:nvSpPr>
          <p:cNvPr id="30" name="Down Arrow 29"/>
          <p:cNvSpPr/>
          <p:nvPr/>
        </p:nvSpPr>
        <p:spPr bwMode="auto">
          <a:xfrm rot="20603331">
            <a:off x="5099387" y="2724453"/>
            <a:ext cx="432048" cy="550248"/>
          </a:xfrm>
          <a:prstGeom prst="downArrow">
            <a:avLst/>
          </a:prstGeom>
          <a:noFill/>
          <a:ln w="9525"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Tree>
    <p:extLst>
      <p:ext uri="{BB962C8B-B14F-4D97-AF65-F5344CB8AC3E}">
        <p14:creationId xmlns:p14="http://schemas.microsoft.com/office/powerpoint/2010/main" val="26096167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Two Types of Detection Methods</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59</a:t>
            </a:fld>
            <a:endParaRPr lang="de-DE" sz="1000" smtClean="0">
              <a:solidFill>
                <a:schemeClr val="tx1"/>
              </a:solidFill>
              <a:latin typeface="DIN-Light" charset="0"/>
            </a:endParaRPr>
          </a:p>
        </p:txBody>
      </p:sp>
      <p:grpSp>
        <p:nvGrpSpPr>
          <p:cNvPr id="3" name="Group 2"/>
          <p:cNvGrpSpPr/>
          <p:nvPr/>
        </p:nvGrpSpPr>
        <p:grpSpPr>
          <a:xfrm>
            <a:off x="4799502" y="2063356"/>
            <a:ext cx="4192959" cy="1464015"/>
            <a:chOff x="4882665" y="2635330"/>
            <a:chExt cx="4192959" cy="1464015"/>
          </a:xfrm>
        </p:grpSpPr>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2665" y="2635330"/>
              <a:ext cx="2068884" cy="146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549" y="2704765"/>
              <a:ext cx="21240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6455530" y="2871318"/>
              <a:ext cx="992038" cy="992038"/>
              <a:chOff x="4528868" y="4548858"/>
              <a:chExt cx="992038" cy="992038"/>
            </a:xfrm>
          </p:grpSpPr>
          <p:sp>
            <p:nvSpPr>
              <p:cNvPr id="11" name="Rectangle 10"/>
              <p:cNvSpPr/>
              <p:nvPr/>
            </p:nvSpPr>
            <p:spPr bwMode="auto">
              <a:xfrm>
                <a:off x="4528868" y="4994695"/>
                <a:ext cx="992038" cy="94890"/>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mn-lt"/>
                  <a:ea typeface="ＭＳ Ｐゴシック" pitchFamily="34" charset="-128"/>
                </a:endParaRPr>
              </a:p>
            </p:txBody>
          </p:sp>
          <p:sp>
            <p:nvSpPr>
              <p:cNvPr id="12" name="Rectangle 11"/>
              <p:cNvSpPr/>
              <p:nvPr/>
            </p:nvSpPr>
            <p:spPr bwMode="auto">
              <a:xfrm rot="5400000">
                <a:off x="4515929" y="4997432"/>
                <a:ext cx="992038" cy="94890"/>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mn-lt"/>
                  <a:ea typeface="ＭＳ Ｐゴシック" pitchFamily="34" charset="-128"/>
                </a:endParaRPr>
              </a:p>
            </p:txBody>
          </p:sp>
        </p:grpSp>
      </p:grpSp>
      <p:grpSp>
        <p:nvGrpSpPr>
          <p:cNvPr id="2" name="Group 1"/>
          <p:cNvGrpSpPr/>
          <p:nvPr/>
        </p:nvGrpSpPr>
        <p:grpSpPr>
          <a:xfrm>
            <a:off x="4799502" y="4292495"/>
            <a:ext cx="4192959" cy="1464015"/>
            <a:chOff x="4882665" y="4989321"/>
            <a:chExt cx="4192959" cy="1464015"/>
          </a:xfrm>
        </p:grpSpPr>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6740" y="4989321"/>
              <a:ext cx="2068884" cy="146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665" y="5073629"/>
              <a:ext cx="21240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 14"/>
            <p:cNvGrpSpPr/>
            <p:nvPr/>
          </p:nvGrpSpPr>
          <p:grpSpPr>
            <a:xfrm>
              <a:off x="6510721" y="5225310"/>
              <a:ext cx="992038" cy="992038"/>
              <a:chOff x="4528868" y="4548858"/>
              <a:chExt cx="992038" cy="992038"/>
            </a:xfrm>
          </p:grpSpPr>
          <p:sp>
            <p:nvSpPr>
              <p:cNvPr id="16" name="Rectangle 15"/>
              <p:cNvSpPr/>
              <p:nvPr/>
            </p:nvSpPr>
            <p:spPr bwMode="auto">
              <a:xfrm>
                <a:off x="4528868" y="4994695"/>
                <a:ext cx="992038" cy="94890"/>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mn-lt"/>
                  <a:ea typeface="ＭＳ Ｐゴシック" pitchFamily="34" charset="-128"/>
                </a:endParaRPr>
              </a:p>
            </p:txBody>
          </p:sp>
          <p:sp>
            <p:nvSpPr>
              <p:cNvPr id="17" name="Rectangle 16"/>
              <p:cNvSpPr/>
              <p:nvPr/>
            </p:nvSpPr>
            <p:spPr bwMode="auto">
              <a:xfrm rot="5400000">
                <a:off x="4515929" y="4997432"/>
                <a:ext cx="992038" cy="94890"/>
              </a:xfrm>
              <a:prstGeom prst="rect">
                <a:avLst/>
              </a:prstGeom>
              <a:solidFill>
                <a:srgbClr val="FFFF00"/>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mn-lt"/>
                  <a:ea typeface="ＭＳ Ｐゴシック" pitchFamily="34" charset="-128"/>
                </a:endParaRPr>
              </a:p>
            </p:txBody>
          </p:sp>
        </p:grpSp>
      </p:grpSp>
      <p:sp>
        <p:nvSpPr>
          <p:cNvPr id="18" name="TextBox 17"/>
          <p:cNvSpPr txBox="1"/>
          <p:nvPr/>
        </p:nvSpPr>
        <p:spPr>
          <a:xfrm>
            <a:off x="1269437" y="1124744"/>
            <a:ext cx="2121061" cy="400110"/>
          </a:xfrm>
          <a:prstGeom prst="rect">
            <a:avLst/>
          </a:prstGeom>
          <a:noFill/>
        </p:spPr>
        <p:txBody>
          <a:bodyPr wrap="square" rtlCol="0">
            <a:spAutoFit/>
          </a:bodyPr>
          <a:lstStyle/>
          <a:p>
            <a:r>
              <a:rPr lang="en-US" sz="2000" b="1" dirty="0" smtClean="0">
                <a:solidFill>
                  <a:schemeClr val="tx1"/>
                </a:solidFill>
                <a:latin typeface="+mn-lt"/>
              </a:rPr>
              <a:t>True 3D Method</a:t>
            </a:r>
          </a:p>
        </p:txBody>
      </p:sp>
      <p:sp>
        <p:nvSpPr>
          <p:cNvPr id="19" name="TextBox 18"/>
          <p:cNvSpPr txBox="1"/>
          <p:nvPr/>
        </p:nvSpPr>
        <p:spPr>
          <a:xfrm>
            <a:off x="5230204" y="1124744"/>
            <a:ext cx="3276364" cy="400110"/>
          </a:xfrm>
          <a:prstGeom prst="rect">
            <a:avLst/>
          </a:prstGeom>
          <a:noFill/>
        </p:spPr>
        <p:txBody>
          <a:bodyPr wrap="square" rtlCol="0">
            <a:spAutoFit/>
          </a:bodyPr>
          <a:lstStyle/>
          <a:p>
            <a:pPr algn="ctr"/>
            <a:r>
              <a:rPr lang="en-US" sz="2000" b="1" dirty="0" smtClean="0">
                <a:solidFill>
                  <a:schemeClr val="tx1"/>
                </a:solidFill>
                <a:latin typeface="+mn-lt"/>
              </a:rPr>
              <a:t>Hybrid Method (3D + 2D) </a:t>
            </a:r>
          </a:p>
        </p:txBody>
      </p:sp>
      <p:sp>
        <p:nvSpPr>
          <p:cNvPr id="23" name="Rectangle 22"/>
          <p:cNvSpPr/>
          <p:nvPr/>
        </p:nvSpPr>
        <p:spPr>
          <a:xfrm>
            <a:off x="927900" y="3584629"/>
            <a:ext cx="2877603" cy="1569660"/>
          </a:xfrm>
          <a:prstGeom prst="rect">
            <a:avLst/>
          </a:prstGeom>
        </p:spPr>
        <p:txBody>
          <a:bodyPr wrap="square">
            <a:spAutoFit/>
          </a:bodyPr>
          <a:lstStyle/>
          <a:p>
            <a:pPr algn="ctr"/>
            <a:r>
              <a:rPr lang="en-US" sz="1200" dirty="0" smtClean="0">
                <a:solidFill>
                  <a:schemeClr val="tx1"/>
                </a:solidFill>
                <a:latin typeface="+mn-lt"/>
              </a:rPr>
              <a:t>Area Sensor Peak Locator Tool </a:t>
            </a:r>
            <a:br>
              <a:rPr lang="en-US" sz="1200" dirty="0" smtClean="0">
                <a:solidFill>
                  <a:schemeClr val="tx1"/>
                </a:solidFill>
                <a:latin typeface="+mn-lt"/>
              </a:rPr>
            </a:br>
            <a:r>
              <a:rPr lang="en-US" sz="1200" i="1" dirty="0" smtClean="0">
                <a:solidFill>
                  <a:schemeClr val="tx1"/>
                </a:solidFill>
                <a:latin typeface="+mn-lt"/>
              </a:rPr>
              <a:t>or</a:t>
            </a:r>
            <a:r>
              <a:rPr lang="en-GB" sz="1200" dirty="0" smtClean="0">
                <a:solidFill>
                  <a:schemeClr val="tx1"/>
                </a:solidFill>
                <a:latin typeface="+mn-lt"/>
              </a:rPr>
              <a:t/>
            </a:r>
            <a:br>
              <a:rPr lang="en-GB" sz="1200" dirty="0" smtClean="0">
                <a:solidFill>
                  <a:schemeClr val="tx1"/>
                </a:solidFill>
                <a:latin typeface="+mn-lt"/>
              </a:rPr>
            </a:br>
            <a:r>
              <a:rPr lang="en-US" sz="1200" dirty="0" smtClean="0">
                <a:solidFill>
                  <a:schemeClr val="tx1"/>
                </a:solidFill>
                <a:latin typeface="+mn-lt"/>
              </a:rPr>
              <a:t>Area Sensor Blob Locator Tool *</a:t>
            </a:r>
            <a:br>
              <a:rPr lang="en-US" sz="1200" dirty="0" smtClean="0">
                <a:solidFill>
                  <a:schemeClr val="tx1"/>
                </a:solidFill>
                <a:latin typeface="+mn-lt"/>
              </a:rPr>
            </a:br>
            <a:r>
              <a:rPr lang="en-US" sz="1200" i="1" dirty="0" smtClean="0">
                <a:solidFill>
                  <a:schemeClr val="tx1"/>
                </a:solidFill>
                <a:latin typeface="+mn-lt"/>
              </a:rPr>
              <a:t>or</a:t>
            </a:r>
            <a:r>
              <a:rPr lang="en-US" sz="1200" dirty="0">
                <a:solidFill>
                  <a:schemeClr val="tx1"/>
                </a:solidFill>
                <a:latin typeface="+mn-lt"/>
              </a:rPr>
              <a:t/>
            </a:r>
            <a:br>
              <a:rPr lang="en-US" sz="1200" dirty="0">
                <a:solidFill>
                  <a:schemeClr val="tx1"/>
                </a:solidFill>
                <a:latin typeface="+mn-lt"/>
              </a:rPr>
            </a:br>
            <a:r>
              <a:rPr lang="en-US" sz="1200" dirty="0">
                <a:solidFill>
                  <a:schemeClr val="tx1"/>
                </a:solidFill>
                <a:latin typeface="+mn-lt"/>
              </a:rPr>
              <a:t>Area Sensor GF Locator Tool</a:t>
            </a:r>
            <a:br>
              <a:rPr lang="en-US" sz="1200" dirty="0">
                <a:solidFill>
                  <a:schemeClr val="tx1"/>
                </a:solidFill>
                <a:latin typeface="+mn-lt"/>
              </a:rPr>
            </a:br>
            <a:r>
              <a:rPr lang="en-US" sz="1200" i="1" dirty="0">
                <a:solidFill>
                  <a:schemeClr val="tx1"/>
                </a:solidFill>
                <a:latin typeface="+mn-lt"/>
              </a:rPr>
              <a:t>or</a:t>
            </a:r>
            <a:r>
              <a:rPr lang="en-US" sz="1200" dirty="0">
                <a:solidFill>
                  <a:schemeClr val="tx1"/>
                </a:solidFill>
                <a:latin typeface="+mn-lt"/>
              </a:rPr>
              <a:t/>
            </a:r>
            <a:br>
              <a:rPr lang="en-US" sz="1200" dirty="0">
                <a:solidFill>
                  <a:schemeClr val="tx1"/>
                </a:solidFill>
                <a:latin typeface="+mn-lt"/>
              </a:rPr>
            </a:br>
            <a:r>
              <a:rPr lang="en-US" sz="1200" dirty="0">
                <a:solidFill>
                  <a:schemeClr val="tx1"/>
                </a:solidFill>
                <a:latin typeface="+mn-lt"/>
              </a:rPr>
              <a:t>Area Sensor </a:t>
            </a:r>
            <a:r>
              <a:rPr lang="en-US" sz="1200" dirty="0" smtClean="0">
                <a:solidFill>
                  <a:schemeClr val="tx1"/>
                </a:solidFill>
                <a:latin typeface="+mn-lt"/>
              </a:rPr>
              <a:t>Cylinder Locator </a:t>
            </a:r>
            <a:r>
              <a:rPr lang="en-US" sz="1200" dirty="0">
                <a:solidFill>
                  <a:schemeClr val="tx1"/>
                </a:solidFill>
                <a:latin typeface="+mn-lt"/>
              </a:rPr>
              <a:t>Tool</a:t>
            </a:r>
          </a:p>
          <a:p>
            <a:pPr algn="ctr"/>
            <a:endParaRPr lang="en-US" sz="1200" dirty="0">
              <a:solidFill>
                <a:schemeClr val="tx1"/>
              </a:solidFill>
              <a:latin typeface="+mn-lt"/>
            </a:endParaRPr>
          </a:p>
        </p:txBody>
      </p:sp>
      <p:sp>
        <p:nvSpPr>
          <p:cNvPr id="25" name="Rectangle 24"/>
          <p:cNvSpPr/>
          <p:nvPr/>
        </p:nvSpPr>
        <p:spPr>
          <a:xfrm>
            <a:off x="4462365" y="3584629"/>
            <a:ext cx="5159999" cy="461665"/>
          </a:xfrm>
          <a:prstGeom prst="rect">
            <a:avLst/>
          </a:prstGeom>
        </p:spPr>
        <p:txBody>
          <a:bodyPr wrap="square">
            <a:spAutoFit/>
          </a:bodyPr>
          <a:lstStyle/>
          <a:p>
            <a:r>
              <a:rPr lang="en-US" sz="1200" dirty="0" smtClean="0">
                <a:solidFill>
                  <a:schemeClr val="tx1"/>
                </a:solidFill>
                <a:latin typeface="+mn-lt"/>
              </a:rPr>
              <a:t>Parent : GPM Locator Tool </a:t>
            </a:r>
            <a:r>
              <a:rPr lang="en-US" sz="1200" i="1" dirty="0" smtClean="0">
                <a:solidFill>
                  <a:schemeClr val="tx1"/>
                </a:solidFill>
                <a:latin typeface="+mn-lt"/>
              </a:rPr>
              <a:t>or</a:t>
            </a:r>
            <a:r>
              <a:rPr lang="en-US" sz="1200" dirty="0" smtClean="0">
                <a:solidFill>
                  <a:schemeClr val="tx1"/>
                </a:solidFill>
                <a:latin typeface="+mn-lt"/>
              </a:rPr>
              <a:t> CSM Locator Tool</a:t>
            </a:r>
            <a:r>
              <a:rPr lang="en-GB" sz="1200" dirty="0">
                <a:solidFill>
                  <a:schemeClr val="tx1"/>
                </a:solidFill>
                <a:latin typeface="+mn-lt"/>
              </a:rPr>
              <a:t/>
            </a:r>
            <a:br>
              <a:rPr lang="en-GB" sz="1200" dirty="0">
                <a:solidFill>
                  <a:schemeClr val="tx1"/>
                </a:solidFill>
                <a:latin typeface="+mn-lt"/>
              </a:rPr>
            </a:br>
            <a:r>
              <a:rPr lang="en-GB" sz="1200" dirty="0" smtClean="0">
                <a:solidFill>
                  <a:schemeClr val="tx1"/>
                </a:solidFill>
                <a:latin typeface="+mn-lt"/>
              </a:rPr>
              <a:t>+ Child : </a:t>
            </a:r>
            <a:r>
              <a:rPr lang="en-US" sz="1200" dirty="0" smtClean="0">
                <a:solidFill>
                  <a:schemeClr val="tx1"/>
                </a:solidFill>
                <a:latin typeface="+mn-lt"/>
              </a:rPr>
              <a:t>Area </a:t>
            </a:r>
            <a:r>
              <a:rPr lang="en-US" sz="1200" dirty="0">
                <a:solidFill>
                  <a:schemeClr val="tx1"/>
                </a:solidFill>
                <a:latin typeface="+mn-lt"/>
              </a:rPr>
              <a:t>Sensor COG Tool </a:t>
            </a:r>
            <a:r>
              <a:rPr lang="en-US" sz="1200" i="1" dirty="0" smtClean="0">
                <a:solidFill>
                  <a:schemeClr val="tx1"/>
                </a:solidFill>
                <a:latin typeface="+mn-lt"/>
              </a:rPr>
              <a:t>or</a:t>
            </a:r>
            <a:r>
              <a:rPr lang="en-US" sz="1200" dirty="0" smtClean="0">
                <a:solidFill>
                  <a:schemeClr val="tx1"/>
                </a:solidFill>
                <a:latin typeface="+mn-lt"/>
              </a:rPr>
              <a:t> Area Sensor Plane Tool</a:t>
            </a:r>
            <a:endParaRPr lang="en-US" sz="1200" dirty="0">
              <a:solidFill>
                <a:schemeClr val="tx1"/>
              </a:solidFill>
              <a:latin typeface="+mn-lt"/>
            </a:endParaRPr>
          </a:p>
        </p:txBody>
      </p:sp>
      <p:sp>
        <p:nvSpPr>
          <p:cNvPr id="26" name="Rectangle 25"/>
          <p:cNvSpPr/>
          <p:nvPr/>
        </p:nvSpPr>
        <p:spPr>
          <a:xfrm>
            <a:off x="4091621" y="5847655"/>
            <a:ext cx="5817096" cy="461665"/>
          </a:xfrm>
          <a:prstGeom prst="rect">
            <a:avLst/>
          </a:prstGeom>
        </p:spPr>
        <p:txBody>
          <a:bodyPr wrap="square">
            <a:spAutoFit/>
          </a:bodyPr>
          <a:lstStyle/>
          <a:p>
            <a:r>
              <a:rPr lang="en-US" sz="1200" dirty="0" smtClean="0">
                <a:solidFill>
                  <a:schemeClr val="tx1"/>
                </a:solidFill>
                <a:latin typeface="+mn-lt"/>
              </a:rPr>
              <a:t>Parent : </a:t>
            </a:r>
            <a:r>
              <a:rPr lang="en-US" sz="1200" dirty="0">
                <a:solidFill>
                  <a:schemeClr val="tx1"/>
                </a:solidFill>
                <a:latin typeface="+mn-lt"/>
              </a:rPr>
              <a:t>Area Sensor Peak Locator Tool </a:t>
            </a:r>
            <a:r>
              <a:rPr lang="en-US" sz="1200" i="1" dirty="0" smtClean="0">
                <a:solidFill>
                  <a:schemeClr val="tx1"/>
                </a:solidFill>
                <a:latin typeface="+mn-lt"/>
              </a:rPr>
              <a:t>or</a:t>
            </a:r>
            <a:r>
              <a:rPr lang="en-US" sz="1200" dirty="0" smtClean="0">
                <a:solidFill>
                  <a:schemeClr val="tx1"/>
                </a:solidFill>
                <a:latin typeface="+mn-lt"/>
              </a:rPr>
              <a:t> Area </a:t>
            </a:r>
            <a:r>
              <a:rPr lang="en-US" sz="1200" dirty="0">
                <a:solidFill>
                  <a:schemeClr val="tx1"/>
                </a:solidFill>
                <a:latin typeface="+mn-lt"/>
              </a:rPr>
              <a:t>Sensor Blob Locator </a:t>
            </a:r>
            <a:r>
              <a:rPr lang="en-US" sz="1200" dirty="0" smtClean="0">
                <a:solidFill>
                  <a:schemeClr val="tx1"/>
                </a:solidFill>
                <a:latin typeface="+mn-lt"/>
              </a:rPr>
              <a:t>Tool</a:t>
            </a:r>
            <a:br>
              <a:rPr lang="en-US" sz="1200" dirty="0" smtClean="0">
                <a:solidFill>
                  <a:schemeClr val="tx1"/>
                </a:solidFill>
                <a:latin typeface="+mn-lt"/>
              </a:rPr>
            </a:br>
            <a:r>
              <a:rPr lang="en-US" sz="1200" dirty="0" smtClean="0">
                <a:solidFill>
                  <a:schemeClr val="tx1"/>
                </a:solidFill>
                <a:latin typeface="+mn-lt"/>
              </a:rPr>
              <a:t>+ Child</a:t>
            </a:r>
            <a:r>
              <a:rPr lang="en-US" sz="1200" dirty="0">
                <a:solidFill>
                  <a:schemeClr val="tx1"/>
                </a:solidFill>
                <a:latin typeface="+mn-lt"/>
              </a:rPr>
              <a:t>: </a:t>
            </a:r>
            <a:r>
              <a:rPr lang="en-US" sz="1200" dirty="0" smtClean="0">
                <a:solidFill>
                  <a:schemeClr val="tx1"/>
                </a:solidFill>
                <a:latin typeface="+mn-lt"/>
              </a:rPr>
              <a:t>(GPM </a:t>
            </a:r>
            <a:r>
              <a:rPr lang="en-US" sz="1200" dirty="0">
                <a:solidFill>
                  <a:schemeClr val="tx1"/>
                </a:solidFill>
                <a:latin typeface="+mn-lt"/>
              </a:rPr>
              <a:t>Locator Tool </a:t>
            </a:r>
            <a:r>
              <a:rPr lang="en-US" sz="1200" i="1" dirty="0" smtClean="0">
                <a:solidFill>
                  <a:schemeClr val="tx1"/>
                </a:solidFill>
                <a:latin typeface="+mn-lt"/>
              </a:rPr>
              <a:t>or</a:t>
            </a:r>
            <a:r>
              <a:rPr lang="en-US" sz="1200" dirty="0" smtClean="0">
                <a:solidFill>
                  <a:schemeClr val="tx1"/>
                </a:solidFill>
                <a:latin typeface="+mn-lt"/>
              </a:rPr>
              <a:t> CSM Locator Tool) + Position Adjustment Tool</a:t>
            </a:r>
            <a:endParaRPr lang="en-US" sz="1200" dirty="0">
              <a:solidFill>
                <a:schemeClr val="tx1"/>
              </a:solidFill>
              <a:latin typeface="+mn-lt"/>
            </a:endParaRPr>
          </a:p>
        </p:txBody>
      </p:sp>
      <p:sp>
        <p:nvSpPr>
          <p:cNvPr id="27" name="Rectangle 26"/>
          <p:cNvSpPr/>
          <p:nvPr/>
        </p:nvSpPr>
        <p:spPr>
          <a:xfrm>
            <a:off x="953921" y="1473665"/>
            <a:ext cx="2752092" cy="307777"/>
          </a:xfrm>
          <a:prstGeom prst="rect">
            <a:avLst/>
          </a:prstGeom>
        </p:spPr>
        <p:txBody>
          <a:bodyPr wrap="square">
            <a:spAutoFit/>
          </a:bodyPr>
          <a:lstStyle/>
          <a:p>
            <a:r>
              <a:rPr lang="en-US" sz="1400" b="1" dirty="0">
                <a:solidFill>
                  <a:srgbClr val="00B050"/>
                </a:solidFill>
                <a:latin typeface="+mn-lt"/>
                <a:sym typeface="Wingdings" pitchFamily="2" charset="2"/>
              </a:rPr>
              <a:t>Advantage: </a:t>
            </a:r>
            <a:r>
              <a:rPr lang="en-US" sz="1400" b="1" dirty="0" smtClean="0">
                <a:solidFill>
                  <a:srgbClr val="00B050"/>
                </a:solidFill>
                <a:latin typeface="+mn-lt"/>
                <a:sym typeface="Wingdings" pitchFamily="2" charset="2"/>
              </a:rPr>
              <a:t>Short search </a:t>
            </a:r>
            <a:r>
              <a:rPr lang="en-US" sz="1400" b="1" dirty="0">
                <a:solidFill>
                  <a:srgbClr val="00B050"/>
                </a:solidFill>
                <a:latin typeface="+mn-lt"/>
                <a:sym typeface="Wingdings" pitchFamily="2" charset="2"/>
              </a:rPr>
              <a:t>time</a:t>
            </a:r>
            <a:endParaRPr lang="en-US" sz="1400" b="1" dirty="0">
              <a:solidFill>
                <a:srgbClr val="00B050"/>
              </a:solidFill>
              <a:latin typeface="+mn-lt"/>
            </a:endParaRPr>
          </a:p>
        </p:txBody>
      </p:sp>
      <p:sp>
        <p:nvSpPr>
          <p:cNvPr id="28" name="Rectangle 27"/>
          <p:cNvSpPr/>
          <p:nvPr/>
        </p:nvSpPr>
        <p:spPr>
          <a:xfrm>
            <a:off x="4869837" y="1473665"/>
            <a:ext cx="4018877" cy="307777"/>
          </a:xfrm>
          <a:prstGeom prst="rect">
            <a:avLst/>
          </a:prstGeom>
        </p:spPr>
        <p:txBody>
          <a:bodyPr wrap="square">
            <a:spAutoFit/>
          </a:bodyPr>
          <a:lstStyle/>
          <a:p>
            <a:r>
              <a:rPr lang="en-US" sz="1400" b="1" dirty="0">
                <a:solidFill>
                  <a:srgbClr val="00B050"/>
                </a:solidFill>
                <a:latin typeface="+mn-lt"/>
                <a:sym typeface="Wingdings" pitchFamily="2" charset="2"/>
              </a:rPr>
              <a:t>Advantage: </a:t>
            </a:r>
            <a:r>
              <a:rPr lang="en-US" sz="1400" b="1" dirty="0" smtClean="0">
                <a:solidFill>
                  <a:srgbClr val="00B050"/>
                </a:solidFill>
                <a:latin typeface="+mn-lt"/>
                <a:sym typeface="Wingdings" pitchFamily="2" charset="2"/>
              </a:rPr>
              <a:t>Higher </a:t>
            </a:r>
            <a:r>
              <a:rPr lang="en-US" sz="1400" b="1" dirty="0">
                <a:solidFill>
                  <a:srgbClr val="00B050"/>
                </a:solidFill>
                <a:latin typeface="+mn-lt"/>
                <a:sym typeface="Wingdings" pitchFamily="2" charset="2"/>
              </a:rPr>
              <a:t>confidence and accuracy</a:t>
            </a:r>
            <a:endParaRPr lang="en-US" sz="1400" b="1" dirty="0">
              <a:solidFill>
                <a:srgbClr val="00B050"/>
              </a:solidFill>
              <a:latin typeface="+mn-lt"/>
            </a:endParaRPr>
          </a:p>
        </p:txBody>
      </p:sp>
      <p:grpSp>
        <p:nvGrpSpPr>
          <p:cNvPr id="4" name="Group 3"/>
          <p:cNvGrpSpPr/>
          <p:nvPr/>
        </p:nvGrpSpPr>
        <p:grpSpPr>
          <a:xfrm>
            <a:off x="1204116" y="2192371"/>
            <a:ext cx="2124075" cy="1295400"/>
            <a:chOff x="1266423" y="2147663"/>
            <a:chExt cx="2124075" cy="129540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423" y="2147663"/>
              <a:ext cx="21240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1757605" y="2377127"/>
              <a:ext cx="1141709" cy="830997"/>
            </a:xfrm>
            <a:prstGeom prst="rect">
              <a:avLst/>
            </a:prstGeom>
            <a:noFill/>
          </p:spPr>
          <p:txBody>
            <a:bodyPr wrap="square" rtlCol="0" anchor="ctr">
              <a:spAutoFit/>
            </a:bodyPr>
            <a:lstStyle/>
            <a:p>
              <a:pPr algn="ctr"/>
              <a:r>
                <a:rPr lang="en-US" sz="2400" b="1" dirty="0" smtClean="0">
                  <a:solidFill>
                    <a:schemeClr val="bg1"/>
                  </a:solidFill>
                  <a:latin typeface="+mn-lt"/>
                </a:rPr>
                <a:t>3D map</a:t>
              </a:r>
            </a:p>
          </p:txBody>
        </p:sp>
      </p:grpSp>
      <p:sp>
        <p:nvSpPr>
          <p:cNvPr id="30" name="TextBox 29"/>
          <p:cNvSpPr txBox="1"/>
          <p:nvPr/>
        </p:nvSpPr>
        <p:spPr>
          <a:xfrm>
            <a:off x="7359568" y="2364992"/>
            <a:ext cx="1141709" cy="830997"/>
          </a:xfrm>
          <a:prstGeom prst="rect">
            <a:avLst/>
          </a:prstGeom>
          <a:noFill/>
        </p:spPr>
        <p:txBody>
          <a:bodyPr wrap="square" rtlCol="0" anchor="ctr">
            <a:spAutoFit/>
          </a:bodyPr>
          <a:lstStyle/>
          <a:p>
            <a:pPr algn="ctr"/>
            <a:r>
              <a:rPr lang="en-US" sz="2400" b="1" dirty="0" smtClean="0">
                <a:solidFill>
                  <a:schemeClr val="bg1"/>
                </a:solidFill>
                <a:latin typeface="+mn-lt"/>
              </a:rPr>
              <a:t>3D map</a:t>
            </a:r>
          </a:p>
        </p:txBody>
      </p:sp>
      <p:sp>
        <p:nvSpPr>
          <p:cNvPr id="31" name="TextBox 30"/>
          <p:cNvSpPr txBox="1"/>
          <p:nvPr/>
        </p:nvSpPr>
        <p:spPr>
          <a:xfrm>
            <a:off x="5290684" y="2379864"/>
            <a:ext cx="1141709" cy="830997"/>
          </a:xfrm>
          <a:prstGeom prst="rect">
            <a:avLst/>
          </a:prstGeom>
          <a:noFill/>
        </p:spPr>
        <p:txBody>
          <a:bodyPr wrap="square" rtlCol="0" anchor="ctr">
            <a:spAutoFit/>
          </a:bodyPr>
          <a:lstStyle/>
          <a:p>
            <a:pPr algn="ctr"/>
            <a:r>
              <a:rPr lang="en-US" sz="2400" b="1" dirty="0" smtClean="0">
                <a:solidFill>
                  <a:schemeClr val="bg1"/>
                </a:solidFill>
                <a:latin typeface="+mn-lt"/>
              </a:rPr>
              <a:t>2D image</a:t>
            </a:r>
          </a:p>
        </p:txBody>
      </p:sp>
      <p:sp>
        <p:nvSpPr>
          <p:cNvPr id="32" name="TextBox 31"/>
          <p:cNvSpPr txBox="1"/>
          <p:nvPr/>
        </p:nvSpPr>
        <p:spPr>
          <a:xfrm>
            <a:off x="5290684" y="4606267"/>
            <a:ext cx="1141709" cy="830997"/>
          </a:xfrm>
          <a:prstGeom prst="rect">
            <a:avLst/>
          </a:prstGeom>
          <a:noFill/>
        </p:spPr>
        <p:txBody>
          <a:bodyPr wrap="square" rtlCol="0" anchor="ctr">
            <a:spAutoFit/>
          </a:bodyPr>
          <a:lstStyle/>
          <a:p>
            <a:pPr algn="ctr"/>
            <a:r>
              <a:rPr lang="en-US" sz="2400" b="1" dirty="0" smtClean="0">
                <a:solidFill>
                  <a:schemeClr val="bg1"/>
                </a:solidFill>
                <a:latin typeface="+mn-lt"/>
              </a:rPr>
              <a:t>3D map</a:t>
            </a:r>
          </a:p>
        </p:txBody>
      </p:sp>
      <p:sp>
        <p:nvSpPr>
          <p:cNvPr id="33" name="TextBox 32"/>
          <p:cNvSpPr txBox="1"/>
          <p:nvPr/>
        </p:nvSpPr>
        <p:spPr>
          <a:xfrm>
            <a:off x="7387164" y="4609004"/>
            <a:ext cx="1141709" cy="830997"/>
          </a:xfrm>
          <a:prstGeom prst="rect">
            <a:avLst/>
          </a:prstGeom>
          <a:noFill/>
        </p:spPr>
        <p:txBody>
          <a:bodyPr wrap="square" rtlCol="0" anchor="ctr">
            <a:spAutoFit/>
          </a:bodyPr>
          <a:lstStyle/>
          <a:p>
            <a:pPr algn="ctr"/>
            <a:r>
              <a:rPr lang="en-US" sz="2400" b="1" dirty="0" smtClean="0">
                <a:solidFill>
                  <a:schemeClr val="bg1"/>
                </a:solidFill>
                <a:latin typeface="+mn-lt"/>
              </a:rPr>
              <a:t>2D image</a:t>
            </a:r>
          </a:p>
        </p:txBody>
      </p:sp>
      <p:sp>
        <p:nvSpPr>
          <p:cNvPr id="34" name="Rectangle 33"/>
          <p:cNvSpPr/>
          <p:nvPr/>
        </p:nvSpPr>
        <p:spPr>
          <a:xfrm>
            <a:off x="841491" y="5190291"/>
            <a:ext cx="3050420" cy="830997"/>
          </a:xfrm>
          <a:prstGeom prst="rect">
            <a:avLst/>
          </a:prstGeom>
        </p:spPr>
        <p:txBody>
          <a:bodyPr wrap="square">
            <a:spAutoFit/>
          </a:bodyPr>
          <a:lstStyle/>
          <a:p>
            <a:r>
              <a:rPr lang="en-US" sz="1200" b="0" dirty="0" smtClean="0">
                <a:solidFill>
                  <a:schemeClr val="tx1"/>
                </a:solidFill>
                <a:latin typeface="+mn-lt"/>
              </a:rPr>
              <a:t>* With one exception: </a:t>
            </a:r>
            <a:br>
              <a:rPr lang="en-US" sz="1200" b="0" dirty="0" smtClean="0">
                <a:solidFill>
                  <a:schemeClr val="tx1"/>
                </a:solidFill>
                <a:latin typeface="+mn-lt"/>
              </a:rPr>
            </a:br>
            <a:r>
              <a:rPr lang="en-US" sz="1200" b="0" dirty="0" smtClean="0">
                <a:solidFill>
                  <a:schemeClr val="tx1"/>
                </a:solidFill>
                <a:latin typeface="+mn-lt"/>
              </a:rPr>
              <a:t>If feature [Connect Using Contrast] is used by the Area </a:t>
            </a:r>
            <a:r>
              <a:rPr lang="en-US" sz="1200" b="0" dirty="0">
                <a:solidFill>
                  <a:schemeClr val="tx1"/>
                </a:solidFill>
                <a:latin typeface="+mn-lt"/>
              </a:rPr>
              <a:t>Sensor Blob Locator </a:t>
            </a:r>
            <a:r>
              <a:rPr lang="en-US" sz="1200" b="0" dirty="0" smtClean="0">
                <a:solidFill>
                  <a:schemeClr val="tx1"/>
                </a:solidFill>
                <a:latin typeface="+mn-lt"/>
              </a:rPr>
              <a:t>Tool, it is actually a “</a:t>
            </a:r>
            <a:r>
              <a:rPr lang="en-US" sz="1200" b="0" dirty="0" smtClean="0">
                <a:solidFill>
                  <a:schemeClr val="tx1"/>
                </a:solidFill>
                <a:latin typeface="+mn-lt"/>
                <a:sym typeface="Wingdings" pitchFamily="2" charset="2"/>
              </a:rPr>
              <a:t>Hybrid method”</a:t>
            </a:r>
            <a:endParaRPr lang="en-US" sz="1200" b="0" dirty="0">
              <a:solidFill>
                <a:schemeClr val="tx1"/>
              </a:solidFill>
              <a:latin typeface="+mn-lt"/>
            </a:endParaRPr>
          </a:p>
        </p:txBody>
      </p:sp>
      <p:sp>
        <p:nvSpPr>
          <p:cNvPr id="35" name="Line 54"/>
          <p:cNvSpPr>
            <a:spLocks noChangeShapeType="1"/>
          </p:cNvSpPr>
          <p:nvPr/>
        </p:nvSpPr>
        <p:spPr bwMode="auto">
          <a:xfrm>
            <a:off x="416496" y="1842832"/>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54"/>
          <p:cNvSpPr>
            <a:spLocks noChangeShapeType="1"/>
          </p:cNvSpPr>
          <p:nvPr/>
        </p:nvSpPr>
        <p:spPr bwMode="auto">
          <a:xfrm>
            <a:off x="4149757" y="1419540"/>
            <a:ext cx="0" cy="4252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ction Button: Home 36">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41985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US" dirty="0">
                <a:latin typeface="Arial" charset="0"/>
                <a:cs typeface="Arial" charset="0"/>
              </a:rPr>
              <a:t>3DA/1300 </a:t>
            </a:r>
            <a:r>
              <a:rPr lang="en-US" dirty="0" smtClean="0">
                <a:latin typeface="Arial" charset="0"/>
                <a:cs typeface="Arial" charset="0"/>
              </a:rPr>
              <a:t>Mechanical Layout</a:t>
            </a:r>
          </a:p>
        </p:txBody>
      </p:sp>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6</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6" y="1678595"/>
            <a:ext cx="4837251" cy="470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descr="キャプチ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4579" y="1797224"/>
            <a:ext cx="2311441" cy="177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bwMode="auto">
          <a:xfrm flipV="1">
            <a:off x="4209631" y="1700808"/>
            <a:ext cx="2498924" cy="275838"/>
          </a:xfrm>
          <a:prstGeom prst="straightConnector1">
            <a:avLst/>
          </a:prstGeom>
          <a:noFill/>
          <a:ln w="381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4569671" y="2132856"/>
            <a:ext cx="2289718" cy="1944216"/>
          </a:xfrm>
          <a:prstGeom prst="straightConnector1">
            <a:avLst/>
          </a:prstGeom>
          <a:noFill/>
          <a:ln w="38100"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3777583" y="2132856"/>
            <a:ext cx="3081806" cy="1944216"/>
          </a:xfrm>
          <a:prstGeom prst="straightConnector1">
            <a:avLst/>
          </a:prstGeom>
          <a:noFill/>
          <a:ln w="38100" cap="flat" cmpd="sng" algn="ctr">
            <a:solidFill>
              <a:schemeClr val="tx1"/>
            </a:solidFill>
            <a:prstDash val="solid"/>
            <a:round/>
            <a:headEnd type="none" w="med" len="med"/>
            <a:tailEnd type="arrow"/>
          </a:ln>
          <a:effectLst/>
        </p:spPr>
      </p:cxnSp>
      <p:sp>
        <p:nvSpPr>
          <p:cNvPr id="1032" name="TextBox 1031"/>
          <p:cNvSpPr txBox="1"/>
          <p:nvPr/>
        </p:nvSpPr>
        <p:spPr>
          <a:xfrm>
            <a:off x="6600190" y="1196752"/>
            <a:ext cx="3105338" cy="707886"/>
          </a:xfrm>
          <a:prstGeom prst="rect">
            <a:avLst/>
          </a:prstGeom>
          <a:noFill/>
        </p:spPr>
        <p:txBody>
          <a:bodyPr wrap="none" rtlCol="0">
            <a:spAutoFit/>
          </a:bodyPr>
          <a:lstStyle/>
          <a:p>
            <a:pPr algn="ctr"/>
            <a:r>
              <a:rPr lang="en-US" sz="2000" dirty="0" smtClean="0">
                <a:solidFill>
                  <a:schemeClr val="tx1">
                    <a:lumMod val="65000"/>
                    <a:lumOff val="35000"/>
                  </a:schemeClr>
                </a:solidFill>
                <a:latin typeface="+mn-lt"/>
              </a:rPr>
              <a:t>Projector Unit 3DA/1300</a:t>
            </a:r>
          </a:p>
          <a:p>
            <a:pPr algn="ctr"/>
            <a:r>
              <a:rPr lang="en-US" sz="2000" dirty="0">
                <a:solidFill>
                  <a:schemeClr val="tx1">
                    <a:lumMod val="65000"/>
                    <a:lumOff val="35000"/>
                  </a:schemeClr>
                </a:solidFill>
                <a:latin typeface="+mn-lt"/>
              </a:rPr>
              <a:t>A05B-1422-B103</a:t>
            </a:r>
          </a:p>
        </p:txBody>
      </p:sp>
      <p:sp>
        <p:nvSpPr>
          <p:cNvPr id="44" name="TextBox 43"/>
          <p:cNvSpPr txBox="1"/>
          <p:nvPr/>
        </p:nvSpPr>
        <p:spPr>
          <a:xfrm>
            <a:off x="6941653" y="3854951"/>
            <a:ext cx="2196435" cy="707886"/>
          </a:xfrm>
          <a:prstGeom prst="rect">
            <a:avLst/>
          </a:prstGeom>
          <a:noFill/>
        </p:spPr>
        <p:txBody>
          <a:bodyPr wrap="none" rtlCol="0">
            <a:spAutoFit/>
          </a:bodyPr>
          <a:lstStyle/>
          <a:p>
            <a:pPr algn="ctr"/>
            <a:r>
              <a:rPr lang="en-US" sz="2000" dirty="0">
                <a:solidFill>
                  <a:schemeClr val="tx1">
                    <a:lumMod val="65000"/>
                    <a:lumOff val="35000"/>
                  </a:schemeClr>
                </a:solidFill>
                <a:latin typeface="+mn-lt"/>
              </a:rPr>
              <a:t>Camera Unit</a:t>
            </a:r>
          </a:p>
          <a:p>
            <a:pPr algn="ctr"/>
            <a:r>
              <a:rPr lang="en-US" sz="2000" dirty="0">
                <a:solidFill>
                  <a:schemeClr val="tx1">
                    <a:lumMod val="65000"/>
                    <a:lumOff val="35000"/>
                  </a:schemeClr>
                </a:solidFill>
                <a:latin typeface="+mn-lt"/>
              </a:rPr>
              <a:t>A05B-1423-H025</a:t>
            </a:r>
          </a:p>
        </p:txBody>
      </p:sp>
      <p:pic>
        <p:nvPicPr>
          <p:cNvPr id="10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981" y="4529286"/>
            <a:ext cx="200977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Rectangle 3"/>
          <p:cNvSpPr>
            <a:spLocks noGrp="1" noChangeArrowheads="1"/>
          </p:cNvSpPr>
          <p:nvPr>
            <p:ph idx="1"/>
          </p:nvPr>
        </p:nvSpPr>
        <p:spPr>
          <a:xfrm>
            <a:off x="0" y="836613"/>
            <a:ext cx="9906000" cy="720179"/>
          </a:xfrm>
        </p:spPr>
        <p:txBody>
          <a:bodyPr/>
          <a:lstStyle/>
          <a:p>
            <a:pPr marL="39687" lvl="1" indent="0">
              <a:buNone/>
            </a:pPr>
            <a:r>
              <a:rPr lang="en-US" dirty="0" smtClean="0">
                <a:latin typeface="Arial" charset="0"/>
                <a:cs typeface="Arial" charset="0"/>
              </a:rPr>
              <a:t>Standard Mechanical Layout</a:t>
            </a:r>
          </a:p>
        </p:txBody>
      </p:sp>
      <p:sp>
        <p:nvSpPr>
          <p:cNvPr id="16" name="TextBox 15"/>
          <p:cNvSpPr txBox="1"/>
          <p:nvPr/>
        </p:nvSpPr>
        <p:spPr>
          <a:xfrm>
            <a:off x="7520414" y="3518441"/>
            <a:ext cx="2385589" cy="276999"/>
          </a:xfrm>
          <a:prstGeom prst="rect">
            <a:avLst/>
          </a:prstGeom>
          <a:noFill/>
        </p:spPr>
        <p:txBody>
          <a:bodyPr wrap="none" rtlCol="0">
            <a:spAutoFit/>
          </a:bodyPr>
          <a:lstStyle/>
          <a:p>
            <a:pPr algn="ctr"/>
            <a:r>
              <a:rPr lang="en-US" sz="1200" dirty="0" smtClean="0">
                <a:solidFill>
                  <a:schemeClr val="tx1">
                    <a:lumMod val="65000"/>
                    <a:lumOff val="35000"/>
                  </a:schemeClr>
                </a:solidFill>
                <a:latin typeface="+mn-lt"/>
              </a:rPr>
              <a:t>PU FOV and focus adjustable!</a:t>
            </a:r>
            <a:endParaRPr lang="en-US" sz="1200" dirty="0">
              <a:solidFill>
                <a:schemeClr val="tx1">
                  <a:lumMod val="65000"/>
                  <a:lumOff val="35000"/>
                </a:schemeClr>
              </a:solidFill>
              <a:latin typeface="+mn-lt"/>
            </a:endParaRPr>
          </a:p>
        </p:txBody>
      </p:sp>
      <p:sp>
        <p:nvSpPr>
          <p:cNvPr id="2" name="Rectangle 1"/>
          <p:cNvSpPr/>
          <p:nvPr/>
        </p:nvSpPr>
        <p:spPr>
          <a:xfrm>
            <a:off x="6393160" y="6246056"/>
            <a:ext cx="3384376" cy="215444"/>
          </a:xfrm>
          <a:prstGeom prst="rect">
            <a:avLst/>
          </a:prstGeom>
        </p:spPr>
        <p:txBody>
          <a:bodyPr wrap="square">
            <a:spAutoFit/>
          </a:bodyPr>
          <a:lstStyle/>
          <a:p>
            <a:pPr eaLnBrk="1" hangingPunct="1">
              <a:spcAft>
                <a:spcPct val="10000"/>
              </a:spcAft>
            </a:pPr>
            <a:r>
              <a:rPr lang="en-US" altLang="ja-JP" sz="800" dirty="0" smtClean="0">
                <a:solidFill>
                  <a:schemeClr val="tx1"/>
                </a:solidFill>
                <a:latin typeface="+mn-lt"/>
              </a:rPr>
              <a:t>*CCU </a:t>
            </a:r>
            <a:r>
              <a:rPr lang="en-US" altLang="ja-JP" sz="800" dirty="0">
                <a:solidFill>
                  <a:schemeClr val="tx1"/>
                </a:solidFill>
                <a:latin typeface="+mn-lt"/>
              </a:rPr>
              <a:t>F/W &gt;= "02.01 / 1.15" and MUX F/W &gt;= "</a:t>
            </a:r>
            <a:r>
              <a:rPr lang="en-US" altLang="ja-JP" sz="800" dirty="0" smtClean="0">
                <a:solidFill>
                  <a:schemeClr val="tx1"/>
                </a:solidFill>
                <a:latin typeface="+mn-lt"/>
              </a:rPr>
              <a:t>0022 / </a:t>
            </a:r>
            <a:r>
              <a:rPr lang="en-US" altLang="ja-JP" sz="800" dirty="0">
                <a:solidFill>
                  <a:schemeClr val="tx1"/>
                </a:solidFill>
                <a:latin typeface="+mn-lt"/>
              </a:rPr>
              <a:t>2.3" required!</a:t>
            </a:r>
          </a:p>
        </p:txBody>
      </p:sp>
    </p:spTree>
    <p:extLst>
      <p:ext uri="{BB962C8B-B14F-4D97-AF65-F5344CB8AC3E}">
        <p14:creationId xmlns:p14="http://schemas.microsoft.com/office/powerpoint/2010/main" val="3287502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Preprocess Tool</a:t>
            </a:r>
            <a:endParaRPr lang="de-DE" dirty="0" smtClean="0">
              <a:latin typeface="Arial" charset="0"/>
              <a:cs typeface="Arial" charset="0"/>
            </a:endParaRPr>
          </a:p>
        </p:txBody>
      </p:sp>
      <p:sp>
        <p:nvSpPr>
          <p:cNvPr id="6147" name="Inhaltsplatzhalter 2"/>
          <p:cNvSpPr>
            <a:spLocks noGrp="1"/>
          </p:cNvSpPr>
          <p:nvPr>
            <p:ph idx="1"/>
          </p:nvPr>
        </p:nvSpPr>
        <p:spPr>
          <a:xfrm>
            <a:off x="0" y="836614"/>
            <a:ext cx="9906000" cy="2304354"/>
          </a:xfrm>
        </p:spPr>
        <p:txBody>
          <a:bodyPr/>
          <a:lstStyle/>
          <a:p>
            <a:pPr lvl="1"/>
            <a:r>
              <a:rPr lang="en-US" dirty="0" smtClean="0">
                <a:latin typeface="Arial" charset="0"/>
                <a:cs typeface="Arial" charset="0"/>
              </a:rPr>
              <a:t>Area </a:t>
            </a:r>
            <a:r>
              <a:rPr lang="en-US" dirty="0">
                <a:latin typeface="Arial" charset="0"/>
                <a:cs typeface="Arial" charset="0"/>
              </a:rPr>
              <a:t>Sensor Preprocess </a:t>
            </a:r>
            <a:r>
              <a:rPr lang="en-US" dirty="0" smtClean="0">
                <a:latin typeface="Arial" charset="0"/>
                <a:cs typeface="Arial" charset="0"/>
              </a:rPr>
              <a:t>Tool</a:t>
            </a:r>
          </a:p>
          <a:p>
            <a:pPr lvl="2"/>
            <a:r>
              <a:rPr lang="en-GB" dirty="0" smtClean="0"/>
              <a:t>Removes 3D points on </a:t>
            </a:r>
            <a:r>
              <a:rPr lang="en-GB" dirty="0"/>
              <a:t>the container </a:t>
            </a:r>
            <a:r>
              <a:rPr lang="en-GB" dirty="0" smtClean="0"/>
              <a:t>bottom (“</a:t>
            </a:r>
            <a:r>
              <a:rPr lang="en-GB" dirty="0"/>
              <a:t>Bottom </a:t>
            </a:r>
            <a:r>
              <a:rPr lang="en-GB" dirty="0" smtClean="0"/>
              <a:t>Removal”)</a:t>
            </a:r>
          </a:p>
          <a:p>
            <a:pPr lvl="2"/>
            <a:r>
              <a:rPr lang="en-GB" dirty="0" smtClean="0"/>
              <a:t>Removes 3D </a:t>
            </a:r>
            <a:r>
              <a:rPr lang="en-GB" dirty="0"/>
              <a:t>points </a:t>
            </a:r>
            <a:r>
              <a:rPr lang="en-US" dirty="0" smtClean="0"/>
              <a:t>on </a:t>
            </a:r>
            <a:r>
              <a:rPr lang="en-US" dirty="0"/>
              <a:t>the container rim and </a:t>
            </a:r>
            <a:r>
              <a:rPr lang="en-US" dirty="0" smtClean="0"/>
              <a:t>wall (“Container Removal”)</a:t>
            </a:r>
          </a:p>
          <a:p>
            <a:pPr lvl="2"/>
            <a:r>
              <a:rPr lang="en-GB" dirty="0" smtClean="0"/>
              <a:t>Removes 3D </a:t>
            </a:r>
            <a:r>
              <a:rPr lang="en-GB" dirty="0"/>
              <a:t>points </a:t>
            </a:r>
            <a:r>
              <a:rPr lang="en-GB" dirty="0" smtClean="0"/>
              <a:t>considered </a:t>
            </a:r>
            <a:r>
              <a:rPr lang="en-GB" dirty="0"/>
              <a:t>as </a:t>
            </a:r>
            <a:r>
              <a:rPr lang="en-GB" dirty="0" smtClean="0"/>
              <a:t>outliers</a:t>
            </a:r>
          </a:p>
          <a:p>
            <a:pPr lvl="2"/>
            <a:r>
              <a:rPr lang="en-US" dirty="0" smtClean="0">
                <a:latin typeface="Arial" charset="0"/>
                <a:cs typeface="Arial" charset="0"/>
              </a:rPr>
              <a:t>Is required by Area Sensor Peak Locator and Area Sensor Blob Locator</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60</a:t>
            </a:fld>
            <a:endParaRPr lang="de-DE" sz="1000" smtClean="0">
              <a:solidFill>
                <a:schemeClr val="tx1"/>
              </a:solidFill>
              <a:latin typeface="DIN-Light" charset="0"/>
            </a:endParaRPr>
          </a:p>
        </p:txBody>
      </p:sp>
      <p:pic>
        <p:nvPicPr>
          <p:cNvPr id="7" name="Picture 11" descr="CIMG2608"/>
          <p:cNvPicPr>
            <a:picLocks noChangeAspect="1" noChangeArrowheads="1"/>
          </p:cNvPicPr>
          <p:nvPr/>
        </p:nvPicPr>
        <p:blipFill>
          <a:blip r:embed="rId2">
            <a:lum bright="12000"/>
            <a:extLst>
              <a:ext uri="{28A0092B-C50C-407E-A947-70E740481C1C}">
                <a14:useLocalDpi xmlns:a14="http://schemas.microsoft.com/office/drawing/2010/main" val="0"/>
              </a:ext>
            </a:extLst>
          </a:blip>
          <a:srcRect b="-31"/>
          <a:stretch>
            <a:fillRect/>
          </a:stretch>
        </p:blipFill>
        <p:spPr bwMode="auto">
          <a:xfrm>
            <a:off x="275747" y="4447298"/>
            <a:ext cx="1863470" cy="138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3dmap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104" y="4255559"/>
            <a:ext cx="2825750"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3dmap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852" y="4238890"/>
            <a:ext cx="287813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7"/>
          <p:cNvSpPr>
            <a:spLocks noChangeArrowheads="1"/>
          </p:cNvSpPr>
          <p:nvPr/>
        </p:nvSpPr>
        <p:spPr bwMode="auto">
          <a:xfrm>
            <a:off x="6045448" y="4888177"/>
            <a:ext cx="360363" cy="504825"/>
          </a:xfrm>
          <a:prstGeom prst="rightArrow">
            <a:avLst>
              <a:gd name="adj1" fmla="val 57861"/>
              <a:gd name="adj2" fmla="val 41852"/>
            </a:avLst>
          </a:prstGeom>
          <a:solidFill>
            <a:srgbClr val="FFFF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8"/>
          <p:cNvSpPr txBox="1">
            <a:spLocks noChangeArrowheads="1"/>
          </p:cNvSpPr>
          <p:nvPr/>
        </p:nvSpPr>
        <p:spPr bwMode="auto">
          <a:xfrm>
            <a:off x="2949104" y="5981942"/>
            <a:ext cx="2825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a:latin typeface="Arial" pitchFamily="34" charset="0"/>
              </a:rPr>
              <a:t>Raw 3D map</a:t>
            </a:r>
          </a:p>
        </p:txBody>
      </p:sp>
      <p:sp>
        <p:nvSpPr>
          <p:cNvPr id="15" name="Text Box 9"/>
          <p:cNvSpPr txBox="1">
            <a:spLocks noChangeArrowheads="1"/>
          </p:cNvSpPr>
          <p:nvPr/>
        </p:nvSpPr>
        <p:spPr bwMode="auto">
          <a:xfrm>
            <a:off x="6587851" y="6004520"/>
            <a:ext cx="28781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a:latin typeface="Arial" pitchFamily="34" charset="0"/>
              </a:rPr>
              <a:t>Processed 3D map</a:t>
            </a:r>
          </a:p>
        </p:txBody>
      </p:sp>
      <p:sp>
        <p:nvSpPr>
          <p:cNvPr id="16" name="AutoShape 7"/>
          <p:cNvSpPr>
            <a:spLocks noChangeArrowheads="1"/>
          </p:cNvSpPr>
          <p:nvPr/>
        </p:nvSpPr>
        <p:spPr bwMode="auto">
          <a:xfrm>
            <a:off x="2360712" y="4888177"/>
            <a:ext cx="360363" cy="504825"/>
          </a:xfrm>
          <a:prstGeom prst="rightArrow">
            <a:avLst>
              <a:gd name="adj1" fmla="val 57861"/>
              <a:gd name="adj2" fmla="val 41852"/>
            </a:avLst>
          </a:prstGeom>
          <a:solidFill>
            <a:srgbClr val="FFFF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8"/>
          <p:cNvSpPr txBox="1">
            <a:spLocks noChangeArrowheads="1"/>
          </p:cNvSpPr>
          <p:nvPr/>
        </p:nvSpPr>
        <p:spPr bwMode="auto">
          <a:xfrm rot="16200000">
            <a:off x="1898924" y="3968710"/>
            <a:ext cx="12313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3D snap</a:t>
            </a:r>
            <a:endParaRPr lang="en-US" altLang="ja-JP" sz="1400" dirty="0">
              <a:latin typeface="Arial" pitchFamily="34" charset="0"/>
            </a:endParaRPr>
          </a:p>
        </p:txBody>
      </p:sp>
      <p:sp>
        <p:nvSpPr>
          <p:cNvPr id="18" name="Text Box 8"/>
          <p:cNvSpPr txBox="1">
            <a:spLocks noChangeArrowheads="1"/>
          </p:cNvSpPr>
          <p:nvPr/>
        </p:nvSpPr>
        <p:spPr bwMode="auto">
          <a:xfrm rot="16200000">
            <a:off x="5422936" y="3840060"/>
            <a:ext cx="14886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Pre-processing</a:t>
            </a:r>
            <a:endParaRPr lang="en-US" altLang="ja-JP" sz="1400" dirty="0">
              <a:latin typeface="Arial" pitchFamily="34" charset="0"/>
            </a:endParaRPr>
          </a:p>
        </p:txBody>
      </p:sp>
      <p:sp>
        <p:nvSpPr>
          <p:cNvPr id="3" name="Down Arrow 2"/>
          <p:cNvSpPr/>
          <p:nvPr/>
        </p:nvSpPr>
        <p:spPr bwMode="auto">
          <a:xfrm>
            <a:off x="3850447" y="3860252"/>
            <a:ext cx="144016" cy="631444"/>
          </a:xfrm>
          <a:prstGeom prst="downArrow">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0" name="Text Box 8"/>
          <p:cNvSpPr txBox="1">
            <a:spLocks noChangeArrowheads="1"/>
          </p:cNvSpPr>
          <p:nvPr/>
        </p:nvSpPr>
        <p:spPr bwMode="auto">
          <a:xfrm>
            <a:off x="4336139" y="3337828"/>
            <a:ext cx="12313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Container rim</a:t>
            </a:r>
            <a:endParaRPr lang="en-US" altLang="ja-JP" sz="1400" dirty="0">
              <a:latin typeface="Arial" pitchFamily="34" charset="0"/>
            </a:endParaRPr>
          </a:p>
        </p:txBody>
      </p:sp>
      <p:sp>
        <p:nvSpPr>
          <p:cNvPr id="21" name="Text Box 8"/>
          <p:cNvSpPr txBox="1">
            <a:spLocks noChangeArrowheads="1"/>
          </p:cNvSpPr>
          <p:nvPr/>
        </p:nvSpPr>
        <p:spPr bwMode="auto">
          <a:xfrm>
            <a:off x="3306778" y="3337828"/>
            <a:ext cx="12313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Container bottom</a:t>
            </a:r>
            <a:endParaRPr lang="en-US" altLang="ja-JP" sz="1400" dirty="0">
              <a:latin typeface="Arial" pitchFamily="34" charset="0"/>
            </a:endParaRPr>
          </a:p>
        </p:txBody>
      </p:sp>
      <p:sp>
        <p:nvSpPr>
          <p:cNvPr id="22" name="Down Arrow 21"/>
          <p:cNvSpPr/>
          <p:nvPr/>
        </p:nvSpPr>
        <p:spPr bwMode="auto">
          <a:xfrm>
            <a:off x="4898994" y="3860252"/>
            <a:ext cx="144016" cy="496662"/>
          </a:xfrm>
          <a:prstGeom prst="downArrow">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23" name="Action Button: Home 22">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4093115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888" y="4514860"/>
            <a:ext cx="1440159" cy="144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6" name="Titel 1"/>
          <p:cNvSpPr>
            <a:spLocks noGrp="1"/>
          </p:cNvSpPr>
          <p:nvPr>
            <p:ph type="title"/>
          </p:nvPr>
        </p:nvSpPr>
        <p:spPr/>
        <p:txBody>
          <a:bodyPr/>
          <a:lstStyle/>
          <a:p>
            <a:r>
              <a:rPr lang="en-US" dirty="0">
                <a:latin typeface="Arial" charset="0"/>
                <a:cs typeface="Arial" charset="0"/>
              </a:rPr>
              <a:t>Area Sensor Preprocess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61</a:t>
            </a:fld>
            <a:endParaRPr lang="de-DE" sz="1000" smtClean="0">
              <a:solidFill>
                <a:schemeClr val="tx1"/>
              </a:solidFill>
              <a:latin typeface="DIN-Light" charset="0"/>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980729"/>
            <a:ext cx="671512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232" y="2296329"/>
            <a:ext cx="2510947"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7216" y="1252364"/>
            <a:ext cx="27717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6897216" y="5931174"/>
            <a:ext cx="2960775" cy="461665"/>
          </a:xfrm>
          <a:prstGeom prst="rect">
            <a:avLst/>
          </a:prstGeom>
        </p:spPr>
        <p:txBody>
          <a:bodyPr wrap="square">
            <a:spAutoFit/>
          </a:bodyPr>
          <a:lstStyle/>
          <a:p>
            <a:pPr marL="39687" lvl="1" indent="0">
              <a:buNone/>
            </a:pPr>
            <a:r>
              <a:rPr lang="en-US" sz="1200" kern="0" dirty="0" smtClean="0">
                <a:latin typeface="Arial" charset="0"/>
                <a:cs typeface="Arial" charset="0"/>
              </a:rPr>
              <a:t>Filter size = 2 </a:t>
            </a:r>
            <a:r>
              <a:rPr lang="en-US" sz="1200" kern="0" dirty="0" smtClean="0">
                <a:latin typeface="Arial" charset="0"/>
                <a:cs typeface="Arial" charset="0"/>
                <a:sym typeface="Wingdings" panose="05000000000000000000" pitchFamily="2" charset="2"/>
              </a:rPr>
              <a:t> (2*2+1)^2 = 25 points</a:t>
            </a:r>
            <a:endParaRPr lang="en-US" sz="1200" kern="0" dirty="0" smtClean="0">
              <a:latin typeface="Arial" charset="0"/>
              <a:cs typeface="Arial" charset="0"/>
            </a:endParaRPr>
          </a:p>
          <a:p>
            <a:pPr marL="39687" lvl="1" indent="0">
              <a:buNone/>
            </a:pPr>
            <a:r>
              <a:rPr lang="en-US" sz="1200" kern="0" dirty="0" smtClean="0">
                <a:latin typeface="Arial" charset="0"/>
                <a:cs typeface="Arial" charset="0"/>
              </a:rPr>
              <a:t>Neighbor 3D points = 25-1-4</a:t>
            </a:r>
            <a:endParaRPr lang="en-US" sz="1200" kern="0" dirty="0">
              <a:latin typeface="Arial" charset="0"/>
              <a:cs typeface="Arial" charset="0"/>
            </a:endParaRPr>
          </a:p>
        </p:txBody>
      </p:sp>
      <p:sp>
        <p:nvSpPr>
          <p:cNvPr id="19" name="Rectangle 18"/>
          <p:cNvSpPr/>
          <p:nvPr/>
        </p:nvSpPr>
        <p:spPr>
          <a:xfrm>
            <a:off x="8860071" y="5295467"/>
            <a:ext cx="841577" cy="461665"/>
          </a:xfrm>
          <a:prstGeom prst="rect">
            <a:avLst/>
          </a:prstGeom>
        </p:spPr>
        <p:txBody>
          <a:bodyPr wrap="none">
            <a:spAutoFit/>
          </a:bodyPr>
          <a:lstStyle/>
          <a:p>
            <a:pPr marL="39687" lvl="1" indent="0">
              <a:buNone/>
            </a:pPr>
            <a:r>
              <a:rPr lang="en-US" sz="1200" kern="0" dirty="0" smtClean="0">
                <a:latin typeface="Arial" charset="0"/>
                <a:cs typeface="Arial" charset="0"/>
              </a:rPr>
              <a:t>Missing</a:t>
            </a:r>
            <a:br>
              <a:rPr lang="en-US" sz="1200" kern="0" dirty="0" smtClean="0">
                <a:latin typeface="Arial" charset="0"/>
                <a:cs typeface="Arial" charset="0"/>
              </a:rPr>
            </a:br>
            <a:r>
              <a:rPr lang="en-US" sz="1200" kern="0" dirty="0" smtClean="0">
                <a:latin typeface="Arial" charset="0"/>
                <a:cs typeface="Arial" charset="0"/>
              </a:rPr>
              <a:t>3D point</a:t>
            </a:r>
            <a:endParaRPr lang="en-US" sz="1200" kern="0" dirty="0">
              <a:latin typeface="Arial" charset="0"/>
              <a:cs typeface="Arial" charset="0"/>
            </a:endParaRPr>
          </a:p>
        </p:txBody>
      </p:sp>
      <p:cxnSp>
        <p:nvCxnSpPr>
          <p:cNvPr id="20" name="Straight Arrow Connector 19"/>
          <p:cNvCxnSpPr/>
          <p:nvPr/>
        </p:nvCxnSpPr>
        <p:spPr bwMode="auto">
          <a:xfrm flipH="1" flipV="1">
            <a:off x="8284008" y="5482919"/>
            <a:ext cx="576063" cy="28572"/>
          </a:xfrm>
          <a:prstGeom prst="straightConnector1">
            <a:avLst/>
          </a:prstGeom>
          <a:noFill/>
          <a:ln w="25400" cap="flat" cmpd="sng" algn="ctr">
            <a:solidFill>
              <a:schemeClr val="tx1">
                <a:lumMod val="85000"/>
                <a:lumOff val="15000"/>
              </a:schemeClr>
            </a:solidFill>
            <a:prstDash val="solid"/>
            <a:round/>
            <a:headEnd type="none" w="med" len="med"/>
            <a:tailEnd type="arrow"/>
          </a:ln>
          <a:effectLst/>
        </p:spPr>
      </p:cxnSp>
      <p:cxnSp>
        <p:nvCxnSpPr>
          <p:cNvPr id="27" name="Straight Arrow Connector 26"/>
          <p:cNvCxnSpPr/>
          <p:nvPr/>
        </p:nvCxnSpPr>
        <p:spPr bwMode="auto">
          <a:xfrm flipH="1">
            <a:off x="7995975" y="5079443"/>
            <a:ext cx="864096" cy="155497"/>
          </a:xfrm>
          <a:prstGeom prst="straightConnector1">
            <a:avLst/>
          </a:prstGeom>
          <a:noFill/>
          <a:ln w="25400" cap="flat" cmpd="sng" algn="ctr">
            <a:solidFill>
              <a:schemeClr val="tx1">
                <a:lumMod val="85000"/>
                <a:lumOff val="15000"/>
              </a:schemeClr>
            </a:solidFill>
            <a:prstDash val="solid"/>
            <a:round/>
            <a:headEnd type="none" w="med" len="med"/>
            <a:tailEnd type="arrow"/>
          </a:ln>
          <a:effectLst/>
        </p:spPr>
      </p:cxnSp>
      <p:sp>
        <p:nvSpPr>
          <p:cNvPr id="29" name="Rectangle 28"/>
          <p:cNvSpPr/>
          <p:nvPr/>
        </p:nvSpPr>
        <p:spPr>
          <a:xfrm>
            <a:off x="8858800" y="4908956"/>
            <a:ext cx="721351" cy="276999"/>
          </a:xfrm>
          <a:prstGeom prst="rect">
            <a:avLst/>
          </a:prstGeom>
        </p:spPr>
        <p:txBody>
          <a:bodyPr wrap="none">
            <a:spAutoFit/>
          </a:bodyPr>
          <a:lstStyle/>
          <a:p>
            <a:pPr marL="39687" lvl="1" indent="0">
              <a:buNone/>
            </a:pPr>
            <a:r>
              <a:rPr lang="en-US" sz="1200" kern="0" dirty="0" smtClean="0">
                <a:latin typeface="Arial" charset="0"/>
                <a:cs typeface="Arial" charset="0"/>
              </a:rPr>
              <a:t>Outlier</a:t>
            </a:r>
            <a:endParaRPr lang="en-US" sz="1200" kern="0" dirty="0">
              <a:latin typeface="Arial" charset="0"/>
              <a:cs typeface="Arial" charset="0"/>
            </a:endParaRPr>
          </a:p>
        </p:txBody>
      </p:sp>
      <p:sp>
        <p:nvSpPr>
          <p:cNvPr id="15" name="Action Button: Home 14">
            <a:hlinkClick r:id="rId6"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2318634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Peak Locator </a:t>
            </a:r>
            <a:r>
              <a:rPr lang="en-US" dirty="0">
                <a:latin typeface="Arial" charset="0"/>
                <a:cs typeface="Arial" charset="0"/>
              </a:rPr>
              <a:t>Tool</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1951540"/>
          </a:xfrm>
        </p:spPr>
        <p:txBody>
          <a:bodyPr/>
          <a:lstStyle/>
          <a:p>
            <a:pPr lvl="1"/>
            <a:r>
              <a:rPr lang="en-US" dirty="0" smtClean="0"/>
              <a:t>Finds regional highest 3D points in the processed 3D map</a:t>
            </a:r>
          </a:p>
          <a:p>
            <a:pPr lvl="1"/>
            <a:r>
              <a:rPr lang="en-US" dirty="0" smtClean="0">
                <a:latin typeface="Arial" charset="0"/>
                <a:cs typeface="Arial" charset="0"/>
              </a:rPr>
              <a:t>Found position = Pick position (should not be offset)</a:t>
            </a:r>
          </a:p>
          <a:p>
            <a:pPr lvl="1"/>
            <a:r>
              <a:rPr lang="en-US" dirty="0" smtClean="0">
                <a:latin typeface="Arial" charset="0"/>
                <a:cs typeface="Arial" charset="0"/>
              </a:rPr>
              <a:t>Gripper: magnet or vacuum</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62</a:t>
            </a:fld>
            <a:endParaRPr lang="de-DE" sz="1000" smtClean="0">
              <a:solidFill>
                <a:schemeClr val="tx1"/>
              </a:solidFill>
              <a:latin typeface="DIN-Light"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44" y="3249829"/>
            <a:ext cx="4559796" cy="1827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6033120" y="2886050"/>
            <a:ext cx="3039913" cy="2343150"/>
            <a:chOff x="3432325" y="3038475"/>
            <a:chExt cx="3039913" cy="234315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3" y="3038475"/>
              <a:ext cx="30384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62" y="3819525"/>
              <a:ext cx="30384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325" y="4600575"/>
              <a:ext cx="30384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2177" y="5373332"/>
            <a:ext cx="3240360" cy="10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34"/>
          <p:cNvSpPr/>
          <p:nvPr/>
        </p:nvSpPr>
        <p:spPr>
          <a:xfrm>
            <a:off x="6798945" y="2388043"/>
            <a:ext cx="1421864" cy="400110"/>
          </a:xfrm>
          <a:prstGeom prst="rect">
            <a:avLst/>
          </a:prstGeom>
        </p:spPr>
        <p:txBody>
          <a:bodyPr wrap="none">
            <a:spAutoFit/>
          </a:bodyPr>
          <a:lstStyle/>
          <a:p>
            <a:pPr marL="39687" lvl="1" indent="0">
              <a:buNone/>
            </a:pPr>
            <a:r>
              <a:rPr lang="en-US" sz="2000" u="sng" kern="0" dirty="0" smtClean="0">
                <a:latin typeface="Arial" charset="0"/>
                <a:cs typeface="Arial" charset="0"/>
              </a:rPr>
              <a:t>Examples</a:t>
            </a:r>
            <a:endParaRPr lang="en-US" sz="2000" u="sng" kern="0" dirty="0">
              <a:latin typeface="Arial" charset="0"/>
              <a:cs typeface="Arial" charset="0"/>
            </a:endParaRPr>
          </a:p>
        </p:txBody>
      </p:sp>
      <p:sp>
        <p:nvSpPr>
          <p:cNvPr id="14" name="Action Button: Home 13">
            <a:hlinkClick r:id="rId7"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342356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Peak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63</a:t>
            </a:fld>
            <a:endParaRPr lang="de-DE" sz="1000" smtClean="0">
              <a:solidFill>
                <a:schemeClr val="tx1"/>
              </a:solidFill>
              <a:latin typeface="DIN-Light"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 y="980728"/>
            <a:ext cx="673417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p:nvGrpSpPr>
        <p:grpSpPr>
          <a:xfrm>
            <a:off x="6890864" y="4387604"/>
            <a:ext cx="2816547" cy="2065732"/>
            <a:chOff x="6825208" y="2924944"/>
            <a:chExt cx="2816547" cy="2065732"/>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216" y="2924944"/>
              <a:ext cx="16002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6825208" y="4529011"/>
              <a:ext cx="2298706" cy="461665"/>
            </a:xfrm>
            <a:prstGeom prst="rect">
              <a:avLst/>
            </a:prstGeom>
          </p:spPr>
          <p:txBody>
            <a:bodyPr wrap="none">
              <a:spAutoFit/>
            </a:bodyPr>
            <a:lstStyle/>
            <a:p>
              <a:pPr marL="39687" lvl="1" indent="0">
                <a:buNone/>
              </a:pPr>
              <a:r>
                <a:rPr lang="en-US" sz="1200" kern="0" dirty="0" smtClean="0">
                  <a:latin typeface="Arial" charset="0"/>
                  <a:cs typeface="Arial" charset="0"/>
                </a:rPr>
                <a:t>Search Range = 10</a:t>
              </a:r>
            </a:p>
            <a:p>
              <a:pPr marL="39687" lvl="1" indent="0">
                <a:buNone/>
              </a:pPr>
              <a:r>
                <a:rPr lang="en-US" sz="1200" kern="0" dirty="0" smtClean="0">
                  <a:latin typeface="Arial" charset="0"/>
                  <a:cs typeface="Arial" charset="0"/>
                </a:rPr>
                <a:t>Neighbor 3D points = 440-14</a:t>
              </a:r>
              <a:endParaRPr lang="en-US" sz="1200" kern="0" dirty="0">
                <a:latin typeface="Arial" charset="0"/>
                <a:cs typeface="Arial" charset="0"/>
              </a:endParaRPr>
            </a:p>
          </p:txBody>
        </p:sp>
        <p:sp>
          <p:nvSpPr>
            <p:cNvPr id="21" name="Rectangle 20"/>
            <p:cNvSpPr/>
            <p:nvPr/>
          </p:nvSpPr>
          <p:spPr>
            <a:xfrm>
              <a:off x="8703125" y="3789040"/>
              <a:ext cx="841577" cy="461665"/>
            </a:xfrm>
            <a:prstGeom prst="rect">
              <a:avLst/>
            </a:prstGeom>
          </p:spPr>
          <p:txBody>
            <a:bodyPr wrap="none">
              <a:spAutoFit/>
            </a:bodyPr>
            <a:lstStyle/>
            <a:p>
              <a:pPr marL="39687" lvl="1" indent="0">
                <a:buNone/>
              </a:pPr>
              <a:r>
                <a:rPr lang="en-US" sz="1200" kern="0" dirty="0" smtClean="0">
                  <a:latin typeface="Arial" charset="0"/>
                  <a:cs typeface="Arial" charset="0"/>
                </a:rPr>
                <a:t>Missing</a:t>
              </a:r>
              <a:br>
                <a:rPr lang="en-US" sz="1200" kern="0" dirty="0" smtClean="0">
                  <a:latin typeface="Arial" charset="0"/>
                  <a:cs typeface="Arial" charset="0"/>
                </a:rPr>
              </a:br>
              <a:r>
                <a:rPr lang="en-US" sz="1200" kern="0" dirty="0" smtClean="0">
                  <a:latin typeface="Arial" charset="0"/>
                  <a:cs typeface="Arial" charset="0"/>
                </a:rPr>
                <a:t>3D point</a:t>
              </a:r>
              <a:endParaRPr lang="en-US" sz="1200" kern="0" dirty="0">
                <a:latin typeface="Arial" charset="0"/>
                <a:cs typeface="Arial" charset="0"/>
              </a:endParaRPr>
            </a:p>
          </p:txBody>
        </p:sp>
        <p:cxnSp>
          <p:nvCxnSpPr>
            <p:cNvPr id="22" name="Straight Arrow Connector 21"/>
            <p:cNvCxnSpPr/>
            <p:nvPr/>
          </p:nvCxnSpPr>
          <p:spPr bwMode="auto">
            <a:xfrm flipH="1">
              <a:off x="8273048" y="4077072"/>
              <a:ext cx="478630" cy="232208"/>
            </a:xfrm>
            <a:prstGeom prst="straightConnector1">
              <a:avLst/>
            </a:prstGeom>
            <a:noFill/>
            <a:ln w="25400" cap="flat" cmpd="sng" algn="ctr">
              <a:solidFill>
                <a:schemeClr val="tx1">
                  <a:lumMod val="85000"/>
                  <a:lumOff val="15000"/>
                </a:schemeClr>
              </a:solidFill>
              <a:prstDash val="solid"/>
              <a:round/>
              <a:headEnd type="none" w="med" len="med"/>
              <a:tailEnd type="arrow"/>
            </a:ln>
            <a:effectLst/>
          </p:spPr>
        </p:cxnSp>
        <p:cxnSp>
          <p:nvCxnSpPr>
            <p:cNvPr id="23" name="Straight Arrow Connector 22"/>
            <p:cNvCxnSpPr/>
            <p:nvPr/>
          </p:nvCxnSpPr>
          <p:spPr bwMode="auto">
            <a:xfrm flipH="1">
              <a:off x="7721593" y="3429000"/>
              <a:ext cx="903815" cy="279860"/>
            </a:xfrm>
            <a:prstGeom prst="straightConnector1">
              <a:avLst/>
            </a:prstGeom>
            <a:noFill/>
            <a:ln w="25400" cap="flat" cmpd="sng" algn="ctr">
              <a:solidFill>
                <a:schemeClr val="tx1">
                  <a:lumMod val="85000"/>
                  <a:lumOff val="15000"/>
                </a:schemeClr>
              </a:solidFill>
              <a:prstDash val="solid"/>
              <a:round/>
              <a:headEnd type="none" w="med" len="med"/>
              <a:tailEnd type="arrow"/>
            </a:ln>
            <a:effectLst/>
          </p:spPr>
        </p:cxnSp>
        <p:sp>
          <p:nvSpPr>
            <p:cNvPr id="24" name="Rectangle 23"/>
            <p:cNvSpPr/>
            <p:nvPr/>
          </p:nvSpPr>
          <p:spPr>
            <a:xfrm>
              <a:off x="8622245" y="3263437"/>
              <a:ext cx="1019510" cy="276999"/>
            </a:xfrm>
            <a:prstGeom prst="rect">
              <a:avLst/>
            </a:prstGeom>
          </p:spPr>
          <p:txBody>
            <a:bodyPr wrap="none">
              <a:spAutoFit/>
            </a:bodyPr>
            <a:lstStyle/>
            <a:p>
              <a:pPr marL="39687" lvl="1" indent="0">
                <a:buNone/>
              </a:pPr>
              <a:r>
                <a:rPr lang="en-US" sz="1200" kern="0" dirty="0" smtClean="0">
                  <a:latin typeface="Arial" charset="0"/>
                  <a:cs typeface="Arial" charset="0"/>
                </a:rPr>
                <a:t>Local peak</a:t>
              </a:r>
              <a:endParaRPr lang="en-US" sz="1200" kern="0" dirty="0">
                <a:latin typeface="Arial" charset="0"/>
                <a:cs typeface="Arial" charset="0"/>
              </a:endParaRPr>
            </a:p>
          </p:txBody>
        </p:sp>
      </p:grpSp>
      <p:sp>
        <p:nvSpPr>
          <p:cNvPr id="31" name="Inhaltsplatzhalter 2"/>
          <p:cNvSpPr>
            <a:spLocks noGrp="1"/>
          </p:cNvSpPr>
          <p:nvPr>
            <p:ph idx="1"/>
          </p:nvPr>
        </p:nvSpPr>
        <p:spPr>
          <a:xfrm>
            <a:off x="6105128" y="908720"/>
            <a:ext cx="4032448" cy="3478884"/>
          </a:xfrm>
        </p:spPr>
        <p:txBody>
          <a:bodyPr/>
          <a:lstStyle/>
          <a:p>
            <a:pPr lvl="1"/>
            <a:r>
              <a:rPr lang="en-US" sz="1400" b="0" dirty="0" smtClean="0">
                <a:latin typeface="Arial" charset="0"/>
                <a:cs typeface="Arial" charset="0"/>
              </a:rPr>
              <a:t>Select preceding </a:t>
            </a:r>
            <a:r>
              <a:rPr lang="en-US" sz="1400" b="0" dirty="0" smtClean="0">
                <a:solidFill>
                  <a:srgbClr val="FF0000"/>
                </a:solidFill>
                <a:latin typeface="Arial" charset="0"/>
                <a:cs typeface="Arial" charset="0"/>
              </a:rPr>
              <a:t>Preprocess Tool</a:t>
            </a:r>
            <a:endParaRPr lang="en-US" sz="1400" b="0" dirty="0" smtClean="0">
              <a:latin typeface="Arial" charset="0"/>
              <a:cs typeface="Arial" charset="0"/>
            </a:endParaRPr>
          </a:p>
          <a:p>
            <a:pPr lvl="1"/>
            <a:r>
              <a:rPr lang="en-US" sz="1400" b="0" dirty="0" smtClean="0">
                <a:latin typeface="Arial" charset="0"/>
                <a:cs typeface="Arial" charset="0"/>
              </a:rPr>
              <a:t>Assign </a:t>
            </a:r>
            <a:r>
              <a:rPr lang="en-US" sz="1400" b="0" dirty="0" smtClean="0">
                <a:solidFill>
                  <a:srgbClr val="FF0000"/>
                </a:solidFill>
                <a:latin typeface="Arial" charset="0"/>
                <a:cs typeface="Arial" charset="0"/>
              </a:rPr>
              <a:t>Model ID</a:t>
            </a:r>
          </a:p>
          <a:p>
            <a:pPr lvl="1"/>
            <a:r>
              <a:rPr lang="en-US" sz="1400" b="0" dirty="0"/>
              <a:t>Select the </a:t>
            </a:r>
            <a:r>
              <a:rPr lang="en-US" sz="1400" b="0" dirty="0" smtClean="0">
                <a:solidFill>
                  <a:srgbClr val="FF0000"/>
                </a:solidFill>
              </a:rPr>
              <a:t>Level </a:t>
            </a:r>
            <a:r>
              <a:rPr lang="en-US" sz="1400" b="0" dirty="0">
                <a:solidFill>
                  <a:srgbClr val="FF0000"/>
                </a:solidFill>
              </a:rPr>
              <a:t>of </a:t>
            </a:r>
            <a:r>
              <a:rPr lang="en-US" sz="1400" b="0" dirty="0" smtClean="0">
                <a:solidFill>
                  <a:srgbClr val="FF0000"/>
                </a:solidFill>
              </a:rPr>
              <a:t>Smoothing</a:t>
            </a:r>
            <a:r>
              <a:rPr lang="en-US" sz="1400" b="0" dirty="0" smtClean="0"/>
              <a:t> </a:t>
            </a:r>
            <a:r>
              <a:rPr lang="en-US" sz="1400" b="0" dirty="0"/>
              <a:t>a 3D </a:t>
            </a:r>
            <a:r>
              <a:rPr lang="en-US" sz="1400" b="0" dirty="0" smtClean="0"/>
              <a:t>map</a:t>
            </a:r>
          </a:p>
          <a:p>
            <a:pPr lvl="1"/>
            <a:r>
              <a:rPr lang="en-US" sz="1400" b="0" dirty="0" smtClean="0">
                <a:solidFill>
                  <a:schemeClr val="tx1"/>
                </a:solidFill>
                <a:latin typeface="Arial" charset="0"/>
                <a:cs typeface="Arial" charset="0"/>
              </a:rPr>
              <a:t>Set </a:t>
            </a:r>
            <a:r>
              <a:rPr lang="en-US" sz="1400" b="0" dirty="0" smtClean="0">
                <a:solidFill>
                  <a:srgbClr val="FF0000"/>
                </a:solidFill>
                <a:latin typeface="Arial" charset="0"/>
                <a:cs typeface="Arial" charset="0"/>
              </a:rPr>
              <a:t>Search Range </a:t>
            </a:r>
            <a:r>
              <a:rPr lang="en-US" sz="1400" b="0" dirty="0" smtClean="0">
                <a:solidFill>
                  <a:schemeClr val="tx1"/>
                </a:solidFill>
                <a:latin typeface="Arial" charset="0"/>
                <a:cs typeface="Arial" charset="0"/>
              </a:rPr>
              <a:t>and</a:t>
            </a:r>
            <a:r>
              <a:rPr lang="en-US" sz="1400" b="0" dirty="0" smtClean="0">
                <a:solidFill>
                  <a:srgbClr val="FF0000"/>
                </a:solidFill>
                <a:latin typeface="Arial" charset="0"/>
                <a:cs typeface="Arial" charset="0"/>
              </a:rPr>
              <a:t> Minimum Number of Neighborhood Points</a:t>
            </a:r>
          </a:p>
          <a:p>
            <a:pPr lvl="1"/>
            <a:r>
              <a:rPr lang="en-US" sz="1400" b="0" dirty="0" smtClean="0">
                <a:solidFill>
                  <a:schemeClr val="tx1"/>
                </a:solidFill>
                <a:latin typeface="Arial" charset="0"/>
                <a:cs typeface="Arial" charset="0"/>
              </a:rPr>
              <a:t>Select Image Display Mode</a:t>
            </a:r>
          </a:p>
          <a:p>
            <a:pPr lvl="2"/>
            <a:r>
              <a:rPr lang="en-US" sz="1000" dirty="0" smtClean="0">
                <a:solidFill>
                  <a:schemeClr val="tx1"/>
                </a:solidFill>
                <a:latin typeface="Arial" charset="0"/>
                <a:cs typeface="Arial" charset="0"/>
              </a:rPr>
              <a:t>2D Image</a:t>
            </a:r>
          </a:p>
          <a:p>
            <a:pPr lvl="2"/>
            <a:r>
              <a:rPr lang="en-US" sz="1000" b="0" dirty="0" smtClean="0">
                <a:solidFill>
                  <a:schemeClr val="tx1"/>
                </a:solidFill>
                <a:latin typeface="Arial" charset="0"/>
                <a:cs typeface="Arial" charset="0"/>
              </a:rPr>
              <a:t>2D Image + Result</a:t>
            </a:r>
          </a:p>
          <a:p>
            <a:pPr lvl="2"/>
            <a:r>
              <a:rPr lang="en-US" sz="1000" dirty="0" smtClean="0">
                <a:solidFill>
                  <a:schemeClr val="tx1"/>
                </a:solidFill>
                <a:latin typeface="Arial" charset="0"/>
                <a:cs typeface="Arial" charset="0"/>
              </a:rPr>
              <a:t>3D Map</a:t>
            </a:r>
          </a:p>
          <a:p>
            <a:pPr lvl="2"/>
            <a:r>
              <a:rPr lang="en-US" sz="1000" b="0" dirty="0" smtClean="0">
                <a:solidFill>
                  <a:schemeClr val="tx1"/>
                </a:solidFill>
                <a:latin typeface="Arial" charset="0"/>
                <a:cs typeface="Arial" charset="0"/>
              </a:rPr>
              <a:t>3D Map + Result (removed points in </a:t>
            </a:r>
            <a:r>
              <a:rPr lang="en-US" sz="1000" b="1" dirty="0" smtClean="0">
                <a:solidFill>
                  <a:srgbClr val="FF0000"/>
                </a:solidFill>
                <a:latin typeface="Arial" charset="0"/>
                <a:cs typeface="Arial" charset="0"/>
              </a:rPr>
              <a:t>red</a:t>
            </a:r>
            <a:r>
              <a:rPr lang="en-US" sz="1000" b="0" dirty="0" smtClean="0">
                <a:solidFill>
                  <a:schemeClr val="tx1"/>
                </a:solidFill>
                <a:latin typeface="Arial" charset="0"/>
                <a:cs typeface="Arial" charset="0"/>
              </a:rPr>
              <a:t>)</a:t>
            </a:r>
            <a:endParaRPr lang="en-US" sz="1000" b="0" dirty="0">
              <a:solidFill>
                <a:schemeClr val="tx1"/>
              </a:solidFill>
              <a:latin typeface="Arial" charset="0"/>
              <a:cs typeface="Arial" charset="0"/>
            </a:endParaRPr>
          </a:p>
        </p:txBody>
      </p:sp>
      <p:sp>
        <p:nvSpPr>
          <p:cNvPr id="15" name="Action Button: Home 14">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482040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64</a:t>
            </a:fld>
            <a:endParaRPr lang="de-DE" sz="1000" smtClean="0">
              <a:solidFill>
                <a:schemeClr val="tx1"/>
              </a:solidFill>
              <a:latin typeface="DIN-Light"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602" y="2348880"/>
            <a:ext cx="7200800" cy="3972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nhaltsplatzhalter 2"/>
          <p:cNvSpPr>
            <a:spLocks noGrp="1"/>
          </p:cNvSpPr>
          <p:nvPr>
            <p:ph idx="1"/>
          </p:nvPr>
        </p:nvSpPr>
        <p:spPr>
          <a:xfrm>
            <a:off x="0" y="836712"/>
            <a:ext cx="10137576" cy="3096443"/>
          </a:xfrm>
        </p:spPr>
        <p:txBody>
          <a:bodyPr/>
          <a:lstStyle/>
          <a:p>
            <a:pPr lvl="1"/>
            <a:r>
              <a:rPr lang="en-US" altLang="ja-JP" dirty="0" smtClean="0"/>
              <a:t>Finds </a:t>
            </a:r>
            <a:r>
              <a:rPr lang="en-US" altLang="ja-JP" dirty="0"/>
              <a:t>a set of </a:t>
            </a:r>
            <a:r>
              <a:rPr lang="en-US" altLang="en-US" dirty="0"/>
              <a:t>continuously-</a:t>
            </a:r>
            <a:r>
              <a:rPr lang="en-US" altLang="ja-JP" dirty="0"/>
              <a:t>distributed </a:t>
            </a:r>
            <a:r>
              <a:rPr lang="en-US" altLang="ja-JP" dirty="0" smtClean="0"/>
              <a:t>3D points (3D blob)</a:t>
            </a:r>
          </a:p>
          <a:p>
            <a:pPr lvl="1"/>
            <a:r>
              <a:rPr lang="en-US" dirty="0" smtClean="0">
                <a:latin typeface="Arial" charset="0"/>
                <a:cs typeface="Arial" charset="0"/>
              </a:rPr>
              <a:t>User must specify type of position (e.g. COG) and properties (e.g. plane) </a:t>
            </a:r>
            <a:r>
              <a:rPr lang="en-US" dirty="0">
                <a:latin typeface="Arial" charset="0"/>
                <a:cs typeface="Arial" charset="0"/>
              </a:rPr>
              <a:t>of the 3D </a:t>
            </a:r>
            <a:r>
              <a:rPr lang="en-US" dirty="0" smtClean="0">
                <a:latin typeface="Arial" charset="0"/>
                <a:cs typeface="Arial" charset="0"/>
              </a:rPr>
              <a:t>blob to be calculated and output.</a:t>
            </a:r>
          </a:p>
        </p:txBody>
      </p:sp>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71556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65</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712"/>
            <a:ext cx="7185248" cy="5616624"/>
          </a:xfrm>
        </p:spPr>
        <p:txBody>
          <a:bodyPr/>
          <a:lstStyle/>
          <a:p>
            <a:pPr lvl="1"/>
            <a:r>
              <a:rPr lang="en-US" altLang="ja-JP" dirty="0" smtClean="0"/>
              <a:t>Types of found positions</a:t>
            </a:r>
          </a:p>
          <a:p>
            <a:pPr lvl="2"/>
            <a:r>
              <a:rPr lang="en-US" altLang="ja-JP" dirty="0" smtClean="0"/>
              <a:t>Gravity Center</a:t>
            </a:r>
          </a:p>
          <a:p>
            <a:pPr marL="533400" lvl="3" indent="0">
              <a:buNone/>
            </a:pPr>
            <a:r>
              <a:rPr lang="en-US" sz="1400" dirty="0" smtClean="0"/>
              <a:t>The </a:t>
            </a:r>
            <a:r>
              <a:rPr lang="en-US" sz="1400" dirty="0"/>
              <a:t>center of gravity of 3D </a:t>
            </a:r>
            <a:r>
              <a:rPr lang="en-US" sz="1400" dirty="0" smtClean="0"/>
              <a:t>points which</a:t>
            </a:r>
            <a:br>
              <a:rPr lang="en-US" sz="1400" dirty="0" smtClean="0"/>
            </a:br>
            <a:r>
              <a:rPr lang="en-US" sz="1400" dirty="0" smtClean="0"/>
              <a:t>compose a </a:t>
            </a:r>
            <a:r>
              <a:rPr lang="en-US" sz="1400" dirty="0"/>
              <a:t>3D blob is </a:t>
            </a:r>
            <a:r>
              <a:rPr lang="en-US" sz="1400" dirty="0" smtClean="0"/>
              <a:t>output as </a:t>
            </a:r>
            <a:r>
              <a:rPr lang="en-US" sz="1400" dirty="0"/>
              <a:t>a found </a:t>
            </a:r>
            <a:r>
              <a:rPr lang="en-US" sz="1400" dirty="0" smtClean="0"/>
              <a:t>position.</a:t>
            </a:r>
            <a:endParaRPr lang="en-US" altLang="ja-JP" sz="1400" dirty="0"/>
          </a:p>
          <a:p>
            <a:pPr lvl="2"/>
            <a:endParaRPr lang="en-US" altLang="ja-JP" dirty="0" smtClean="0"/>
          </a:p>
          <a:p>
            <a:pPr lvl="2"/>
            <a:r>
              <a:rPr lang="en-US" altLang="ja-JP" dirty="0" smtClean="0"/>
              <a:t>High Density Position</a:t>
            </a:r>
          </a:p>
          <a:p>
            <a:pPr marL="533400" lvl="3" indent="0">
              <a:buNone/>
            </a:pPr>
            <a:r>
              <a:rPr lang="en-US" altLang="ja-JP" sz="1400" dirty="0"/>
              <a:t>The area where the density of 3D points is the highest in a 3D blob is found and the center </a:t>
            </a:r>
            <a:r>
              <a:rPr lang="en-US" altLang="ja-JP" sz="1400" dirty="0" smtClean="0"/>
              <a:t>position of </a:t>
            </a:r>
            <a:r>
              <a:rPr lang="en-US" altLang="ja-JP" sz="1400" dirty="0"/>
              <a:t>the area is output as a found position.</a:t>
            </a:r>
          </a:p>
          <a:p>
            <a:pPr lvl="2"/>
            <a:endParaRPr lang="en-US" altLang="ja-JP" dirty="0" smtClean="0"/>
          </a:p>
          <a:p>
            <a:pPr lvl="2"/>
            <a:r>
              <a:rPr lang="en-US" altLang="ja-JP" dirty="0" smtClean="0"/>
              <a:t>Hole Position</a:t>
            </a:r>
          </a:p>
          <a:p>
            <a:pPr marL="533400" lvl="3" indent="0">
              <a:buNone/>
            </a:pPr>
            <a:r>
              <a:rPr lang="en-US" altLang="ja-JP" sz="1400" dirty="0"/>
              <a:t>The center of hole on a 3D blob </a:t>
            </a:r>
            <a:r>
              <a:rPr lang="en-US" altLang="ja-JP" sz="1400" dirty="0" smtClean="0"/>
              <a:t>is </a:t>
            </a:r>
            <a:r>
              <a:rPr lang="en-US" altLang="ja-JP" sz="1400" dirty="0"/>
              <a:t>output </a:t>
            </a:r>
            <a:r>
              <a:rPr lang="en-US" altLang="ja-JP" sz="1400" dirty="0" smtClean="0"/>
              <a:t>as </a:t>
            </a:r>
            <a:r>
              <a:rPr lang="en-US" altLang="ja-JP" sz="1400" dirty="0"/>
              <a:t>a found position.</a:t>
            </a:r>
            <a:endParaRPr lang="en-US" altLang="ja-JP" sz="1400" dirty="0" smtClean="0"/>
          </a:p>
          <a:p>
            <a:pPr marL="266700" lvl="2" indent="0">
              <a:buNone/>
            </a:pPr>
            <a:endParaRPr lang="en-US" altLang="ja-JP" dirty="0" smtClean="0"/>
          </a:p>
          <a:p>
            <a:pPr lvl="2"/>
            <a:r>
              <a:rPr lang="en-US" altLang="ja-JP" dirty="0" smtClean="0"/>
              <a:t>Minimum Rectangle Center</a:t>
            </a:r>
          </a:p>
          <a:p>
            <a:pPr marL="533400" lvl="3" indent="0">
              <a:buNone/>
            </a:pPr>
            <a:r>
              <a:rPr lang="en-US" altLang="ja-JP" sz="1400" dirty="0"/>
              <a:t>The </a:t>
            </a:r>
            <a:r>
              <a:rPr lang="en-US" altLang="ja-JP" sz="1400" dirty="0" smtClean="0"/>
              <a:t>center of </a:t>
            </a:r>
            <a:r>
              <a:rPr lang="en-US" altLang="ja-JP" sz="1400" dirty="0"/>
              <a:t>oriented </a:t>
            </a:r>
            <a:r>
              <a:rPr lang="en-US" altLang="ja-JP" sz="1400" dirty="0" smtClean="0"/>
              <a:t>minimum bounding </a:t>
            </a:r>
            <a:r>
              <a:rPr lang="en-US" altLang="ja-JP" sz="1400" dirty="0"/>
              <a:t>rectangle </a:t>
            </a:r>
            <a:r>
              <a:rPr lang="en-US" altLang="ja-JP" sz="1400" dirty="0" smtClean="0"/>
              <a:t/>
            </a:r>
            <a:br>
              <a:rPr lang="en-US" altLang="ja-JP" sz="1400" dirty="0" smtClean="0"/>
            </a:br>
            <a:r>
              <a:rPr lang="en-US" altLang="ja-JP" sz="1400" dirty="0" smtClean="0"/>
              <a:t>enclosing </a:t>
            </a:r>
            <a:r>
              <a:rPr lang="en-US" altLang="ja-JP" sz="1400" dirty="0"/>
              <a:t>the </a:t>
            </a:r>
            <a:r>
              <a:rPr lang="en-US" altLang="ja-JP" sz="1400" dirty="0" smtClean="0"/>
              <a:t>3D </a:t>
            </a:r>
            <a:r>
              <a:rPr lang="en-US" altLang="ja-JP" sz="1400" dirty="0"/>
              <a:t>blob is output as a found </a:t>
            </a:r>
            <a:r>
              <a:rPr lang="en-US" altLang="ja-JP" sz="1400" dirty="0" smtClean="0"/>
              <a:t>position.</a:t>
            </a:r>
            <a:endParaRPr lang="en-US" altLang="ja-JP" dirty="0" smtClean="0"/>
          </a:p>
          <a:p>
            <a:pPr lvl="2"/>
            <a:endParaRPr lang="en-US" dirty="0" smtClean="0">
              <a:latin typeface="Arial" charset="0"/>
              <a:cs typeface="Arial" charset="0"/>
            </a:endParaRPr>
          </a:p>
        </p:txBody>
      </p:sp>
      <p:grpSp>
        <p:nvGrpSpPr>
          <p:cNvPr id="2077" name="Group 2076"/>
          <p:cNvGrpSpPr/>
          <p:nvPr/>
        </p:nvGrpSpPr>
        <p:grpSpPr>
          <a:xfrm>
            <a:off x="5623459" y="1495817"/>
            <a:ext cx="2065845" cy="1141095"/>
            <a:chOff x="5070125" y="1423809"/>
            <a:chExt cx="2065845" cy="1141095"/>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795" y="1650504"/>
              <a:ext cx="17811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5070125" y="1628800"/>
              <a:ext cx="535724" cy="276999"/>
            </a:xfrm>
            <a:prstGeom prst="rect">
              <a:avLst/>
            </a:prstGeom>
            <a:noFill/>
          </p:spPr>
          <p:txBody>
            <a:bodyPr wrap="none" rtlCol="0">
              <a:spAutoFit/>
            </a:bodyPr>
            <a:lstStyle/>
            <a:p>
              <a:r>
                <a:rPr lang="en-US" sz="1200" b="0" dirty="0" smtClean="0">
                  <a:solidFill>
                    <a:schemeClr val="tx1"/>
                  </a:solidFill>
                  <a:latin typeface="+mn-lt"/>
                </a:rPr>
                <a:t>COG</a:t>
              </a:r>
              <a:endParaRPr lang="en-GB" sz="1200" b="0" dirty="0" smtClean="0">
                <a:solidFill>
                  <a:schemeClr val="tx1"/>
                </a:solidFill>
                <a:latin typeface="+mn-lt"/>
              </a:endParaRPr>
            </a:p>
          </p:txBody>
        </p:sp>
        <p:cxnSp>
          <p:nvCxnSpPr>
            <p:cNvPr id="20" name="Straight Arrow Connector 19"/>
            <p:cNvCxnSpPr/>
            <p:nvPr/>
          </p:nvCxnSpPr>
          <p:spPr bwMode="auto">
            <a:xfrm>
              <a:off x="5354795" y="1866528"/>
              <a:ext cx="358625" cy="390520"/>
            </a:xfrm>
            <a:prstGeom prst="straightConnector1">
              <a:avLst/>
            </a:prstGeom>
            <a:noFill/>
            <a:ln w="12700" cap="flat" cmpd="sng" algn="ctr">
              <a:solidFill>
                <a:schemeClr val="tx1"/>
              </a:solidFill>
              <a:prstDash val="solid"/>
              <a:round/>
              <a:headEnd type="none" w="med" len="med"/>
              <a:tailEnd type="arrow"/>
            </a:ln>
            <a:effectLst/>
          </p:spPr>
        </p:cxnSp>
        <p:sp>
          <p:nvSpPr>
            <p:cNvPr id="30" name="TextBox 29"/>
            <p:cNvSpPr txBox="1"/>
            <p:nvPr/>
          </p:nvSpPr>
          <p:spPr>
            <a:xfrm>
              <a:off x="6145468" y="1423809"/>
              <a:ext cx="535724" cy="276999"/>
            </a:xfrm>
            <a:prstGeom prst="rect">
              <a:avLst/>
            </a:prstGeom>
            <a:noFill/>
          </p:spPr>
          <p:txBody>
            <a:bodyPr wrap="none" rtlCol="0">
              <a:spAutoFit/>
            </a:bodyPr>
            <a:lstStyle/>
            <a:p>
              <a:r>
                <a:rPr lang="en-US" sz="1200" b="0" dirty="0" smtClean="0">
                  <a:solidFill>
                    <a:schemeClr val="tx1"/>
                  </a:solidFill>
                  <a:latin typeface="+mn-lt"/>
                </a:rPr>
                <a:t>COG</a:t>
              </a:r>
              <a:endParaRPr lang="en-GB" sz="1200" b="0" dirty="0" smtClean="0">
                <a:solidFill>
                  <a:schemeClr val="tx1"/>
                </a:solidFill>
                <a:latin typeface="+mn-lt"/>
              </a:endParaRPr>
            </a:p>
          </p:txBody>
        </p:sp>
        <p:cxnSp>
          <p:nvCxnSpPr>
            <p:cNvPr id="31" name="Straight Arrow Connector 30"/>
            <p:cNvCxnSpPr/>
            <p:nvPr/>
          </p:nvCxnSpPr>
          <p:spPr bwMode="auto">
            <a:xfrm>
              <a:off x="6418876" y="1700808"/>
              <a:ext cx="40340" cy="425467"/>
            </a:xfrm>
            <a:prstGeom prst="straightConnector1">
              <a:avLst/>
            </a:prstGeom>
            <a:noFill/>
            <a:ln w="12700" cap="flat" cmpd="sng" algn="ctr">
              <a:solidFill>
                <a:schemeClr val="tx1"/>
              </a:solidFill>
              <a:prstDash val="solid"/>
              <a:round/>
              <a:headEnd type="none" w="med" len="med"/>
              <a:tailEnd type="arrow"/>
            </a:ln>
            <a:effectLst/>
          </p:spPr>
        </p:cxnSp>
      </p:grpSp>
      <p:grpSp>
        <p:nvGrpSpPr>
          <p:cNvPr id="2065" name="Group 2064"/>
          <p:cNvGrpSpPr/>
          <p:nvPr/>
        </p:nvGrpSpPr>
        <p:grpSpPr>
          <a:xfrm>
            <a:off x="6249144" y="4126626"/>
            <a:ext cx="1928224" cy="742534"/>
            <a:chOff x="7762186" y="4304129"/>
            <a:chExt cx="1928224" cy="742534"/>
          </a:xfrm>
        </p:grpSpPr>
        <p:grpSp>
          <p:nvGrpSpPr>
            <p:cNvPr id="108" name="Group 8"/>
            <p:cNvGrpSpPr>
              <a:grpSpLocks/>
            </p:cNvGrpSpPr>
            <p:nvPr/>
          </p:nvGrpSpPr>
          <p:grpSpPr bwMode="auto">
            <a:xfrm>
              <a:off x="7762186" y="4513263"/>
              <a:ext cx="1371600" cy="533400"/>
              <a:chOff x="3168" y="3744"/>
              <a:chExt cx="864" cy="336"/>
            </a:xfrm>
          </p:grpSpPr>
          <p:sp>
            <p:nvSpPr>
              <p:cNvPr id="109" name="AutoShape 9"/>
              <p:cNvSpPr>
                <a:spLocks noChangeArrowheads="1"/>
              </p:cNvSpPr>
              <p:nvPr/>
            </p:nvSpPr>
            <p:spPr bwMode="auto">
              <a:xfrm>
                <a:off x="3168" y="3744"/>
                <a:ext cx="864" cy="336"/>
              </a:xfrm>
              <a:prstGeom prst="roundRect">
                <a:avLst>
                  <a:gd name="adj" fmla="val 50000"/>
                </a:avLst>
              </a:prstGeom>
              <a:solidFill>
                <a:srgbClr val="C0C0C0"/>
              </a:solidFill>
              <a:ln w="9525">
                <a:round/>
                <a:headEnd/>
                <a:tailEnd/>
              </a:ln>
              <a:effectLst/>
              <a:scene3d>
                <a:camera prst="legacyObliqueTopRight">
                  <a:rot lat="18000000" lon="21299997" rev="0"/>
                </a:camera>
                <a:lightRig rig="legacyFlat2" dir="t"/>
              </a:scene3d>
              <a:sp3d extrusionH="2016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flatTx/>
              </a:bodyPr>
              <a:lstStyle/>
              <a:p>
                <a:endParaRPr lang="en-US"/>
              </a:p>
            </p:txBody>
          </p:sp>
          <p:sp>
            <p:nvSpPr>
              <p:cNvPr id="110" name="Oval 10"/>
              <p:cNvSpPr>
                <a:spLocks noChangeArrowheads="1"/>
              </p:cNvSpPr>
              <p:nvPr/>
            </p:nvSpPr>
            <p:spPr bwMode="auto">
              <a:xfrm rot="49855">
                <a:off x="3260" y="3821"/>
                <a:ext cx="386" cy="162"/>
              </a:xfrm>
              <a:prstGeom prst="ellipse">
                <a:avLst/>
              </a:prstGeom>
              <a:gradFill rotWithShape="0">
                <a:gsLst>
                  <a:gs pos="0">
                    <a:srgbClr val="525252"/>
                  </a:gs>
                  <a:gs pos="50000">
                    <a:srgbClr val="B2B2B2"/>
                  </a:gs>
                  <a:gs pos="100000">
                    <a:srgbClr val="525252"/>
                  </a:gs>
                </a:gsLst>
                <a:lin ang="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1" name="Line 11"/>
              <p:cNvSpPr>
                <a:spLocks noChangeShapeType="1"/>
              </p:cNvSpPr>
              <p:nvPr/>
            </p:nvSpPr>
            <p:spPr bwMode="auto">
              <a:xfrm>
                <a:off x="3216" y="3888"/>
                <a:ext cx="480" cy="3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2" name="Line 12"/>
              <p:cNvSpPr>
                <a:spLocks noChangeShapeType="1"/>
              </p:cNvSpPr>
              <p:nvPr/>
            </p:nvSpPr>
            <p:spPr bwMode="auto">
              <a:xfrm flipH="1">
                <a:off x="3407" y="3804"/>
                <a:ext cx="74" cy="19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cxnSp>
          <p:nvCxnSpPr>
            <p:cNvPr id="114" name="Straight Arrow Connector 113"/>
            <p:cNvCxnSpPr/>
            <p:nvPr/>
          </p:nvCxnSpPr>
          <p:spPr bwMode="auto">
            <a:xfrm flipH="1">
              <a:off x="8204248" y="4513263"/>
              <a:ext cx="447814" cy="259375"/>
            </a:xfrm>
            <a:prstGeom prst="straightConnector1">
              <a:avLst/>
            </a:prstGeom>
            <a:noFill/>
            <a:ln w="12700" cap="flat" cmpd="sng" algn="ctr">
              <a:solidFill>
                <a:schemeClr val="tx1"/>
              </a:solidFill>
              <a:prstDash val="solid"/>
              <a:round/>
              <a:headEnd type="none" w="med" len="med"/>
              <a:tailEnd type="arrow"/>
            </a:ln>
            <a:effectLst/>
          </p:spPr>
        </p:cxnSp>
        <p:sp>
          <p:nvSpPr>
            <p:cNvPr id="117" name="TextBox 116"/>
            <p:cNvSpPr txBox="1"/>
            <p:nvPr/>
          </p:nvSpPr>
          <p:spPr>
            <a:xfrm>
              <a:off x="8625408" y="4304129"/>
              <a:ext cx="1065002" cy="276999"/>
            </a:xfrm>
            <a:prstGeom prst="rect">
              <a:avLst/>
            </a:prstGeom>
            <a:noFill/>
          </p:spPr>
          <p:txBody>
            <a:bodyPr wrap="square" rtlCol="0">
              <a:spAutoFit/>
            </a:bodyPr>
            <a:lstStyle/>
            <a:p>
              <a:r>
                <a:rPr lang="en-US" sz="1200" b="0" dirty="0" smtClean="0">
                  <a:solidFill>
                    <a:schemeClr val="tx1"/>
                  </a:solidFill>
                  <a:latin typeface="+mn-lt"/>
                </a:rPr>
                <a:t>Hole position</a:t>
              </a:r>
              <a:endParaRPr lang="en-US" sz="1200" b="0" dirty="0">
                <a:solidFill>
                  <a:schemeClr val="tx1"/>
                </a:solidFill>
                <a:latin typeface="+mn-lt"/>
              </a:endParaRPr>
            </a:p>
          </p:txBody>
        </p:sp>
      </p:grpSp>
      <p:grpSp>
        <p:nvGrpSpPr>
          <p:cNvPr id="2073" name="Group 2072"/>
          <p:cNvGrpSpPr/>
          <p:nvPr/>
        </p:nvGrpSpPr>
        <p:grpSpPr>
          <a:xfrm>
            <a:off x="6969224" y="4948386"/>
            <a:ext cx="2511216" cy="1504950"/>
            <a:chOff x="6664642" y="4869160"/>
            <a:chExt cx="2511216" cy="1504950"/>
          </a:xfrm>
        </p:grpSpPr>
        <p:pic>
          <p:nvPicPr>
            <p:cNvPr id="20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283" y="4869160"/>
              <a:ext cx="1552575"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 name="TextBox 121"/>
            <p:cNvSpPr txBox="1"/>
            <p:nvPr/>
          </p:nvSpPr>
          <p:spPr>
            <a:xfrm>
              <a:off x="6664642" y="5491947"/>
              <a:ext cx="808638" cy="646331"/>
            </a:xfrm>
            <a:prstGeom prst="rect">
              <a:avLst/>
            </a:prstGeom>
            <a:noFill/>
          </p:spPr>
          <p:txBody>
            <a:bodyPr wrap="square" rtlCol="0">
              <a:spAutoFit/>
            </a:bodyPr>
            <a:lstStyle/>
            <a:p>
              <a:r>
                <a:rPr lang="en-US" sz="1200" b="0" dirty="0" smtClean="0">
                  <a:solidFill>
                    <a:schemeClr val="tx1"/>
                  </a:solidFill>
                  <a:latin typeface="+mn-lt"/>
                </a:rPr>
                <a:t>Minimum rectangle center</a:t>
              </a:r>
              <a:endParaRPr lang="en-US" sz="1200" b="0" dirty="0">
                <a:solidFill>
                  <a:schemeClr val="tx1"/>
                </a:solidFill>
                <a:latin typeface="+mn-lt"/>
              </a:endParaRPr>
            </a:p>
          </p:txBody>
        </p:sp>
        <p:cxnSp>
          <p:nvCxnSpPr>
            <p:cNvPr id="123" name="Straight Arrow Connector 122"/>
            <p:cNvCxnSpPr/>
            <p:nvPr/>
          </p:nvCxnSpPr>
          <p:spPr bwMode="auto">
            <a:xfrm flipV="1">
              <a:off x="7454232" y="5596383"/>
              <a:ext cx="864096" cy="225873"/>
            </a:xfrm>
            <a:prstGeom prst="straightConnector1">
              <a:avLst/>
            </a:prstGeom>
            <a:noFill/>
            <a:ln w="12700" cap="flat" cmpd="sng" algn="ctr">
              <a:solidFill>
                <a:schemeClr val="tx1"/>
              </a:solidFill>
              <a:prstDash val="solid"/>
              <a:round/>
              <a:headEnd type="none" w="med" len="med"/>
              <a:tailEnd type="arrow"/>
            </a:ln>
            <a:effectLst/>
          </p:spPr>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0814" y="1268760"/>
            <a:ext cx="2090738" cy="285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Action Button: Home 36">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9568643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66</a:t>
            </a:fld>
            <a:endParaRPr lang="de-DE" sz="1000" smtClean="0">
              <a:solidFill>
                <a:schemeClr val="tx1"/>
              </a:solidFill>
              <a:latin typeface="DIN-Light"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458488131"/>
              </p:ext>
            </p:extLst>
          </p:nvPr>
        </p:nvGraphicFramePr>
        <p:xfrm>
          <a:off x="23198" y="1484784"/>
          <a:ext cx="9874344" cy="3604632"/>
        </p:xfrm>
        <a:graphic>
          <a:graphicData uri="http://schemas.openxmlformats.org/drawingml/2006/table">
            <a:tbl>
              <a:tblPr firstRow="1" bandRow="1">
                <a:tableStyleId>{5C22544A-7EE6-4342-B048-85BDC9FD1C3A}</a:tableStyleId>
              </a:tblPr>
              <a:tblGrid>
                <a:gridCol w="908368"/>
                <a:gridCol w="925090"/>
                <a:gridCol w="1008112"/>
                <a:gridCol w="864096"/>
                <a:gridCol w="864096"/>
                <a:gridCol w="708992"/>
                <a:gridCol w="883506"/>
                <a:gridCol w="902018"/>
                <a:gridCol w="902018"/>
                <a:gridCol w="1908048"/>
              </a:tblGrid>
              <a:tr h="648072">
                <a:tc>
                  <a:txBody>
                    <a:bodyPr/>
                    <a:lstStyle/>
                    <a:p>
                      <a:endParaRPr lang="en-GB" sz="1200" dirty="0">
                        <a:solidFill>
                          <a:schemeClr val="tx1"/>
                        </a:solidFill>
                      </a:endParaRPr>
                    </a:p>
                  </a:txBody>
                  <a:tcPr/>
                </a:tc>
                <a:tc gridSpan="4">
                  <a:txBody>
                    <a:bodyPr/>
                    <a:lstStyle/>
                    <a:p>
                      <a:pPr algn="ctr"/>
                      <a:r>
                        <a:rPr lang="en-US" sz="1200" b="0" dirty="0" smtClean="0">
                          <a:solidFill>
                            <a:schemeClr val="tx1"/>
                          </a:solidFill>
                        </a:rPr>
                        <a:t>3D Blob Specification</a:t>
                      </a:r>
                      <a:endParaRPr lang="en-GB" sz="1200" b="0" dirty="0">
                        <a:solidFill>
                          <a:schemeClr val="tx1"/>
                        </a:solidFill>
                      </a:endParaRPr>
                    </a:p>
                  </a:txBody>
                  <a:tcPr anchor="ctr"/>
                </a:tc>
                <a:tc hMerge="1">
                  <a:txBody>
                    <a:bodyPr/>
                    <a:lstStyle/>
                    <a:p>
                      <a:endParaRPr lang="en-GB" sz="1200" dirty="0">
                        <a:solidFill>
                          <a:schemeClr val="tx1"/>
                        </a:solidFill>
                      </a:endParaRPr>
                    </a:p>
                  </a:txBody>
                  <a:tcPr/>
                </a:tc>
                <a:tc hMerge="1">
                  <a:txBody>
                    <a:bodyPr/>
                    <a:lstStyle/>
                    <a:p>
                      <a:endParaRPr lang="en-GB"/>
                    </a:p>
                  </a:txBody>
                  <a:tcPr/>
                </a:tc>
                <a:tc hMerge="1">
                  <a:txBody>
                    <a:bodyPr/>
                    <a:lstStyle/>
                    <a:p>
                      <a:endParaRPr lang="en-GB" sz="1200" dirty="0">
                        <a:solidFill>
                          <a:schemeClr val="tx1"/>
                        </a:solidFill>
                      </a:endParaRPr>
                    </a:p>
                  </a:txBody>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3D Blob Properties to be Found / Calculated</a:t>
                      </a:r>
                      <a:endParaRPr lang="en-GB" sz="1200" b="0" kern="1200" dirty="0" smtClean="0">
                        <a:solidFill>
                          <a:schemeClr val="tx1"/>
                        </a:solidFill>
                        <a:latin typeface="+mn-lt"/>
                        <a:ea typeface="+mn-ea"/>
                        <a:cs typeface="+mn-cs"/>
                      </a:endParaRPr>
                    </a:p>
                  </a:txBody>
                  <a:tcPr anchor="ctr"/>
                </a:tc>
                <a:tc hMerge="1">
                  <a:txBody>
                    <a:bodyPr/>
                    <a:lstStyle/>
                    <a:p>
                      <a:endParaRPr lang="en-GB" sz="1200" dirty="0">
                        <a:solidFill>
                          <a:schemeClr val="tx1"/>
                        </a:solidFill>
                      </a:endParaRPr>
                    </a:p>
                  </a:txBody>
                  <a:tcPr/>
                </a:tc>
                <a:tc hMerge="1">
                  <a:txBody>
                    <a:bodyPr/>
                    <a:lstStyle/>
                    <a:p>
                      <a:pPr marL="0" algn="ctr" defTabSz="914400" rtl="0" eaLnBrk="1" latinLnBrk="0" hangingPunct="1"/>
                      <a:endParaRPr lang="en-GB" sz="1200" b="0" kern="1200" dirty="0">
                        <a:solidFill>
                          <a:schemeClr val="tx1"/>
                        </a:solidFill>
                        <a:latin typeface="+mn-lt"/>
                        <a:ea typeface="+mn-ea"/>
                        <a:cs typeface="+mn-cs"/>
                      </a:endParaRPr>
                    </a:p>
                  </a:txBody>
                  <a:tcPr anchor="ctr"/>
                </a:tc>
                <a:tc hMerge="1">
                  <a:txBody>
                    <a:bodyPr/>
                    <a:lstStyle/>
                    <a:p>
                      <a:endParaRPr lang="en-GB" sz="1200" dirty="0">
                        <a:solidFill>
                          <a:schemeClr val="tx1"/>
                        </a:solidFill>
                      </a:endParaRPr>
                    </a:p>
                  </a:txBody>
                  <a:tcPr/>
                </a:tc>
                <a:tc hMerge="1">
                  <a:txBody>
                    <a:bodyPr/>
                    <a:lstStyle/>
                    <a:p>
                      <a:endParaRPr lang="en-GB" sz="1200" dirty="0">
                        <a:solidFill>
                          <a:schemeClr val="tx1"/>
                        </a:solidFill>
                      </a:endParaRPr>
                    </a:p>
                  </a:txBody>
                  <a:tcPr/>
                </a:tc>
              </a:tr>
              <a:tr h="648072">
                <a:tc>
                  <a:txBody>
                    <a:bodyPr/>
                    <a:lstStyle/>
                    <a:p>
                      <a:r>
                        <a:rPr lang="en-US" sz="1200" dirty="0" smtClean="0">
                          <a:solidFill>
                            <a:schemeClr val="tx1"/>
                          </a:solidFill>
                        </a:rPr>
                        <a:t>Found</a:t>
                      </a:r>
                      <a:br>
                        <a:rPr lang="en-US" sz="1200" dirty="0" smtClean="0">
                          <a:solidFill>
                            <a:schemeClr val="tx1"/>
                          </a:solidFill>
                        </a:rPr>
                      </a:br>
                      <a:r>
                        <a:rPr lang="en-US" sz="1200" dirty="0" smtClean="0">
                          <a:solidFill>
                            <a:schemeClr val="tx1"/>
                          </a:solidFill>
                        </a:rPr>
                        <a:t>Position</a:t>
                      </a:r>
                      <a:endParaRPr lang="en-GB" sz="1200" dirty="0">
                        <a:solidFill>
                          <a:schemeClr val="tx1"/>
                        </a:solidFill>
                      </a:endParaRPr>
                    </a:p>
                  </a:txBody>
                  <a:tcPr anchor="ctr"/>
                </a:tc>
                <a:tc>
                  <a:txBody>
                    <a:bodyPr/>
                    <a:lstStyle/>
                    <a:p>
                      <a:pPr algn="ctr"/>
                      <a:r>
                        <a:rPr lang="en-US" sz="1200" dirty="0" smtClean="0">
                          <a:solidFill>
                            <a:schemeClr val="tx1"/>
                          </a:solidFill>
                        </a:rPr>
                        <a:t>Height Gradient</a:t>
                      </a:r>
                      <a:br>
                        <a:rPr lang="en-US" sz="1200" dirty="0" smtClean="0">
                          <a:solidFill>
                            <a:schemeClr val="tx1"/>
                          </a:solidFill>
                        </a:rPr>
                      </a:br>
                      <a:r>
                        <a:rPr lang="en-US" sz="1200" dirty="0" smtClean="0">
                          <a:solidFill>
                            <a:schemeClr val="tx1"/>
                          </a:solidFill>
                        </a:rPr>
                        <a:t>Threshold</a:t>
                      </a:r>
                      <a:endParaRPr lang="en-GB" sz="1200" dirty="0">
                        <a:solidFill>
                          <a:schemeClr val="tx1"/>
                        </a:solidFill>
                      </a:endParaRPr>
                    </a:p>
                  </a:txBody>
                  <a:tcPr anchor="ctr"/>
                </a:tc>
                <a:tc>
                  <a:txBody>
                    <a:bodyPr/>
                    <a:lstStyle/>
                    <a:p>
                      <a:pPr algn="ctr"/>
                      <a:r>
                        <a:rPr lang="en-US" sz="1200" baseline="0" dirty="0" smtClean="0">
                          <a:solidFill>
                            <a:schemeClr val="tx1"/>
                          </a:solidFill>
                        </a:rPr>
                        <a:t>Brightness</a:t>
                      </a:r>
                      <a:br>
                        <a:rPr lang="en-US" sz="1200" baseline="0" dirty="0" smtClean="0">
                          <a:solidFill>
                            <a:schemeClr val="tx1"/>
                          </a:solidFill>
                        </a:rPr>
                      </a:br>
                      <a:r>
                        <a:rPr lang="en-US" sz="1200" baseline="0" dirty="0" smtClean="0">
                          <a:solidFill>
                            <a:schemeClr val="tx1"/>
                          </a:solidFill>
                        </a:rPr>
                        <a:t>Gradient</a:t>
                      </a:r>
                      <a:br>
                        <a:rPr lang="en-US" sz="1200" baseline="0" dirty="0" smtClean="0">
                          <a:solidFill>
                            <a:schemeClr val="tx1"/>
                          </a:solidFill>
                        </a:rPr>
                      </a:br>
                      <a:r>
                        <a:rPr lang="en-US" sz="1200" baseline="0" dirty="0" smtClean="0">
                          <a:solidFill>
                            <a:schemeClr val="tx1"/>
                          </a:solidFill>
                        </a:rPr>
                        <a:t>Threshold</a:t>
                      </a:r>
                      <a:endParaRPr lang="en-GB" sz="1200" dirty="0">
                        <a:solidFill>
                          <a:schemeClr val="tx1"/>
                        </a:solidFill>
                      </a:endParaRPr>
                    </a:p>
                  </a:txBody>
                  <a:tcPr anchor="ctr"/>
                </a:tc>
                <a:tc>
                  <a:txBody>
                    <a:bodyPr/>
                    <a:lstStyle/>
                    <a:p>
                      <a:pPr algn="ctr"/>
                      <a:r>
                        <a:rPr lang="en-US" sz="1200" dirty="0" smtClean="0">
                          <a:solidFill>
                            <a:schemeClr val="tx1"/>
                          </a:solidFill>
                        </a:rPr>
                        <a:t>Normal Direction</a:t>
                      </a:r>
                      <a:r>
                        <a:rPr lang="en-US" sz="1200" baseline="0" dirty="0" smtClean="0">
                          <a:solidFill>
                            <a:schemeClr val="tx1"/>
                          </a:solidFill>
                        </a:rPr>
                        <a:t> Gradient Threshold</a:t>
                      </a:r>
                      <a:endParaRPr lang="en-GB" sz="1200" dirty="0">
                        <a:solidFill>
                          <a:schemeClr val="tx1"/>
                        </a:solidFill>
                      </a:endParaRPr>
                    </a:p>
                  </a:txBody>
                  <a:tcPr anchor="ctr"/>
                </a:tc>
                <a:tc>
                  <a:txBody>
                    <a:bodyPr/>
                    <a:lstStyle/>
                    <a:p>
                      <a:r>
                        <a:rPr lang="en-US" sz="1200" dirty="0" smtClean="0">
                          <a:solidFill>
                            <a:schemeClr val="tx1"/>
                          </a:solidFill>
                        </a:rPr>
                        <a:t>Minimum </a:t>
                      </a:r>
                      <a:br>
                        <a:rPr lang="en-US" sz="1200" dirty="0" smtClean="0">
                          <a:solidFill>
                            <a:schemeClr val="tx1"/>
                          </a:solidFill>
                        </a:rPr>
                      </a:br>
                      <a:r>
                        <a:rPr lang="en-US" sz="1200" dirty="0" smtClean="0">
                          <a:solidFill>
                            <a:schemeClr val="tx1"/>
                          </a:solidFill>
                        </a:rPr>
                        <a:t>Blob</a:t>
                      </a:r>
                      <a:r>
                        <a:rPr lang="en-US" sz="1200" baseline="0" dirty="0" smtClean="0">
                          <a:solidFill>
                            <a:schemeClr val="tx1"/>
                          </a:solidFill>
                        </a:rPr>
                        <a:t> Size</a:t>
                      </a:r>
                      <a:endParaRPr lang="en-GB" sz="1200" dirty="0">
                        <a:solidFill>
                          <a:schemeClr val="tx1"/>
                        </a:solidFill>
                      </a:endParaRPr>
                    </a:p>
                  </a:txBody>
                  <a:tcPr anchor="ctr"/>
                </a:tc>
                <a:tc>
                  <a:txBody>
                    <a:bodyPr/>
                    <a:lstStyle/>
                    <a:p>
                      <a:r>
                        <a:rPr lang="en-US" sz="1200" dirty="0" smtClean="0">
                          <a:solidFill>
                            <a:schemeClr val="tx1"/>
                          </a:solidFill>
                        </a:rPr>
                        <a:t>Density</a:t>
                      </a:r>
                      <a:r>
                        <a:rPr lang="en-US" sz="1200" baseline="0" dirty="0" smtClean="0">
                          <a:solidFill>
                            <a:schemeClr val="tx1"/>
                          </a:solidFill>
                        </a:rPr>
                        <a:t/>
                      </a:r>
                      <a:br>
                        <a:rPr lang="en-US" sz="1200" baseline="0" dirty="0" smtClean="0">
                          <a:solidFill>
                            <a:schemeClr val="tx1"/>
                          </a:solidFill>
                        </a:rPr>
                      </a:br>
                      <a:r>
                        <a:rPr lang="en-US" sz="1200" baseline="0" dirty="0" smtClean="0">
                          <a:solidFill>
                            <a:schemeClr val="tx1"/>
                          </a:solidFill>
                        </a:rPr>
                        <a:t>Meas.</a:t>
                      </a:r>
                      <a:br>
                        <a:rPr lang="en-US" sz="1200" baseline="0" dirty="0" smtClean="0">
                          <a:solidFill>
                            <a:schemeClr val="tx1"/>
                          </a:solidFill>
                        </a:rPr>
                      </a:br>
                      <a:r>
                        <a:rPr lang="en-US" sz="1200" baseline="0" dirty="0" smtClean="0">
                          <a:solidFill>
                            <a:schemeClr val="tx1"/>
                          </a:solidFill>
                        </a:rPr>
                        <a:t>Radius</a:t>
                      </a:r>
                      <a:endParaRPr lang="en-GB" sz="1200" dirty="0">
                        <a:solidFill>
                          <a:schemeClr val="tx1"/>
                        </a:solidFill>
                      </a:endParaRPr>
                    </a:p>
                  </a:txBody>
                  <a:tcPr anchor="ctr"/>
                </a:tc>
                <a:tc>
                  <a:txBody>
                    <a:bodyPr/>
                    <a:lstStyle/>
                    <a:p>
                      <a:r>
                        <a:rPr lang="en-US" sz="1200" dirty="0" smtClean="0">
                          <a:solidFill>
                            <a:schemeClr val="tx1"/>
                          </a:solidFill>
                        </a:rPr>
                        <a:t>Hole</a:t>
                      </a:r>
                      <a:br>
                        <a:rPr lang="en-US" sz="1200" dirty="0" smtClean="0">
                          <a:solidFill>
                            <a:schemeClr val="tx1"/>
                          </a:solidFill>
                        </a:rPr>
                      </a:br>
                      <a:r>
                        <a:rPr lang="en-US" sz="1200" dirty="0" smtClean="0">
                          <a:solidFill>
                            <a:schemeClr val="tx1"/>
                          </a:solidFill>
                        </a:rPr>
                        <a:t>Diameter</a:t>
                      </a:r>
                      <a:endParaRPr lang="en-GB" sz="1200" dirty="0">
                        <a:solidFill>
                          <a:schemeClr val="tx1"/>
                        </a:solidFill>
                      </a:endParaRPr>
                    </a:p>
                  </a:txBody>
                  <a:tcPr anchor="ctr"/>
                </a:tc>
                <a:tc>
                  <a:txBody>
                    <a:bodyPr/>
                    <a:lstStyle/>
                    <a:p>
                      <a:r>
                        <a:rPr lang="en-US" sz="1200" dirty="0" smtClean="0">
                          <a:solidFill>
                            <a:schemeClr val="tx1"/>
                          </a:solidFill>
                        </a:rPr>
                        <a:t>Calc</a:t>
                      </a:r>
                      <a:r>
                        <a:rPr lang="en-US" sz="1200" baseline="0" dirty="0" smtClean="0">
                          <a:solidFill>
                            <a:schemeClr val="tx1"/>
                          </a:solidFill>
                        </a:rPr>
                        <a:t>ulate</a:t>
                      </a:r>
                      <a:br>
                        <a:rPr lang="en-US" sz="1200" baseline="0" dirty="0" smtClean="0">
                          <a:solidFill>
                            <a:schemeClr val="tx1"/>
                          </a:solidFill>
                        </a:rPr>
                      </a:br>
                      <a:r>
                        <a:rPr lang="en-US" sz="1200" baseline="0" dirty="0" smtClean="0">
                          <a:solidFill>
                            <a:schemeClr val="tx1"/>
                          </a:solidFill>
                        </a:rPr>
                        <a:t>Hole</a:t>
                      </a:r>
                      <a:br>
                        <a:rPr lang="en-US" sz="1200" baseline="0" dirty="0" smtClean="0">
                          <a:solidFill>
                            <a:schemeClr val="tx1"/>
                          </a:solidFill>
                        </a:rPr>
                      </a:br>
                      <a:r>
                        <a:rPr lang="en-US" sz="1200" baseline="0" dirty="0" smtClean="0">
                          <a:solidFill>
                            <a:schemeClr val="tx1"/>
                          </a:solidFill>
                        </a:rPr>
                        <a:t>Posture</a:t>
                      </a:r>
                      <a:endParaRPr lang="en-GB" sz="1200" dirty="0">
                        <a:solidFill>
                          <a:schemeClr val="tx1"/>
                        </a:solidFill>
                      </a:endParaRPr>
                    </a:p>
                  </a:txBody>
                  <a:tcPr anchor="ctr"/>
                </a:tc>
                <a:tc>
                  <a:txBody>
                    <a:bodyPr/>
                    <a:lstStyle/>
                    <a:p>
                      <a:r>
                        <a:rPr lang="en-US" sz="1200" dirty="0" smtClean="0">
                          <a:solidFill>
                            <a:schemeClr val="tx1"/>
                          </a:solidFill>
                        </a:rPr>
                        <a:t>Calculate</a:t>
                      </a:r>
                      <a:r>
                        <a:rPr lang="en-US" sz="1200" baseline="0" dirty="0" smtClean="0">
                          <a:solidFill>
                            <a:schemeClr val="tx1"/>
                          </a:solidFill>
                        </a:rPr>
                        <a:t/>
                      </a:r>
                      <a:br>
                        <a:rPr lang="en-US" sz="1200" baseline="0" dirty="0" smtClean="0">
                          <a:solidFill>
                            <a:schemeClr val="tx1"/>
                          </a:solidFill>
                        </a:rPr>
                      </a:br>
                      <a:r>
                        <a:rPr lang="en-US" sz="1200" baseline="0" dirty="0" smtClean="0">
                          <a:solidFill>
                            <a:schemeClr val="tx1"/>
                          </a:solidFill>
                        </a:rPr>
                        <a:t>Angle and Length</a:t>
                      </a:r>
                      <a:endParaRPr lang="en-GB" sz="1200" dirty="0">
                        <a:solidFill>
                          <a:schemeClr val="tx1"/>
                        </a:solidFill>
                      </a:endParaRPr>
                    </a:p>
                  </a:txBody>
                  <a:tcPr anchor="ctr"/>
                </a:tc>
                <a:tc>
                  <a:txBody>
                    <a:bodyPr/>
                    <a:lstStyle/>
                    <a:p>
                      <a:r>
                        <a:rPr lang="en-US" sz="1200" dirty="0" smtClean="0">
                          <a:solidFill>
                            <a:schemeClr val="tx1"/>
                          </a:solidFill>
                        </a:rPr>
                        <a:t>Calculate Plane, </a:t>
                      </a:r>
                      <a:br>
                        <a:rPr lang="en-US" sz="1200" dirty="0" smtClean="0">
                          <a:solidFill>
                            <a:schemeClr val="tx1"/>
                          </a:solidFill>
                        </a:rPr>
                      </a:br>
                      <a:r>
                        <a:rPr lang="en-US" sz="1200" dirty="0" smtClean="0">
                          <a:solidFill>
                            <a:schemeClr val="tx1"/>
                          </a:solidFill>
                        </a:rPr>
                        <a:t>Min.</a:t>
                      </a:r>
                      <a:r>
                        <a:rPr lang="en-US" sz="1200" baseline="0" dirty="0" smtClean="0">
                          <a:solidFill>
                            <a:schemeClr val="tx1"/>
                          </a:solidFill>
                        </a:rPr>
                        <a:t> Num. Valid Points, </a:t>
                      </a:r>
                      <a:br>
                        <a:rPr lang="en-US" sz="1200" baseline="0" dirty="0" smtClean="0">
                          <a:solidFill>
                            <a:schemeClr val="tx1"/>
                          </a:solidFill>
                        </a:rPr>
                      </a:br>
                      <a:r>
                        <a:rPr lang="en-US" sz="1200" baseline="0" dirty="0" smtClean="0">
                          <a:solidFill>
                            <a:schemeClr val="tx1"/>
                          </a:solidFill>
                        </a:rPr>
                        <a:t>Fit Error Threshold </a:t>
                      </a:r>
                      <a:endParaRPr lang="en-GB" sz="1200" dirty="0">
                        <a:solidFill>
                          <a:schemeClr val="tx1"/>
                        </a:solidFill>
                      </a:endParaRPr>
                    </a:p>
                  </a:txBody>
                  <a:tcPr anchor="ctr"/>
                </a:tc>
              </a:tr>
              <a:tr h="384043">
                <a:tc>
                  <a:txBody>
                    <a:bodyPr/>
                    <a:lstStyle/>
                    <a:p>
                      <a:r>
                        <a:rPr lang="en-US" sz="1200" dirty="0" smtClean="0">
                          <a:solidFill>
                            <a:schemeClr val="tx1"/>
                          </a:solidFill>
                        </a:rPr>
                        <a:t>Gravity</a:t>
                      </a:r>
                      <a:br>
                        <a:rPr lang="en-US" sz="1200" dirty="0" smtClean="0">
                          <a:solidFill>
                            <a:schemeClr val="tx1"/>
                          </a:solidFill>
                        </a:rPr>
                      </a:br>
                      <a:r>
                        <a:rPr lang="en-US" sz="1200" dirty="0" smtClean="0">
                          <a:solidFill>
                            <a:schemeClr val="tx1"/>
                          </a:solidFill>
                        </a:rPr>
                        <a:t>Center</a:t>
                      </a:r>
                      <a:endParaRPr lang="en-GB" sz="1200"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r>
              <a:tr h="384043">
                <a:tc>
                  <a:txBody>
                    <a:bodyPr/>
                    <a:lstStyle/>
                    <a:p>
                      <a:r>
                        <a:rPr lang="en-US" sz="1200" dirty="0" smtClean="0">
                          <a:solidFill>
                            <a:schemeClr val="tx1"/>
                          </a:solidFill>
                        </a:rPr>
                        <a:t>Dense</a:t>
                      </a:r>
                      <a:br>
                        <a:rPr lang="en-US" sz="1200" dirty="0" smtClean="0">
                          <a:solidFill>
                            <a:schemeClr val="tx1"/>
                          </a:solidFill>
                        </a:rPr>
                      </a:br>
                      <a:r>
                        <a:rPr lang="en-US" sz="1200" dirty="0" smtClean="0">
                          <a:solidFill>
                            <a:schemeClr val="tx1"/>
                          </a:solidFill>
                        </a:rPr>
                        <a:t>Position</a:t>
                      </a:r>
                      <a:endParaRPr lang="en-GB" sz="1200"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algn="ctr"/>
                      <a:r>
                        <a:rPr lang="en-US" sz="1200" b="1" dirty="0" smtClean="0">
                          <a:solidFill>
                            <a:schemeClr val="tx1"/>
                          </a:solidFill>
                        </a:rPr>
                        <a:t>M </a:t>
                      </a:r>
                      <a:endParaRPr lang="en-GB" sz="1200" b="1"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r>
              <a:tr h="384043">
                <a:tc>
                  <a:txBody>
                    <a:bodyPr/>
                    <a:lstStyle/>
                    <a:p>
                      <a:r>
                        <a:rPr lang="en-US" sz="1200" dirty="0" smtClean="0">
                          <a:solidFill>
                            <a:schemeClr val="tx1"/>
                          </a:solidFill>
                        </a:rPr>
                        <a:t>Hole</a:t>
                      </a:r>
                      <a:br>
                        <a:rPr lang="en-US" sz="1200" dirty="0" smtClean="0">
                          <a:solidFill>
                            <a:schemeClr val="tx1"/>
                          </a:solidFill>
                        </a:rPr>
                      </a:br>
                      <a:r>
                        <a:rPr lang="en-US" sz="1200" dirty="0" smtClean="0">
                          <a:solidFill>
                            <a:schemeClr val="tx1"/>
                          </a:solidFill>
                        </a:rPr>
                        <a:t>Position</a:t>
                      </a:r>
                      <a:endParaRPr lang="en-GB" sz="1200"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1200" b="1" dirty="0" smtClean="0">
                          <a:solidFill>
                            <a:schemeClr val="tx1"/>
                          </a:solidFill>
                        </a:rPr>
                        <a:t>M </a:t>
                      </a:r>
                      <a:endParaRPr lang="en-GB" sz="1200" b="1"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c>
                  <a:txBody>
                    <a:bodyPr/>
                    <a:lstStyle/>
                    <a:p>
                      <a:pPr algn="ctr"/>
                      <a:r>
                        <a:rPr lang="en-US" sz="1200" b="1" dirty="0" smtClean="0">
                          <a:solidFill>
                            <a:schemeClr val="tx1"/>
                          </a:solidFill>
                        </a:rPr>
                        <a:t>O</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dirty="0" smtClean="0">
                          <a:solidFill>
                            <a:schemeClr val="tx1"/>
                          </a:solidFill>
                        </a:rPr>
                        <a:t>n/a </a:t>
                      </a:r>
                      <a:r>
                        <a:rPr lang="en-US" sz="1200" b="0" dirty="0" smtClean="0">
                          <a:solidFill>
                            <a:schemeClr val="tx1"/>
                          </a:solidFill>
                        </a:rPr>
                        <a:t>/ </a:t>
                      </a:r>
                      <a:r>
                        <a:rPr lang="en-US" sz="1200" b="1" dirty="0" smtClean="0">
                          <a:solidFill>
                            <a:schemeClr val="tx1"/>
                          </a:solidFill>
                        </a:rPr>
                        <a:t>O</a:t>
                      </a:r>
                      <a:br>
                        <a:rPr lang="en-US" sz="1200" b="1" dirty="0" smtClean="0">
                          <a:solidFill>
                            <a:schemeClr val="tx1"/>
                          </a:solidFill>
                        </a:rPr>
                      </a:br>
                      <a:r>
                        <a:rPr lang="en-US" sz="800" b="0" dirty="0" smtClean="0">
                          <a:solidFill>
                            <a:schemeClr val="tx1"/>
                          </a:solidFill>
                        </a:rPr>
                        <a:t>if “Calc. Hole</a:t>
                      </a:r>
                      <a:r>
                        <a:rPr lang="en-US" sz="800" b="0" baseline="0" dirty="0" smtClean="0">
                          <a:solidFill>
                            <a:schemeClr val="tx1"/>
                          </a:solidFill>
                        </a:rPr>
                        <a:t> Posture</a:t>
                      </a:r>
                      <a:r>
                        <a:rPr lang="en-US" sz="800" b="0" dirty="0" smtClean="0">
                          <a:solidFill>
                            <a:schemeClr val="tx1"/>
                          </a:solidFill>
                        </a:rPr>
                        <a:t>” </a:t>
                      </a:r>
                      <a:br>
                        <a:rPr lang="en-US" sz="800" b="0" dirty="0" smtClean="0">
                          <a:solidFill>
                            <a:schemeClr val="tx1"/>
                          </a:solidFill>
                        </a:rPr>
                      </a:br>
                      <a:r>
                        <a:rPr lang="en-US" sz="800" b="0" dirty="0" smtClean="0">
                          <a:solidFill>
                            <a:schemeClr val="tx1"/>
                          </a:solidFill>
                        </a:rPr>
                        <a:t>is</a:t>
                      </a:r>
                      <a:r>
                        <a:rPr lang="en-US" sz="800" b="0" baseline="0" dirty="0" smtClean="0">
                          <a:solidFill>
                            <a:schemeClr val="tx1"/>
                          </a:solidFill>
                        </a:rPr>
                        <a:t> </a:t>
                      </a:r>
                      <a:r>
                        <a:rPr lang="en-US" sz="800" b="0" dirty="0" smtClean="0">
                          <a:solidFill>
                            <a:schemeClr val="tx1"/>
                          </a:solidFill>
                        </a:rPr>
                        <a:t>checked </a:t>
                      </a:r>
                      <a:r>
                        <a:rPr lang="en-US" sz="1200" b="0" dirty="0" smtClean="0">
                          <a:solidFill>
                            <a:schemeClr val="tx1"/>
                          </a:solidFill>
                        </a:rPr>
                        <a:t>/ else</a:t>
                      </a:r>
                      <a:endParaRPr lang="en-GB" sz="1200" b="0" dirty="0">
                        <a:solidFill>
                          <a:schemeClr val="tx1"/>
                        </a:solidFill>
                      </a:endParaRPr>
                    </a:p>
                  </a:txBody>
                  <a:tcPr anchor="ctr"/>
                </a:tc>
              </a:tr>
              <a:tr h="384043">
                <a:tc>
                  <a:txBody>
                    <a:bodyPr/>
                    <a:lstStyle/>
                    <a:p>
                      <a:r>
                        <a:rPr lang="en-US" sz="1200" dirty="0" smtClean="0">
                          <a:solidFill>
                            <a:schemeClr val="tx1"/>
                          </a:solidFill>
                        </a:rPr>
                        <a:t>Minimum</a:t>
                      </a:r>
                      <a:br>
                        <a:rPr lang="en-US" sz="1200" dirty="0" smtClean="0">
                          <a:solidFill>
                            <a:schemeClr val="tx1"/>
                          </a:solidFill>
                        </a:rPr>
                      </a:br>
                      <a:r>
                        <a:rPr lang="en-US" sz="1200" dirty="0" smtClean="0">
                          <a:solidFill>
                            <a:schemeClr val="tx1"/>
                          </a:solidFill>
                        </a:rPr>
                        <a:t>Rectangle</a:t>
                      </a:r>
                      <a:br>
                        <a:rPr lang="en-US" sz="1200" dirty="0" smtClean="0">
                          <a:solidFill>
                            <a:schemeClr val="tx1"/>
                          </a:solidFill>
                        </a:rPr>
                      </a:br>
                      <a:r>
                        <a:rPr lang="en-US" sz="1200" dirty="0" smtClean="0">
                          <a:solidFill>
                            <a:schemeClr val="tx1"/>
                          </a:solidFill>
                        </a:rPr>
                        <a:t>Center</a:t>
                      </a:r>
                      <a:endParaRPr lang="en-GB" sz="1200" dirty="0">
                        <a:solidFill>
                          <a:schemeClr val="tx1"/>
                        </a:solidFill>
                      </a:endParaRPr>
                    </a:p>
                  </a:txBody>
                  <a:tcPr anchor="ctr"/>
                </a:tc>
                <a:tc>
                  <a:txBody>
                    <a:bodyPr/>
                    <a:lstStyle/>
                    <a:p>
                      <a:pPr algn="ctr"/>
                      <a:r>
                        <a:rPr lang="en-US" sz="1200" b="1" dirty="0" smtClean="0">
                          <a:solidFill>
                            <a:schemeClr val="tx1"/>
                          </a:solidFill>
                        </a:rPr>
                        <a:t>M </a:t>
                      </a:r>
                      <a:endParaRPr lang="en-GB" sz="12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O</a:t>
                      </a:r>
                      <a:endParaRPr lang="en-GB" sz="1200" b="1" dirty="0" smtClean="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800" dirty="0" smtClean="0">
                          <a:solidFill>
                            <a:schemeClr val="tx1"/>
                          </a:solidFill>
                        </a:rPr>
                        <a:t>n/a</a:t>
                      </a:r>
                      <a:endParaRPr lang="en-GB" sz="800"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c>
                  <a:txBody>
                    <a:bodyPr/>
                    <a:lstStyle/>
                    <a:p>
                      <a:pPr algn="ctr"/>
                      <a:r>
                        <a:rPr lang="en-US" sz="1200" b="1" dirty="0" smtClean="0">
                          <a:solidFill>
                            <a:schemeClr val="tx1"/>
                          </a:solidFill>
                        </a:rPr>
                        <a:t>M*</a:t>
                      </a:r>
                      <a:endParaRPr lang="en-GB" sz="1200" b="1" dirty="0">
                        <a:solidFill>
                          <a:schemeClr val="tx1"/>
                        </a:solidFill>
                      </a:endParaRPr>
                    </a:p>
                  </a:txBody>
                  <a:tcPr anchor="ctr"/>
                </a:tc>
              </a:tr>
            </a:tbl>
          </a:graphicData>
        </a:graphic>
      </p:graphicFrame>
      <p:sp>
        <p:nvSpPr>
          <p:cNvPr id="7" name="Inhaltsplatzhalter 2"/>
          <p:cNvSpPr>
            <a:spLocks noGrp="1"/>
          </p:cNvSpPr>
          <p:nvPr>
            <p:ph idx="1"/>
          </p:nvPr>
        </p:nvSpPr>
        <p:spPr>
          <a:xfrm>
            <a:off x="0" y="836613"/>
            <a:ext cx="9906000" cy="864195"/>
          </a:xfrm>
        </p:spPr>
        <p:txBody>
          <a:bodyPr/>
          <a:lstStyle/>
          <a:p>
            <a:pPr lvl="1"/>
            <a:r>
              <a:rPr lang="en-US" dirty="0" smtClean="0">
                <a:latin typeface="Arial" charset="0"/>
                <a:cs typeface="Arial" charset="0"/>
              </a:rPr>
              <a:t>Overview of configuration items and possibilities</a:t>
            </a:r>
          </a:p>
        </p:txBody>
      </p:sp>
      <p:sp>
        <p:nvSpPr>
          <p:cNvPr id="8" name="Inhaltsplatzhalter 2"/>
          <p:cNvSpPr txBox="1">
            <a:spLocks/>
          </p:cNvSpPr>
          <p:nvPr/>
        </p:nvSpPr>
        <p:spPr bwMode="auto">
          <a:xfrm>
            <a:off x="8306272" y="5613047"/>
            <a:ext cx="1599728" cy="84028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2"/>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3"/>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4"/>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marL="39687" lvl="1" indent="0">
              <a:buNone/>
            </a:pPr>
            <a:r>
              <a:rPr lang="en-US" sz="1200" kern="0" dirty="0" smtClean="0">
                <a:solidFill>
                  <a:schemeClr val="tx1"/>
                </a:solidFill>
                <a:latin typeface="+mn-lt"/>
                <a:cs typeface="Arial" charset="0"/>
              </a:rPr>
              <a:t>M</a:t>
            </a:r>
            <a:r>
              <a:rPr lang="en-US" sz="1200" b="0" kern="0" dirty="0" smtClean="0">
                <a:solidFill>
                  <a:schemeClr val="tx1"/>
                </a:solidFill>
                <a:latin typeface="+mn-lt"/>
                <a:cs typeface="Arial" charset="0"/>
              </a:rPr>
              <a:t> = Mandatory,</a:t>
            </a:r>
            <a:br>
              <a:rPr lang="en-US" sz="1200" b="0" kern="0" dirty="0" smtClean="0">
                <a:solidFill>
                  <a:schemeClr val="tx1"/>
                </a:solidFill>
                <a:latin typeface="+mn-lt"/>
                <a:cs typeface="Arial" charset="0"/>
              </a:rPr>
            </a:br>
            <a:r>
              <a:rPr lang="en-US" sz="1200" kern="0" dirty="0" smtClean="0">
                <a:solidFill>
                  <a:schemeClr val="tx1"/>
                </a:solidFill>
                <a:latin typeface="+mn-lt"/>
                <a:cs typeface="Arial" charset="0"/>
              </a:rPr>
              <a:t>M*</a:t>
            </a:r>
            <a:r>
              <a:rPr lang="en-US" sz="1200" b="0" kern="0" dirty="0" smtClean="0">
                <a:solidFill>
                  <a:schemeClr val="tx1"/>
                </a:solidFill>
                <a:latin typeface="+mn-lt"/>
                <a:cs typeface="Arial" charset="0"/>
              </a:rPr>
              <a:t> = set automatically</a:t>
            </a:r>
            <a:r>
              <a:rPr lang="en-US" sz="1200" b="0" kern="0" dirty="0">
                <a:solidFill>
                  <a:schemeClr val="tx1"/>
                </a:solidFill>
                <a:latin typeface="+mn-lt"/>
                <a:cs typeface="Arial" charset="0"/>
              </a:rPr>
              <a:t/>
            </a:r>
            <a:br>
              <a:rPr lang="en-US" sz="1200" b="0" kern="0" dirty="0">
                <a:solidFill>
                  <a:schemeClr val="tx1"/>
                </a:solidFill>
                <a:latin typeface="+mn-lt"/>
                <a:cs typeface="Arial" charset="0"/>
              </a:rPr>
            </a:br>
            <a:r>
              <a:rPr lang="en-US" sz="1200" kern="0" dirty="0" smtClean="0">
                <a:solidFill>
                  <a:schemeClr val="tx1"/>
                </a:solidFill>
                <a:latin typeface="+mn-lt"/>
                <a:cs typeface="Arial" charset="0"/>
              </a:rPr>
              <a:t>O</a:t>
            </a:r>
            <a:r>
              <a:rPr lang="en-US" sz="1200" b="0" kern="0" dirty="0" smtClean="0">
                <a:solidFill>
                  <a:schemeClr val="tx1"/>
                </a:solidFill>
                <a:latin typeface="+mn-lt"/>
                <a:cs typeface="Arial" charset="0"/>
              </a:rPr>
              <a:t> = Optional</a:t>
            </a:r>
            <a:br>
              <a:rPr lang="en-US" sz="1200" b="0" kern="0" dirty="0" smtClean="0">
                <a:solidFill>
                  <a:schemeClr val="tx1"/>
                </a:solidFill>
                <a:latin typeface="+mn-lt"/>
                <a:cs typeface="Arial" charset="0"/>
              </a:rPr>
            </a:br>
            <a:r>
              <a:rPr lang="en-US" sz="1200" b="0" kern="0" dirty="0" smtClean="0">
                <a:solidFill>
                  <a:schemeClr val="tx1"/>
                </a:solidFill>
                <a:latin typeface="+mn-lt"/>
                <a:cs typeface="Arial" charset="0"/>
              </a:rPr>
              <a:t>n/a = not applicable</a:t>
            </a:r>
          </a:p>
        </p:txBody>
      </p:sp>
      <p:sp>
        <p:nvSpPr>
          <p:cNvPr id="9" name="Action Button: Home 8">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0" name="Rectangle 9"/>
          <p:cNvSpPr/>
          <p:nvPr/>
        </p:nvSpPr>
        <p:spPr>
          <a:xfrm>
            <a:off x="560512" y="5157192"/>
            <a:ext cx="7673752" cy="1384995"/>
          </a:xfrm>
          <a:prstGeom prst="rect">
            <a:avLst/>
          </a:prstGeom>
        </p:spPr>
        <p:txBody>
          <a:bodyPr wrap="square">
            <a:spAutoFit/>
          </a:bodyPr>
          <a:lstStyle/>
          <a:p>
            <a:r>
              <a:rPr lang="en-US" sz="1200" b="0" dirty="0">
                <a:solidFill>
                  <a:schemeClr val="tx1"/>
                </a:solidFill>
                <a:latin typeface="+mn-lt"/>
              </a:rPr>
              <a:t>Area Sensor Blob Locator Tool </a:t>
            </a:r>
            <a:r>
              <a:rPr lang="en-US" sz="1200" b="0" dirty="0" smtClean="0">
                <a:solidFill>
                  <a:schemeClr val="tx1"/>
                </a:solidFill>
                <a:latin typeface="+mn-lt"/>
              </a:rPr>
              <a:t>breaks down the 3D map into 3D blobs at a certain “break line” which is</a:t>
            </a:r>
          </a:p>
          <a:p>
            <a:pPr marL="171450" indent="-171450">
              <a:buFontTx/>
              <a:buChar char="-"/>
            </a:pPr>
            <a:r>
              <a:rPr lang="en-US" sz="1200" b="0" dirty="0" smtClean="0">
                <a:solidFill>
                  <a:schemeClr val="tx1"/>
                </a:solidFill>
                <a:latin typeface="+mn-lt"/>
              </a:rPr>
              <a:t>[a “height gradient contour” in 3D map, defined by the “Z Height Threshold”] </a:t>
            </a:r>
            <a:br>
              <a:rPr lang="en-US" sz="1200" b="0" dirty="0" smtClean="0">
                <a:solidFill>
                  <a:schemeClr val="tx1"/>
                </a:solidFill>
                <a:latin typeface="+mn-lt"/>
              </a:rPr>
            </a:br>
            <a:r>
              <a:rPr lang="en-US" sz="1200" b="0" dirty="0" smtClean="0">
                <a:solidFill>
                  <a:schemeClr val="tx1"/>
                </a:solidFill>
                <a:latin typeface="+mn-lt"/>
              </a:rPr>
              <a:t>OR</a:t>
            </a:r>
            <a:endParaRPr lang="en-US" sz="1200" b="0" dirty="0">
              <a:solidFill>
                <a:schemeClr val="tx1"/>
              </a:solidFill>
              <a:latin typeface="+mn-lt"/>
            </a:endParaRPr>
          </a:p>
          <a:p>
            <a:pPr marL="171450" indent="-171450">
              <a:buFontTx/>
              <a:buChar char="-"/>
            </a:pPr>
            <a:r>
              <a:rPr lang="en-US" sz="1200" b="0" dirty="0" smtClean="0">
                <a:solidFill>
                  <a:schemeClr val="tx1"/>
                </a:solidFill>
                <a:latin typeface="+mn-lt"/>
              </a:rPr>
              <a:t>[a “brightness gradient contour” in 2D image, defined </a:t>
            </a:r>
            <a:r>
              <a:rPr lang="en-US" sz="1200" b="0" dirty="0">
                <a:solidFill>
                  <a:schemeClr val="tx1"/>
                </a:solidFill>
                <a:latin typeface="+mn-lt"/>
              </a:rPr>
              <a:t>by </a:t>
            </a:r>
            <a:r>
              <a:rPr lang="en-US" sz="1200" b="0" dirty="0" smtClean="0">
                <a:solidFill>
                  <a:schemeClr val="tx1"/>
                </a:solidFill>
                <a:latin typeface="+mn-lt"/>
              </a:rPr>
              <a:t>the “Contrast Threshold”]</a:t>
            </a:r>
            <a:br>
              <a:rPr lang="en-US" sz="1200" b="0" dirty="0" smtClean="0">
                <a:solidFill>
                  <a:schemeClr val="tx1"/>
                </a:solidFill>
                <a:latin typeface="+mn-lt"/>
              </a:rPr>
            </a:br>
            <a:r>
              <a:rPr lang="en-US" sz="1200" b="0" dirty="0" smtClean="0">
                <a:solidFill>
                  <a:schemeClr val="tx1"/>
                </a:solidFill>
                <a:latin typeface="+mn-lt"/>
              </a:rPr>
              <a:t>OR</a:t>
            </a:r>
          </a:p>
          <a:p>
            <a:pPr marL="171450" indent="-171450">
              <a:buFontTx/>
              <a:buChar char="-"/>
            </a:pPr>
            <a:r>
              <a:rPr lang="en-US" sz="1200" b="0" dirty="0" smtClean="0">
                <a:solidFill>
                  <a:schemeClr val="tx1"/>
                </a:solidFill>
                <a:latin typeface="+mn-lt"/>
              </a:rPr>
              <a:t>[</a:t>
            </a:r>
            <a:r>
              <a:rPr lang="en-US" sz="1200" b="0" dirty="0">
                <a:solidFill>
                  <a:schemeClr val="tx1"/>
                </a:solidFill>
                <a:latin typeface="+mn-lt"/>
              </a:rPr>
              <a:t>a </a:t>
            </a:r>
            <a:r>
              <a:rPr lang="en-US" sz="1200" b="0" dirty="0" smtClean="0">
                <a:solidFill>
                  <a:schemeClr val="tx1"/>
                </a:solidFill>
                <a:latin typeface="+mn-lt"/>
              </a:rPr>
              <a:t>“normal direction gradient </a:t>
            </a:r>
            <a:r>
              <a:rPr lang="en-US" sz="1200" b="0" dirty="0">
                <a:solidFill>
                  <a:schemeClr val="tx1"/>
                </a:solidFill>
                <a:latin typeface="+mn-lt"/>
              </a:rPr>
              <a:t>contour” in </a:t>
            </a:r>
            <a:r>
              <a:rPr lang="en-US" sz="1200" b="0" dirty="0" smtClean="0">
                <a:solidFill>
                  <a:schemeClr val="tx1"/>
                </a:solidFill>
                <a:latin typeface="+mn-lt"/>
              </a:rPr>
              <a:t>3D map, </a:t>
            </a:r>
            <a:r>
              <a:rPr lang="en-US" sz="1200" b="0" dirty="0">
                <a:solidFill>
                  <a:schemeClr val="tx1"/>
                </a:solidFill>
                <a:latin typeface="+mn-lt"/>
              </a:rPr>
              <a:t>defined by </a:t>
            </a:r>
            <a:r>
              <a:rPr lang="en-US" sz="1200" b="0" dirty="0" smtClean="0">
                <a:solidFill>
                  <a:schemeClr val="tx1"/>
                </a:solidFill>
                <a:latin typeface="+mn-lt"/>
              </a:rPr>
              <a:t>the “Normal Direction Threshold</a:t>
            </a:r>
            <a:r>
              <a:rPr lang="en-US" sz="1200" b="0" dirty="0">
                <a:solidFill>
                  <a:schemeClr val="tx1"/>
                </a:solidFill>
                <a:latin typeface="+mn-lt"/>
              </a:rPr>
              <a:t>”]</a:t>
            </a:r>
            <a:br>
              <a:rPr lang="en-US" sz="1200" b="0" dirty="0">
                <a:solidFill>
                  <a:schemeClr val="tx1"/>
                </a:solidFill>
                <a:latin typeface="+mn-lt"/>
              </a:rPr>
            </a:br>
            <a:endParaRPr lang="en-US" sz="1200" b="0" dirty="0" smtClean="0">
              <a:solidFill>
                <a:schemeClr val="tx1"/>
              </a:solidFill>
              <a:latin typeface="+mn-lt"/>
            </a:endParaRPr>
          </a:p>
        </p:txBody>
      </p:sp>
    </p:spTree>
    <p:extLst>
      <p:ext uri="{BB962C8B-B14F-4D97-AF65-F5344CB8AC3E}">
        <p14:creationId xmlns:p14="http://schemas.microsoft.com/office/powerpoint/2010/main" val="5419551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67</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GB" dirty="0"/>
              <a:t>Connecting Threshold – Z Height</a:t>
            </a:r>
            <a:endParaRPr lang="en-US" dirty="0" smtClean="0">
              <a:latin typeface="Arial" charset="0"/>
              <a:cs typeface="Arial" charset="0"/>
            </a:endParaRPr>
          </a:p>
        </p:txBody>
      </p:sp>
      <p:sp>
        <p:nvSpPr>
          <p:cNvPr id="9" name="Action Button: Home 8">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583" name="Group 582"/>
          <p:cNvGrpSpPr/>
          <p:nvPr/>
        </p:nvGrpSpPr>
        <p:grpSpPr>
          <a:xfrm>
            <a:off x="3189964" y="2621141"/>
            <a:ext cx="3232315" cy="1927916"/>
            <a:chOff x="1271774" y="3789216"/>
            <a:chExt cx="3232315" cy="1927916"/>
          </a:xfrm>
        </p:grpSpPr>
        <p:grpSp>
          <p:nvGrpSpPr>
            <p:cNvPr id="582" name="Group 581"/>
            <p:cNvGrpSpPr/>
            <p:nvPr/>
          </p:nvGrpSpPr>
          <p:grpSpPr>
            <a:xfrm>
              <a:off x="1271774" y="3789216"/>
              <a:ext cx="3232315" cy="1927916"/>
              <a:chOff x="1144621" y="4005064"/>
              <a:chExt cx="3232315" cy="1927916"/>
            </a:xfrm>
          </p:grpSpPr>
          <p:grpSp>
            <p:nvGrpSpPr>
              <p:cNvPr id="632" name="Group 631"/>
              <p:cNvGrpSpPr/>
              <p:nvPr/>
            </p:nvGrpSpPr>
            <p:grpSpPr>
              <a:xfrm>
                <a:off x="1144621" y="4005064"/>
                <a:ext cx="3232315" cy="1927916"/>
                <a:chOff x="5395913" y="4261519"/>
                <a:chExt cx="1820105" cy="1012626"/>
              </a:xfrm>
            </p:grpSpPr>
            <p:cxnSp>
              <p:nvCxnSpPr>
                <p:cNvPr id="633" name="Straight Connector 632"/>
                <p:cNvCxnSpPr/>
                <p:nvPr/>
              </p:nvCxnSpPr>
              <p:spPr bwMode="auto">
                <a:xfrm>
                  <a:off x="5399774" y="4522618"/>
                  <a:ext cx="0" cy="751527"/>
                </a:xfrm>
                <a:prstGeom prst="line">
                  <a:avLst/>
                </a:prstGeom>
                <a:noFill/>
                <a:ln w="9525" cap="flat" cmpd="sng" algn="ctr">
                  <a:solidFill>
                    <a:schemeClr val="tx1"/>
                  </a:solidFill>
                  <a:prstDash val="solid"/>
                  <a:round/>
                  <a:headEnd type="none" w="med" len="med"/>
                  <a:tailEnd type="none" w="med" len="med"/>
                </a:ln>
                <a:effectLst/>
              </p:spPr>
            </p:cxnSp>
            <p:cxnSp>
              <p:nvCxnSpPr>
                <p:cNvPr id="634" name="Straight Connector 633"/>
                <p:cNvCxnSpPr/>
                <p:nvPr/>
              </p:nvCxnSpPr>
              <p:spPr bwMode="auto">
                <a:xfrm>
                  <a:off x="6225115" y="4522618"/>
                  <a:ext cx="1367" cy="738029"/>
                </a:xfrm>
                <a:prstGeom prst="line">
                  <a:avLst/>
                </a:prstGeom>
                <a:noFill/>
                <a:ln w="9525" cap="flat" cmpd="sng" algn="ctr">
                  <a:solidFill>
                    <a:schemeClr val="tx1"/>
                  </a:solidFill>
                  <a:prstDash val="solid"/>
                  <a:round/>
                  <a:headEnd type="none" w="med" len="med"/>
                  <a:tailEnd type="none" w="med" len="med"/>
                </a:ln>
                <a:effectLst/>
              </p:spPr>
            </p:cxnSp>
            <p:cxnSp>
              <p:nvCxnSpPr>
                <p:cNvPr id="635" name="Straight Connector 634"/>
                <p:cNvCxnSpPr/>
                <p:nvPr/>
              </p:nvCxnSpPr>
              <p:spPr bwMode="auto">
                <a:xfrm flipV="1">
                  <a:off x="5399774" y="5268588"/>
                  <a:ext cx="822960" cy="0"/>
                </a:xfrm>
                <a:prstGeom prst="line">
                  <a:avLst/>
                </a:prstGeom>
                <a:noFill/>
                <a:ln w="9525" cap="flat" cmpd="sng" algn="ctr">
                  <a:solidFill>
                    <a:schemeClr val="tx1"/>
                  </a:solidFill>
                  <a:prstDash val="solid"/>
                  <a:round/>
                  <a:headEnd type="none" w="med" len="med"/>
                  <a:tailEnd type="none" w="med" len="med"/>
                </a:ln>
                <a:effectLst/>
              </p:spPr>
            </p:cxnSp>
            <p:cxnSp>
              <p:nvCxnSpPr>
                <p:cNvPr id="636" name="Straight Connector 635"/>
                <p:cNvCxnSpPr/>
                <p:nvPr/>
              </p:nvCxnSpPr>
              <p:spPr bwMode="auto">
                <a:xfrm flipV="1">
                  <a:off x="5399774" y="4525890"/>
                  <a:ext cx="822960" cy="0"/>
                </a:xfrm>
                <a:prstGeom prst="line">
                  <a:avLst/>
                </a:prstGeom>
                <a:noFill/>
                <a:ln w="9525" cap="flat" cmpd="sng" algn="ctr">
                  <a:solidFill>
                    <a:schemeClr val="tx1"/>
                  </a:solidFill>
                  <a:prstDash val="solid"/>
                  <a:round/>
                  <a:headEnd type="none" w="med" len="med"/>
                  <a:tailEnd type="none" w="med" len="med"/>
                </a:ln>
                <a:effectLst/>
              </p:spPr>
            </p:cxnSp>
            <p:cxnSp>
              <p:nvCxnSpPr>
                <p:cNvPr id="637" name="Straight Connector 636"/>
                <p:cNvCxnSpPr/>
                <p:nvPr/>
              </p:nvCxnSpPr>
              <p:spPr bwMode="auto">
                <a:xfrm>
                  <a:off x="6440457" y="4261519"/>
                  <a:ext cx="824" cy="219994"/>
                </a:xfrm>
                <a:prstGeom prst="line">
                  <a:avLst/>
                </a:prstGeom>
                <a:noFill/>
                <a:ln w="9525" cap="flat" cmpd="sng" algn="ctr">
                  <a:solidFill>
                    <a:schemeClr val="tx1"/>
                  </a:solidFill>
                  <a:prstDash val="solid"/>
                  <a:round/>
                  <a:headEnd type="none" w="med" len="med"/>
                  <a:tailEnd type="none" w="med" len="med"/>
                </a:ln>
                <a:effectLst/>
              </p:spPr>
            </p:cxnSp>
            <p:cxnSp>
              <p:nvCxnSpPr>
                <p:cNvPr id="638" name="Straight Connector 637"/>
                <p:cNvCxnSpPr/>
                <p:nvPr/>
              </p:nvCxnSpPr>
              <p:spPr bwMode="auto">
                <a:xfrm flipV="1">
                  <a:off x="6224433" y="4263829"/>
                  <a:ext cx="216024" cy="259945"/>
                </a:xfrm>
                <a:prstGeom prst="line">
                  <a:avLst/>
                </a:prstGeom>
                <a:noFill/>
                <a:ln w="9525" cap="flat" cmpd="sng" algn="ctr">
                  <a:solidFill>
                    <a:schemeClr val="tx1"/>
                  </a:solidFill>
                  <a:prstDash val="solid"/>
                  <a:round/>
                  <a:headEnd type="none" w="med" len="med"/>
                  <a:tailEnd type="none" w="med" len="med"/>
                </a:ln>
                <a:effectLst/>
              </p:spPr>
            </p:cxnSp>
            <p:cxnSp>
              <p:nvCxnSpPr>
                <p:cNvPr id="639" name="Straight Connector 638"/>
                <p:cNvCxnSpPr/>
                <p:nvPr/>
              </p:nvCxnSpPr>
              <p:spPr bwMode="auto">
                <a:xfrm flipV="1">
                  <a:off x="5395913" y="4274949"/>
                  <a:ext cx="291893" cy="247045"/>
                </a:xfrm>
                <a:prstGeom prst="line">
                  <a:avLst/>
                </a:prstGeom>
                <a:noFill/>
                <a:ln w="9525" cap="flat" cmpd="sng" algn="ctr">
                  <a:solidFill>
                    <a:schemeClr val="tx1"/>
                  </a:solidFill>
                  <a:prstDash val="solid"/>
                  <a:round/>
                  <a:headEnd type="none" w="med" len="med"/>
                  <a:tailEnd type="none" w="med" len="med"/>
                </a:ln>
                <a:effectLst/>
              </p:spPr>
            </p:cxnSp>
            <p:cxnSp>
              <p:nvCxnSpPr>
                <p:cNvPr id="640" name="Straight Connector 639"/>
                <p:cNvCxnSpPr/>
                <p:nvPr/>
              </p:nvCxnSpPr>
              <p:spPr bwMode="auto">
                <a:xfrm flipV="1">
                  <a:off x="5687806" y="4263837"/>
                  <a:ext cx="752651" cy="11112"/>
                </a:xfrm>
                <a:prstGeom prst="line">
                  <a:avLst/>
                </a:prstGeom>
                <a:noFill/>
                <a:ln w="9525" cap="flat" cmpd="sng" algn="ctr">
                  <a:solidFill>
                    <a:schemeClr val="tx1"/>
                  </a:solidFill>
                  <a:prstDash val="solid"/>
                  <a:round/>
                  <a:headEnd type="none" w="med" len="med"/>
                  <a:tailEnd type="none" w="med" len="med"/>
                </a:ln>
                <a:effectLst/>
              </p:spPr>
            </p:cxnSp>
            <p:cxnSp>
              <p:nvCxnSpPr>
                <p:cNvPr id="641" name="Straight Connector 640"/>
                <p:cNvCxnSpPr/>
                <p:nvPr/>
              </p:nvCxnSpPr>
              <p:spPr bwMode="auto">
                <a:xfrm>
                  <a:off x="6231751" y="4718823"/>
                  <a:ext cx="0" cy="555322"/>
                </a:xfrm>
                <a:prstGeom prst="line">
                  <a:avLst/>
                </a:prstGeom>
                <a:noFill/>
                <a:ln w="9525" cap="flat" cmpd="sng" algn="ctr">
                  <a:solidFill>
                    <a:schemeClr val="tx1"/>
                  </a:solidFill>
                  <a:prstDash val="solid"/>
                  <a:round/>
                  <a:headEnd type="none" w="med" len="med"/>
                  <a:tailEnd type="none" w="med" len="med"/>
                </a:ln>
                <a:effectLst/>
              </p:spPr>
            </p:cxnSp>
            <p:cxnSp>
              <p:nvCxnSpPr>
                <p:cNvPr id="642" name="Straight Connector 641"/>
                <p:cNvCxnSpPr/>
                <p:nvPr/>
              </p:nvCxnSpPr>
              <p:spPr bwMode="auto">
                <a:xfrm>
                  <a:off x="7041482" y="4718823"/>
                  <a:ext cx="1345" cy="545348"/>
                </a:xfrm>
                <a:prstGeom prst="line">
                  <a:avLst/>
                </a:prstGeom>
                <a:noFill/>
                <a:ln w="9525" cap="flat" cmpd="sng" algn="ctr">
                  <a:solidFill>
                    <a:schemeClr val="tx1"/>
                  </a:solidFill>
                  <a:prstDash val="solid"/>
                  <a:round/>
                  <a:headEnd type="none" w="med" len="med"/>
                  <a:tailEnd type="none" w="med" len="med"/>
                </a:ln>
                <a:effectLst/>
              </p:spPr>
            </p:cxnSp>
            <p:cxnSp>
              <p:nvCxnSpPr>
                <p:cNvPr id="643" name="Straight Connector 642"/>
                <p:cNvCxnSpPr/>
                <p:nvPr/>
              </p:nvCxnSpPr>
              <p:spPr bwMode="auto">
                <a:xfrm flipV="1">
                  <a:off x="6231751" y="5270039"/>
                  <a:ext cx="809731" cy="0"/>
                </a:xfrm>
                <a:prstGeom prst="line">
                  <a:avLst/>
                </a:prstGeom>
                <a:noFill/>
                <a:ln w="9525" cap="flat" cmpd="sng" algn="ctr">
                  <a:solidFill>
                    <a:schemeClr val="tx1"/>
                  </a:solidFill>
                  <a:prstDash val="solid"/>
                  <a:round/>
                  <a:headEnd type="none" w="med" len="med"/>
                  <a:tailEnd type="none" w="med" len="med"/>
                </a:ln>
                <a:effectLst/>
              </p:spPr>
            </p:cxnSp>
            <p:cxnSp>
              <p:nvCxnSpPr>
                <p:cNvPr id="644" name="Straight Connector 643"/>
                <p:cNvCxnSpPr/>
                <p:nvPr/>
              </p:nvCxnSpPr>
              <p:spPr bwMode="auto">
                <a:xfrm flipV="1">
                  <a:off x="6231751" y="4721240"/>
                  <a:ext cx="809731" cy="0"/>
                </a:xfrm>
                <a:prstGeom prst="line">
                  <a:avLst/>
                </a:prstGeom>
                <a:noFill/>
                <a:ln w="9525" cap="flat" cmpd="sng" algn="ctr">
                  <a:solidFill>
                    <a:schemeClr val="tx1"/>
                  </a:solidFill>
                  <a:prstDash val="solid"/>
                  <a:round/>
                  <a:headEnd type="none" w="med" len="med"/>
                  <a:tailEnd type="none" w="med" len="med"/>
                </a:ln>
                <a:effectLst/>
              </p:spPr>
            </p:cxnSp>
            <p:cxnSp>
              <p:nvCxnSpPr>
                <p:cNvPr id="645" name="Straight Connector 644"/>
                <p:cNvCxnSpPr/>
                <p:nvPr/>
              </p:nvCxnSpPr>
              <p:spPr bwMode="auto">
                <a:xfrm>
                  <a:off x="7212805" y="4471988"/>
                  <a:ext cx="2383" cy="578643"/>
                </a:xfrm>
                <a:prstGeom prst="line">
                  <a:avLst/>
                </a:prstGeom>
                <a:noFill/>
                <a:ln w="9525" cap="flat" cmpd="sng" algn="ctr">
                  <a:solidFill>
                    <a:schemeClr val="tx1"/>
                  </a:solidFill>
                  <a:prstDash val="solid"/>
                  <a:round/>
                  <a:headEnd type="none" w="med" len="med"/>
                  <a:tailEnd type="none" w="med" len="med"/>
                </a:ln>
                <a:effectLst/>
              </p:spPr>
            </p:cxnSp>
            <p:cxnSp>
              <p:nvCxnSpPr>
                <p:cNvPr id="646" name="Straight Connector 645"/>
                <p:cNvCxnSpPr/>
                <p:nvPr/>
              </p:nvCxnSpPr>
              <p:spPr bwMode="auto">
                <a:xfrm flipV="1">
                  <a:off x="7043154" y="5048250"/>
                  <a:ext cx="169652" cy="225044"/>
                </a:xfrm>
                <a:prstGeom prst="line">
                  <a:avLst/>
                </a:prstGeom>
                <a:noFill/>
                <a:ln w="9525" cap="flat" cmpd="sng" algn="ctr">
                  <a:solidFill>
                    <a:schemeClr val="tx1"/>
                  </a:solidFill>
                  <a:prstDash val="solid"/>
                  <a:round/>
                  <a:headEnd type="none" w="med" len="med"/>
                  <a:tailEnd type="none" w="med" len="med"/>
                </a:ln>
                <a:effectLst/>
              </p:spPr>
            </p:cxnSp>
            <p:cxnSp>
              <p:nvCxnSpPr>
                <p:cNvPr id="647" name="Straight Connector 646"/>
                <p:cNvCxnSpPr/>
                <p:nvPr/>
              </p:nvCxnSpPr>
              <p:spPr bwMode="auto">
                <a:xfrm flipV="1">
                  <a:off x="7043154" y="4476750"/>
                  <a:ext cx="172032" cy="242929"/>
                </a:xfrm>
                <a:prstGeom prst="line">
                  <a:avLst/>
                </a:prstGeom>
                <a:noFill/>
                <a:ln w="9525" cap="flat" cmpd="sng" algn="ctr">
                  <a:solidFill>
                    <a:schemeClr val="tx1"/>
                  </a:solidFill>
                  <a:prstDash val="solid"/>
                  <a:round/>
                  <a:headEnd type="none" w="med" len="med"/>
                  <a:tailEnd type="none" w="med" len="med"/>
                </a:ln>
                <a:effectLst/>
              </p:spPr>
            </p:cxnSp>
            <p:cxnSp>
              <p:nvCxnSpPr>
                <p:cNvPr id="648" name="Straight Connector 647"/>
                <p:cNvCxnSpPr/>
                <p:nvPr/>
              </p:nvCxnSpPr>
              <p:spPr bwMode="auto">
                <a:xfrm flipV="1">
                  <a:off x="6229350" y="4474369"/>
                  <a:ext cx="216694" cy="240506"/>
                </a:xfrm>
                <a:prstGeom prst="line">
                  <a:avLst/>
                </a:prstGeom>
                <a:noFill/>
                <a:ln w="9525" cap="flat" cmpd="sng" algn="ctr">
                  <a:solidFill>
                    <a:schemeClr val="tx1"/>
                  </a:solidFill>
                  <a:prstDash val="solid"/>
                  <a:round/>
                  <a:headEnd type="none" w="med" len="med"/>
                  <a:tailEnd type="none" w="med" len="med"/>
                </a:ln>
                <a:effectLst/>
              </p:spPr>
            </p:cxnSp>
            <p:cxnSp>
              <p:nvCxnSpPr>
                <p:cNvPr id="649" name="Straight Connector 648"/>
                <p:cNvCxnSpPr/>
                <p:nvPr/>
              </p:nvCxnSpPr>
              <p:spPr bwMode="auto">
                <a:xfrm>
                  <a:off x="6438900" y="4474369"/>
                  <a:ext cx="777118" cy="2382"/>
                </a:xfrm>
                <a:prstGeom prst="line">
                  <a:avLst/>
                </a:prstGeom>
                <a:noFill/>
                <a:ln w="9525" cap="flat" cmpd="sng" algn="ctr">
                  <a:solidFill>
                    <a:schemeClr val="tx1"/>
                  </a:solidFill>
                  <a:prstDash val="solid"/>
                  <a:round/>
                  <a:headEnd type="none" w="med" len="med"/>
                  <a:tailEnd type="none" w="med" len="med"/>
                </a:ln>
                <a:effectLst/>
              </p:spPr>
            </p:cxnSp>
          </p:grpSp>
          <p:grpSp>
            <p:nvGrpSpPr>
              <p:cNvPr id="650" name="Group 507"/>
              <p:cNvGrpSpPr>
                <a:grpSpLocks noChangeAspect="1"/>
              </p:cNvGrpSpPr>
              <p:nvPr/>
            </p:nvGrpSpPr>
            <p:grpSpPr bwMode="auto">
              <a:xfrm>
                <a:off x="1648120" y="4007773"/>
                <a:ext cx="111125" cy="111125"/>
                <a:chOff x="3991" y="2617"/>
                <a:chExt cx="48" cy="48"/>
              </a:xfrm>
            </p:grpSpPr>
            <p:sp>
              <p:nvSpPr>
                <p:cNvPr id="651"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52"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62" name="Group 507"/>
              <p:cNvGrpSpPr>
                <a:grpSpLocks noChangeAspect="1"/>
              </p:cNvGrpSpPr>
              <p:nvPr/>
            </p:nvGrpSpPr>
            <p:grpSpPr bwMode="auto">
              <a:xfrm>
                <a:off x="2517083" y="4005064"/>
                <a:ext cx="111125" cy="111125"/>
                <a:chOff x="3991" y="2617"/>
                <a:chExt cx="48" cy="48"/>
              </a:xfrm>
            </p:grpSpPr>
            <p:sp>
              <p:nvSpPr>
                <p:cNvPr id="663"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64"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74" name="Group 507"/>
              <p:cNvGrpSpPr>
                <a:grpSpLocks noChangeAspect="1"/>
              </p:cNvGrpSpPr>
              <p:nvPr/>
            </p:nvGrpSpPr>
            <p:grpSpPr bwMode="auto">
              <a:xfrm>
                <a:off x="2776807" y="4009477"/>
                <a:ext cx="111125" cy="111125"/>
                <a:chOff x="3991" y="2617"/>
                <a:chExt cx="48" cy="48"/>
              </a:xfrm>
            </p:grpSpPr>
            <p:sp>
              <p:nvSpPr>
                <p:cNvPr id="675"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76"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86" name="Group 507"/>
              <p:cNvGrpSpPr>
                <a:grpSpLocks noChangeAspect="1"/>
              </p:cNvGrpSpPr>
              <p:nvPr/>
            </p:nvGrpSpPr>
            <p:grpSpPr bwMode="auto">
              <a:xfrm>
                <a:off x="2227801" y="4005064"/>
                <a:ext cx="111125" cy="111125"/>
                <a:chOff x="3991" y="2617"/>
                <a:chExt cx="48" cy="48"/>
              </a:xfrm>
            </p:grpSpPr>
            <p:sp>
              <p:nvSpPr>
                <p:cNvPr id="687"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88"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89" name="Group 507"/>
              <p:cNvGrpSpPr>
                <a:grpSpLocks noChangeAspect="1"/>
              </p:cNvGrpSpPr>
              <p:nvPr/>
            </p:nvGrpSpPr>
            <p:grpSpPr bwMode="auto">
              <a:xfrm>
                <a:off x="1917070" y="4005064"/>
                <a:ext cx="111125" cy="111125"/>
                <a:chOff x="3991" y="2617"/>
                <a:chExt cx="48" cy="48"/>
              </a:xfrm>
            </p:grpSpPr>
            <p:sp>
              <p:nvSpPr>
                <p:cNvPr id="690"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91"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92" name="Group 507"/>
              <p:cNvGrpSpPr>
                <a:grpSpLocks noChangeAspect="1"/>
              </p:cNvGrpSpPr>
              <p:nvPr/>
            </p:nvGrpSpPr>
            <p:grpSpPr bwMode="auto">
              <a:xfrm>
                <a:off x="1503750" y="4160173"/>
                <a:ext cx="111125" cy="111125"/>
                <a:chOff x="3991" y="2617"/>
                <a:chExt cx="48" cy="48"/>
              </a:xfrm>
            </p:grpSpPr>
            <p:sp>
              <p:nvSpPr>
                <p:cNvPr id="693"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94"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95" name="Group 507"/>
              <p:cNvGrpSpPr>
                <a:grpSpLocks noChangeAspect="1"/>
              </p:cNvGrpSpPr>
              <p:nvPr/>
            </p:nvGrpSpPr>
            <p:grpSpPr bwMode="auto">
              <a:xfrm>
                <a:off x="2372713" y="4157464"/>
                <a:ext cx="111125" cy="111125"/>
                <a:chOff x="3991" y="2617"/>
                <a:chExt cx="48" cy="48"/>
              </a:xfrm>
            </p:grpSpPr>
            <p:sp>
              <p:nvSpPr>
                <p:cNvPr id="696"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97"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698" name="Group 507"/>
              <p:cNvGrpSpPr>
                <a:grpSpLocks noChangeAspect="1"/>
              </p:cNvGrpSpPr>
              <p:nvPr/>
            </p:nvGrpSpPr>
            <p:grpSpPr bwMode="auto">
              <a:xfrm>
                <a:off x="2632437" y="4161877"/>
                <a:ext cx="111125" cy="111125"/>
                <a:chOff x="3991" y="2617"/>
                <a:chExt cx="48" cy="48"/>
              </a:xfrm>
            </p:grpSpPr>
            <p:sp>
              <p:nvSpPr>
                <p:cNvPr id="699"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00"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01" name="Group 507"/>
              <p:cNvGrpSpPr>
                <a:grpSpLocks noChangeAspect="1"/>
              </p:cNvGrpSpPr>
              <p:nvPr/>
            </p:nvGrpSpPr>
            <p:grpSpPr bwMode="auto">
              <a:xfrm>
                <a:off x="2083431" y="4157464"/>
                <a:ext cx="111125" cy="111125"/>
                <a:chOff x="3991" y="2617"/>
                <a:chExt cx="48" cy="48"/>
              </a:xfrm>
            </p:grpSpPr>
            <p:sp>
              <p:nvSpPr>
                <p:cNvPr id="702"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03"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04" name="Group 507"/>
              <p:cNvGrpSpPr>
                <a:grpSpLocks noChangeAspect="1"/>
              </p:cNvGrpSpPr>
              <p:nvPr/>
            </p:nvGrpSpPr>
            <p:grpSpPr bwMode="auto">
              <a:xfrm>
                <a:off x="1772700" y="4157464"/>
                <a:ext cx="111125" cy="111125"/>
                <a:chOff x="3991" y="2617"/>
                <a:chExt cx="48" cy="48"/>
              </a:xfrm>
            </p:grpSpPr>
            <p:sp>
              <p:nvSpPr>
                <p:cNvPr id="705"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06"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07" name="Group 507"/>
              <p:cNvGrpSpPr>
                <a:grpSpLocks noChangeAspect="1"/>
              </p:cNvGrpSpPr>
              <p:nvPr/>
            </p:nvGrpSpPr>
            <p:grpSpPr bwMode="auto">
              <a:xfrm>
                <a:off x="1332833" y="4343858"/>
                <a:ext cx="111125" cy="111125"/>
                <a:chOff x="3991" y="2617"/>
                <a:chExt cx="48" cy="48"/>
              </a:xfrm>
            </p:grpSpPr>
            <p:sp>
              <p:nvSpPr>
                <p:cNvPr id="708"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09"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10" name="Group 507"/>
              <p:cNvGrpSpPr>
                <a:grpSpLocks noChangeAspect="1"/>
              </p:cNvGrpSpPr>
              <p:nvPr/>
            </p:nvGrpSpPr>
            <p:grpSpPr bwMode="auto">
              <a:xfrm>
                <a:off x="2201796" y="4341149"/>
                <a:ext cx="111125" cy="111125"/>
                <a:chOff x="3991" y="2617"/>
                <a:chExt cx="48" cy="48"/>
              </a:xfrm>
            </p:grpSpPr>
            <p:sp>
              <p:nvSpPr>
                <p:cNvPr id="711"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12"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13" name="Group 507"/>
              <p:cNvGrpSpPr>
                <a:grpSpLocks noChangeAspect="1"/>
              </p:cNvGrpSpPr>
              <p:nvPr/>
            </p:nvGrpSpPr>
            <p:grpSpPr bwMode="auto">
              <a:xfrm>
                <a:off x="2461520" y="4345562"/>
                <a:ext cx="111125" cy="111125"/>
                <a:chOff x="3991" y="2617"/>
                <a:chExt cx="48" cy="48"/>
              </a:xfrm>
            </p:grpSpPr>
            <p:sp>
              <p:nvSpPr>
                <p:cNvPr id="714"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15"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16" name="Group 507"/>
              <p:cNvGrpSpPr>
                <a:grpSpLocks noChangeAspect="1"/>
              </p:cNvGrpSpPr>
              <p:nvPr/>
            </p:nvGrpSpPr>
            <p:grpSpPr bwMode="auto">
              <a:xfrm>
                <a:off x="1912514" y="4341149"/>
                <a:ext cx="111125" cy="111125"/>
                <a:chOff x="3991" y="2617"/>
                <a:chExt cx="48" cy="48"/>
              </a:xfrm>
            </p:grpSpPr>
            <p:sp>
              <p:nvSpPr>
                <p:cNvPr id="717"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18"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19" name="Group 507"/>
              <p:cNvGrpSpPr>
                <a:grpSpLocks noChangeAspect="1"/>
              </p:cNvGrpSpPr>
              <p:nvPr/>
            </p:nvGrpSpPr>
            <p:grpSpPr bwMode="auto">
              <a:xfrm>
                <a:off x="1601783" y="4341149"/>
                <a:ext cx="111125" cy="111125"/>
                <a:chOff x="3991" y="2617"/>
                <a:chExt cx="48" cy="48"/>
              </a:xfrm>
            </p:grpSpPr>
            <p:sp>
              <p:nvSpPr>
                <p:cNvPr id="720"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21"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22" name="Group 507"/>
              <p:cNvGrpSpPr>
                <a:grpSpLocks noChangeAspect="1"/>
              </p:cNvGrpSpPr>
              <p:nvPr/>
            </p:nvGrpSpPr>
            <p:grpSpPr bwMode="auto">
              <a:xfrm>
                <a:off x="3034128" y="4410388"/>
                <a:ext cx="111125" cy="111125"/>
                <a:chOff x="3991" y="2617"/>
                <a:chExt cx="48" cy="48"/>
              </a:xfrm>
            </p:grpSpPr>
            <p:sp>
              <p:nvSpPr>
                <p:cNvPr id="723"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24"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25" name="Group 507"/>
              <p:cNvGrpSpPr>
                <a:grpSpLocks noChangeAspect="1"/>
              </p:cNvGrpSpPr>
              <p:nvPr/>
            </p:nvGrpSpPr>
            <p:grpSpPr bwMode="auto">
              <a:xfrm>
                <a:off x="3903091" y="4407679"/>
                <a:ext cx="111125" cy="111125"/>
                <a:chOff x="3991" y="2617"/>
                <a:chExt cx="48" cy="48"/>
              </a:xfrm>
            </p:grpSpPr>
            <p:sp>
              <p:nvSpPr>
                <p:cNvPr id="726"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27"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28" name="Group 507"/>
              <p:cNvGrpSpPr>
                <a:grpSpLocks noChangeAspect="1"/>
              </p:cNvGrpSpPr>
              <p:nvPr/>
            </p:nvGrpSpPr>
            <p:grpSpPr bwMode="auto">
              <a:xfrm>
                <a:off x="4162815" y="4412092"/>
                <a:ext cx="111125" cy="111125"/>
                <a:chOff x="3991" y="2617"/>
                <a:chExt cx="48" cy="48"/>
              </a:xfrm>
            </p:grpSpPr>
            <p:sp>
              <p:nvSpPr>
                <p:cNvPr id="729"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30"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31" name="Group 507"/>
              <p:cNvGrpSpPr>
                <a:grpSpLocks noChangeAspect="1"/>
              </p:cNvGrpSpPr>
              <p:nvPr/>
            </p:nvGrpSpPr>
            <p:grpSpPr bwMode="auto">
              <a:xfrm>
                <a:off x="3613809" y="4407679"/>
                <a:ext cx="111125" cy="111125"/>
                <a:chOff x="3991" y="2617"/>
                <a:chExt cx="48" cy="48"/>
              </a:xfrm>
            </p:grpSpPr>
            <p:sp>
              <p:nvSpPr>
                <p:cNvPr id="732"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33"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34" name="Group 507"/>
              <p:cNvGrpSpPr>
                <a:grpSpLocks noChangeAspect="1"/>
              </p:cNvGrpSpPr>
              <p:nvPr/>
            </p:nvGrpSpPr>
            <p:grpSpPr bwMode="auto">
              <a:xfrm>
                <a:off x="3303078" y="4407679"/>
                <a:ext cx="111125" cy="111125"/>
                <a:chOff x="3991" y="2617"/>
                <a:chExt cx="48" cy="48"/>
              </a:xfrm>
            </p:grpSpPr>
            <p:sp>
              <p:nvSpPr>
                <p:cNvPr id="735"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36"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37" name="Group 507"/>
              <p:cNvGrpSpPr>
                <a:grpSpLocks noChangeAspect="1"/>
              </p:cNvGrpSpPr>
              <p:nvPr/>
            </p:nvGrpSpPr>
            <p:grpSpPr bwMode="auto">
              <a:xfrm>
                <a:off x="2889758" y="4562788"/>
                <a:ext cx="111125" cy="111125"/>
                <a:chOff x="3991" y="2617"/>
                <a:chExt cx="48" cy="48"/>
              </a:xfrm>
            </p:grpSpPr>
            <p:sp>
              <p:nvSpPr>
                <p:cNvPr id="738"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39"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40" name="Group 507"/>
              <p:cNvGrpSpPr>
                <a:grpSpLocks noChangeAspect="1"/>
              </p:cNvGrpSpPr>
              <p:nvPr/>
            </p:nvGrpSpPr>
            <p:grpSpPr bwMode="auto">
              <a:xfrm>
                <a:off x="3758721" y="4560079"/>
                <a:ext cx="111125" cy="111125"/>
                <a:chOff x="3991" y="2617"/>
                <a:chExt cx="48" cy="48"/>
              </a:xfrm>
            </p:grpSpPr>
            <p:sp>
              <p:nvSpPr>
                <p:cNvPr id="741"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42"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43" name="Group 507"/>
              <p:cNvGrpSpPr>
                <a:grpSpLocks noChangeAspect="1"/>
              </p:cNvGrpSpPr>
              <p:nvPr/>
            </p:nvGrpSpPr>
            <p:grpSpPr bwMode="auto">
              <a:xfrm>
                <a:off x="4018445" y="4564492"/>
                <a:ext cx="111125" cy="111125"/>
                <a:chOff x="3991" y="2617"/>
                <a:chExt cx="48" cy="48"/>
              </a:xfrm>
            </p:grpSpPr>
            <p:sp>
              <p:nvSpPr>
                <p:cNvPr id="744"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45"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46" name="Group 507"/>
              <p:cNvGrpSpPr>
                <a:grpSpLocks noChangeAspect="1"/>
              </p:cNvGrpSpPr>
              <p:nvPr/>
            </p:nvGrpSpPr>
            <p:grpSpPr bwMode="auto">
              <a:xfrm>
                <a:off x="3469439" y="4560079"/>
                <a:ext cx="111125" cy="111125"/>
                <a:chOff x="3991" y="2617"/>
                <a:chExt cx="48" cy="48"/>
              </a:xfrm>
            </p:grpSpPr>
            <p:sp>
              <p:nvSpPr>
                <p:cNvPr id="747"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48"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49" name="Group 507"/>
              <p:cNvGrpSpPr>
                <a:grpSpLocks noChangeAspect="1"/>
              </p:cNvGrpSpPr>
              <p:nvPr/>
            </p:nvGrpSpPr>
            <p:grpSpPr bwMode="auto">
              <a:xfrm>
                <a:off x="3158708" y="4560079"/>
                <a:ext cx="111125" cy="111125"/>
                <a:chOff x="3991" y="2617"/>
                <a:chExt cx="48" cy="48"/>
              </a:xfrm>
            </p:grpSpPr>
            <p:sp>
              <p:nvSpPr>
                <p:cNvPr id="750"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51"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52" name="Group 507"/>
              <p:cNvGrpSpPr>
                <a:grpSpLocks noChangeAspect="1"/>
              </p:cNvGrpSpPr>
              <p:nvPr/>
            </p:nvGrpSpPr>
            <p:grpSpPr bwMode="auto">
              <a:xfrm>
                <a:off x="2718841" y="4746473"/>
                <a:ext cx="111125" cy="111125"/>
                <a:chOff x="3991" y="2617"/>
                <a:chExt cx="48" cy="48"/>
              </a:xfrm>
            </p:grpSpPr>
            <p:sp>
              <p:nvSpPr>
                <p:cNvPr id="753"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54"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55" name="Group 507"/>
              <p:cNvGrpSpPr>
                <a:grpSpLocks noChangeAspect="1"/>
              </p:cNvGrpSpPr>
              <p:nvPr/>
            </p:nvGrpSpPr>
            <p:grpSpPr bwMode="auto">
              <a:xfrm>
                <a:off x="3587804" y="4743764"/>
                <a:ext cx="111125" cy="111125"/>
                <a:chOff x="3991" y="2617"/>
                <a:chExt cx="48" cy="48"/>
              </a:xfrm>
            </p:grpSpPr>
            <p:sp>
              <p:nvSpPr>
                <p:cNvPr id="756"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57"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58" name="Group 507"/>
              <p:cNvGrpSpPr>
                <a:grpSpLocks noChangeAspect="1"/>
              </p:cNvGrpSpPr>
              <p:nvPr/>
            </p:nvGrpSpPr>
            <p:grpSpPr bwMode="auto">
              <a:xfrm>
                <a:off x="3847528" y="4748177"/>
                <a:ext cx="111125" cy="111125"/>
                <a:chOff x="3991" y="2617"/>
                <a:chExt cx="48" cy="48"/>
              </a:xfrm>
            </p:grpSpPr>
            <p:sp>
              <p:nvSpPr>
                <p:cNvPr id="759"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60"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61" name="Group 507"/>
              <p:cNvGrpSpPr>
                <a:grpSpLocks noChangeAspect="1"/>
              </p:cNvGrpSpPr>
              <p:nvPr/>
            </p:nvGrpSpPr>
            <p:grpSpPr bwMode="auto">
              <a:xfrm>
                <a:off x="3298522" y="4743764"/>
                <a:ext cx="111125" cy="111125"/>
                <a:chOff x="3991" y="2617"/>
                <a:chExt cx="48" cy="48"/>
              </a:xfrm>
            </p:grpSpPr>
            <p:sp>
              <p:nvSpPr>
                <p:cNvPr id="762"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63"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764" name="Group 507"/>
              <p:cNvGrpSpPr>
                <a:grpSpLocks noChangeAspect="1"/>
              </p:cNvGrpSpPr>
              <p:nvPr/>
            </p:nvGrpSpPr>
            <p:grpSpPr bwMode="auto">
              <a:xfrm>
                <a:off x="2987791" y="4743764"/>
                <a:ext cx="111125" cy="111125"/>
                <a:chOff x="3991" y="2617"/>
                <a:chExt cx="48" cy="48"/>
              </a:xfrm>
            </p:grpSpPr>
            <p:sp>
              <p:nvSpPr>
                <p:cNvPr id="765"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766"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sp>
          <p:nvSpPr>
            <p:cNvPr id="767" name="Text Box 529"/>
            <p:cNvSpPr txBox="1">
              <a:spLocks noChangeArrowheads="1"/>
            </p:cNvSpPr>
            <p:nvPr/>
          </p:nvSpPr>
          <p:spPr bwMode="auto">
            <a:xfrm>
              <a:off x="3226069" y="3834544"/>
              <a:ext cx="12190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b="0" dirty="0" err="1" smtClean="0">
                  <a:solidFill>
                    <a:schemeClr val="tx1"/>
                  </a:solidFill>
                  <a:latin typeface="+mn-lt"/>
                </a:rPr>
                <a:t>dZ</a:t>
              </a:r>
              <a:r>
                <a:rPr lang="en-US" altLang="ja-JP" sz="1200" b="0" dirty="0" smtClean="0">
                  <a:solidFill>
                    <a:schemeClr val="tx1"/>
                  </a:solidFill>
                  <a:latin typeface="+mn-lt"/>
                </a:rPr>
                <a:t> &gt; Threshold</a:t>
              </a:r>
              <a:endParaRPr lang="en-US" altLang="ja-JP" sz="1200" b="0" dirty="0">
                <a:solidFill>
                  <a:schemeClr val="tx1"/>
                </a:solidFill>
                <a:latin typeface="+mn-lt"/>
              </a:endParaRPr>
            </a:p>
          </p:txBody>
        </p:sp>
        <p:sp>
          <p:nvSpPr>
            <p:cNvPr id="772" name="Line 525"/>
            <p:cNvSpPr>
              <a:spLocks noChangeShapeType="1"/>
            </p:cNvSpPr>
            <p:nvPr/>
          </p:nvSpPr>
          <p:spPr bwMode="auto">
            <a:xfrm flipV="1">
              <a:off x="2466079" y="4025551"/>
              <a:ext cx="775230" cy="893821"/>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773" name="Rectangle 772"/>
            <p:cNvSpPr/>
            <p:nvPr/>
          </p:nvSpPr>
          <p:spPr>
            <a:xfrm>
              <a:off x="2022786" y="4998159"/>
              <a:ext cx="1718176" cy="276999"/>
            </a:xfrm>
            <a:prstGeom prst="rect">
              <a:avLst/>
            </a:prstGeom>
          </p:spPr>
          <p:txBody>
            <a:bodyPr wrap="square">
              <a:spAutoFit/>
            </a:bodyPr>
            <a:lstStyle/>
            <a:p>
              <a:r>
                <a:rPr lang="en-US" sz="1200" dirty="0" smtClean="0">
                  <a:solidFill>
                    <a:srgbClr val="C00000"/>
                  </a:solidFill>
                  <a:latin typeface="+mn-lt"/>
                </a:rPr>
                <a:t>Break line in 3D map</a:t>
              </a:r>
              <a:endParaRPr lang="en-GB" sz="1200" dirty="0">
                <a:solidFill>
                  <a:srgbClr val="C00000"/>
                </a:solidFill>
                <a:latin typeface="+mn-lt"/>
              </a:endParaRPr>
            </a:p>
          </p:txBody>
        </p:sp>
        <p:sp>
          <p:nvSpPr>
            <p:cNvPr id="768" name="Line 525"/>
            <p:cNvSpPr>
              <a:spLocks noChangeShapeType="1"/>
            </p:cNvSpPr>
            <p:nvPr/>
          </p:nvSpPr>
          <p:spPr bwMode="auto">
            <a:xfrm flipH="1" flipV="1">
              <a:off x="2959522" y="3835850"/>
              <a:ext cx="266547" cy="427985"/>
            </a:xfrm>
            <a:prstGeom prst="line">
              <a:avLst/>
            </a:prstGeom>
            <a:noFill/>
            <a:ln w="38100">
              <a:solidFill>
                <a:schemeClr val="tx1"/>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770" name="Line 525"/>
            <p:cNvSpPr>
              <a:spLocks noChangeShapeType="1"/>
            </p:cNvSpPr>
            <p:nvPr/>
          </p:nvSpPr>
          <p:spPr bwMode="auto">
            <a:xfrm flipH="1" flipV="1">
              <a:off x="2826248" y="4010312"/>
              <a:ext cx="266547" cy="427985"/>
            </a:xfrm>
            <a:prstGeom prst="line">
              <a:avLst/>
            </a:prstGeom>
            <a:noFill/>
            <a:ln w="38100">
              <a:solidFill>
                <a:schemeClr val="tx1"/>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771" name="Line 525"/>
            <p:cNvSpPr>
              <a:spLocks noChangeShapeType="1"/>
            </p:cNvSpPr>
            <p:nvPr/>
          </p:nvSpPr>
          <p:spPr bwMode="auto">
            <a:xfrm flipH="1" flipV="1">
              <a:off x="2644235" y="4180569"/>
              <a:ext cx="266547" cy="427985"/>
            </a:xfrm>
            <a:prstGeom prst="line">
              <a:avLst/>
            </a:prstGeom>
            <a:noFill/>
            <a:ln w="38100">
              <a:solidFill>
                <a:schemeClr val="tx1"/>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grpSp>
      <p:sp>
        <p:nvSpPr>
          <p:cNvPr id="775" name="Rectangle 774"/>
          <p:cNvSpPr/>
          <p:nvPr/>
        </p:nvSpPr>
        <p:spPr>
          <a:xfrm>
            <a:off x="3727562" y="4797152"/>
            <a:ext cx="1900436" cy="461665"/>
          </a:xfrm>
          <a:prstGeom prst="rect">
            <a:avLst/>
          </a:prstGeom>
        </p:spPr>
        <p:txBody>
          <a:bodyPr wrap="square">
            <a:spAutoFit/>
          </a:bodyPr>
          <a:lstStyle/>
          <a:p>
            <a:r>
              <a:rPr lang="en-US" sz="1200" b="0" dirty="0">
                <a:solidFill>
                  <a:schemeClr val="tx1"/>
                </a:solidFill>
                <a:latin typeface="+mn-lt"/>
              </a:rPr>
              <a:t>Connection judgment by</a:t>
            </a:r>
          </a:p>
          <a:p>
            <a:r>
              <a:rPr lang="en-US" sz="1200" b="0" dirty="0">
                <a:solidFill>
                  <a:schemeClr val="tx1"/>
                </a:solidFill>
                <a:latin typeface="+mn-lt"/>
              </a:rPr>
              <a:t>Z height </a:t>
            </a:r>
            <a:r>
              <a:rPr lang="en-US" sz="1200" b="0" dirty="0" smtClean="0">
                <a:solidFill>
                  <a:schemeClr val="tx1"/>
                </a:solidFill>
                <a:latin typeface="+mn-lt"/>
              </a:rPr>
              <a:t>of 3D map</a:t>
            </a:r>
            <a:endParaRPr lang="en-GB" sz="1200" b="0" dirty="0">
              <a:solidFill>
                <a:schemeClr val="tx1"/>
              </a:solidFill>
              <a:latin typeface="+mn-lt"/>
            </a:endParaRPr>
          </a:p>
        </p:txBody>
      </p:sp>
      <p:sp>
        <p:nvSpPr>
          <p:cNvPr id="124" name="Line 525"/>
          <p:cNvSpPr>
            <a:spLocks noChangeShapeType="1"/>
          </p:cNvSpPr>
          <p:nvPr/>
        </p:nvSpPr>
        <p:spPr bwMode="auto">
          <a:xfrm flipH="1" flipV="1">
            <a:off x="2926245" y="2459684"/>
            <a:ext cx="0" cy="779887"/>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25" name="Text Box 529"/>
          <p:cNvSpPr txBox="1">
            <a:spLocks noChangeArrowheads="1"/>
          </p:cNvSpPr>
          <p:nvPr/>
        </p:nvSpPr>
        <p:spPr bwMode="auto">
          <a:xfrm>
            <a:off x="2630971" y="2375867"/>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smtClean="0">
                <a:solidFill>
                  <a:schemeClr val="tx1"/>
                </a:solidFill>
                <a:latin typeface="Times New Roman" pitchFamily="18" charset="0"/>
              </a:rPr>
              <a:t>Z</a:t>
            </a:r>
            <a:endParaRPr lang="en-US" altLang="ja-JP" sz="1200" dirty="0">
              <a:solidFill>
                <a:schemeClr val="tx1"/>
              </a:solidFill>
              <a:latin typeface="Times New Roman" pitchFamily="18" charset="0"/>
            </a:endParaRPr>
          </a:p>
        </p:txBody>
      </p:sp>
    </p:spTree>
    <p:extLst>
      <p:ext uri="{BB962C8B-B14F-4D97-AF65-F5344CB8AC3E}">
        <p14:creationId xmlns:p14="http://schemas.microsoft.com/office/powerpoint/2010/main" val="746917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68</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GB" dirty="0"/>
              <a:t>Connecting Threshold – Contrast</a:t>
            </a:r>
            <a:endParaRPr lang="en-US" dirty="0" smtClean="0">
              <a:latin typeface="Arial" charset="0"/>
              <a:cs typeface="Arial" charset="0"/>
            </a:endParaRPr>
          </a:p>
        </p:txBody>
      </p:sp>
      <p:sp>
        <p:nvSpPr>
          <p:cNvPr id="9" name="Action Button: Home 8">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2"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16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6147" y="2147726"/>
            <a:ext cx="6713705" cy="3356381"/>
          </a:xfrm>
          <a:prstGeom prst="rect">
            <a:avLst/>
          </a:prstGeom>
          <a:noFill/>
          <a:extLst>
            <a:ext uri="{909E8E84-426E-40DD-AFC4-6F175D3DCCD1}">
              <a14:hiddenFill xmlns:a14="http://schemas.microsoft.com/office/drawing/2010/main">
                <a:solidFill>
                  <a:srgbClr val="BBE0E3"/>
                </a:solidFill>
              </a14:hiddenFill>
            </a:ext>
          </a:extLst>
        </p:spPr>
      </p:pic>
      <p:sp>
        <p:nvSpPr>
          <p:cNvPr id="10" name="Rectangle 9"/>
          <p:cNvSpPr/>
          <p:nvPr/>
        </p:nvSpPr>
        <p:spPr>
          <a:xfrm>
            <a:off x="3710862" y="1527005"/>
            <a:ext cx="2520279" cy="276999"/>
          </a:xfrm>
          <a:prstGeom prst="rect">
            <a:avLst/>
          </a:prstGeom>
        </p:spPr>
        <p:txBody>
          <a:bodyPr wrap="square">
            <a:spAutoFit/>
          </a:bodyPr>
          <a:lstStyle/>
          <a:p>
            <a:r>
              <a:rPr lang="en-US" sz="1200" u="sng" dirty="0" smtClean="0">
                <a:solidFill>
                  <a:schemeClr val="tx1"/>
                </a:solidFill>
                <a:latin typeface="+mn-lt"/>
              </a:rPr>
              <a:t>Example with cardboard boxes</a:t>
            </a:r>
            <a:endParaRPr lang="en-GB" sz="1200" u="sng" dirty="0">
              <a:solidFill>
                <a:schemeClr val="tx1"/>
              </a:solidFill>
              <a:latin typeface="+mn-lt"/>
            </a:endParaRPr>
          </a:p>
        </p:txBody>
      </p:sp>
      <p:sp>
        <p:nvSpPr>
          <p:cNvPr id="11" name="Rectangle 10"/>
          <p:cNvSpPr/>
          <p:nvPr/>
        </p:nvSpPr>
        <p:spPr>
          <a:xfrm>
            <a:off x="8183772" y="4258110"/>
            <a:ext cx="1722228" cy="461665"/>
          </a:xfrm>
          <a:prstGeom prst="rect">
            <a:avLst/>
          </a:prstGeom>
        </p:spPr>
        <p:txBody>
          <a:bodyPr wrap="square">
            <a:spAutoFit/>
          </a:bodyPr>
          <a:lstStyle/>
          <a:p>
            <a:r>
              <a:rPr lang="en-US" sz="1200" b="0" dirty="0" smtClean="0">
                <a:solidFill>
                  <a:schemeClr val="tx1"/>
                </a:solidFill>
                <a:latin typeface="+mn-lt"/>
              </a:rPr>
              <a:t>Significant brightness gradient line (contour) </a:t>
            </a:r>
            <a:endParaRPr lang="en-GB" sz="1200" b="0" dirty="0">
              <a:solidFill>
                <a:schemeClr val="tx1"/>
              </a:solidFill>
              <a:latin typeface="+mn-lt"/>
            </a:endParaRPr>
          </a:p>
        </p:txBody>
      </p:sp>
      <p:sp>
        <p:nvSpPr>
          <p:cNvPr id="14" name="Line 525"/>
          <p:cNvSpPr>
            <a:spLocks noChangeShapeType="1"/>
          </p:cNvSpPr>
          <p:nvPr/>
        </p:nvSpPr>
        <p:spPr bwMode="auto">
          <a:xfrm flipH="1" flipV="1">
            <a:off x="6152860" y="2271299"/>
            <a:ext cx="290" cy="131486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5" name="Line 525"/>
          <p:cNvSpPr>
            <a:spLocks noChangeShapeType="1"/>
          </p:cNvSpPr>
          <p:nvPr/>
        </p:nvSpPr>
        <p:spPr bwMode="auto">
          <a:xfrm flipH="1" flipV="1">
            <a:off x="7081838" y="2238373"/>
            <a:ext cx="19050" cy="1343026"/>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6" name="Line 525"/>
          <p:cNvSpPr>
            <a:spLocks noChangeShapeType="1"/>
          </p:cNvSpPr>
          <p:nvPr/>
        </p:nvSpPr>
        <p:spPr bwMode="auto">
          <a:xfrm flipV="1">
            <a:off x="6138143" y="3600449"/>
            <a:ext cx="5482" cy="1239236"/>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7" name="Line 525"/>
          <p:cNvSpPr>
            <a:spLocks noChangeShapeType="1"/>
          </p:cNvSpPr>
          <p:nvPr/>
        </p:nvSpPr>
        <p:spPr bwMode="auto">
          <a:xfrm flipV="1">
            <a:off x="7085880" y="3645024"/>
            <a:ext cx="5482" cy="1239236"/>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8" name="Line 525"/>
          <p:cNvSpPr>
            <a:spLocks noChangeShapeType="1"/>
          </p:cNvSpPr>
          <p:nvPr/>
        </p:nvSpPr>
        <p:spPr bwMode="auto">
          <a:xfrm flipH="1" flipV="1">
            <a:off x="8067674" y="2224087"/>
            <a:ext cx="23813" cy="1262048"/>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9" name="Line 525"/>
          <p:cNvSpPr>
            <a:spLocks noChangeShapeType="1"/>
          </p:cNvSpPr>
          <p:nvPr/>
        </p:nvSpPr>
        <p:spPr bwMode="auto">
          <a:xfrm flipH="1" flipV="1">
            <a:off x="5276850" y="4814888"/>
            <a:ext cx="2772492" cy="126280"/>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0" name="Line 525"/>
          <p:cNvSpPr>
            <a:spLocks noChangeShapeType="1"/>
          </p:cNvSpPr>
          <p:nvPr/>
        </p:nvSpPr>
        <p:spPr bwMode="auto">
          <a:xfrm flipH="1">
            <a:off x="5276850" y="3571875"/>
            <a:ext cx="2838450" cy="4761"/>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1" name="Line 525"/>
          <p:cNvSpPr>
            <a:spLocks noChangeShapeType="1"/>
          </p:cNvSpPr>
          <p:nvPr/>
        </p:nvSpPr>
        <p:spPr bwMode="auto">
          <a:xfrm flipV="1">
            <a:off x="8072435" y="3629024"/>
            <a:ext cx="14289" cy="125817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2" name="Line 525"/>
          <p:cNvSpPr>
            <a:spLocks noChangeShapeType="1"/>
          </p:cNvSpPr>
          <p:nvPr/>
        </p:nvSpPr>
        <p:spPr bwMode="auto">
          <a:xfrm flipV="1">
            <a:off x="5257687" y="3548054"/>
            <a:ext cx="14289" cy="125817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3" name="Line 525"/>
          <p:cNvSpPr>
            <a:spLocks noChangeShapeType="1"/>
          </p:cNvSpPr>
          <p:nvPr/>
        </p:nvSpPr>
        <p:spPr bwMode="auto">
          <a:xfrm flipV="1">
            <a:off x="5276850" y="2338387"/>
            <a:ext cx="9525" cy="1229099"/>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4" name="Line 525"/>
          <p:cNvSpPr>
            <a:spLocks noChangeShapeType="1"/>
          </p:cNvSpPr>
          <p:nvPr/>
        </p:nvSpPr>
        <p:spPr bwMode="auto">
          <a:xfrm flipH="1">
            <a:off x="5276738" y="2219325"/>
            <a:ext cx="2795699" cy="12382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3" name="Line 525"/>
          <p:cNvSpPr>
            <a:spLocks noChangeShapeType="1"/>
          </p:cNvSpPr>
          <p:nvPr/>
        </p:nvSpPr>
        <p:spPr bwMode="auto">
          <a:xfrm flipH="1" flipV="1">
            <a:off x="7085880" y="4365104"/>
            <a:ext cx="1109410" cy="144707"/>
          </a:xfrm>
          <a:prstGeom prst="line">
            <a:avLst/>
          </a:prstGeom>
          <a:noFill/>
          <a:ln w="38100">
            <a:solidFill>
              <a:schemeClr val="tx1"/>
            </a:solidFill>
            <a:round/>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5" name="Line 525"/>
          <p:cNvSpPr>
            <a:spLocks noChangeShapeType="1"/>
          </p:cNvSpPr>
          <p:nvPr/>
        </p:nvSpPr>
        <p:spPr bwMode="auto">
          <a:xfrm flipH="1" flipV="1">
            <a:off x="4539614" y="2216467"/>
            <a:ext cx="23813" cy="1262048"/>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6" name="Line 525"/>
          <p:cNvSpPr>
            <a:spLocks noChangeShapeType="1"/>
          </p:cNvSpPr>
          <p:nvPr/>
        </p:nvSpPr>
        <p:spPr bwMode="auto">
          <a:xfrm flipH="1" flipV="1">
            <a:off x="1748790" y="4807268"/>
            <a:ext cx="2772492" cy="126280"/>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7" name="Line 525"/>
          <p:cNvSpPr>
            <a:spLocks noChangeShapeType="1"/>
          </p:cNvSpPr>
          <p:nvPr/>
        </p:nvSpPr>
        <p:spPr bwMode="auto">
          <a:xfrm flipV="1">
            <a:off x="4544375" y="3621404"/>
            <a:ext cx="14289" cy="125817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8" name="Line 525"/>
          <p:cNvSpPr>
            <a:spLocks noChangeShapeType="1"/>
          </p:cNvSpPr>
          <p:nvPr/>
        </p:nvSpPr>
        <p:spPr bwMode="auto">
          <a:xfrm flipV="1">
            <a:off x="1729627" y="3540434"/>
            <a:ext cx="14289" cy="125817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29" name="Line 525"/>
          <p:cNvSpPr>
            <a:spLocks noChangeShapeType="1"/>
          </p:cNvSpPr>
          <p:nvPr/>
        </p:nvSpPr>
        <p:spPr bwMode="auto">
          <a:xfrm flipV="1">
            <a:off x="1748790" y="2330767"/>
            <a:ext cx="9525" cy="1229099"/>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30" name="Line 525"/>
          <p:cNvSpPr>
            <a:spLocks noChangeShapeType="1"/>
          </p:cNvSpPr>
          <p:nvPr/>
        </p:nvSpPr>
        <p:spPr bwMode="auto">
          <a:xfrm flipH="1">
            <a:off x="1748678" y="2211705"/>
            <a:ext cx="2795699" cy="123823"/>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31" name="Rectangle 30"/>
          <p:cNvSpPr/>
          <p:nvPr/>
        </p:nvSpPr>
        <p:spPr>
          <a:xfrm>
            <a:off x="4088904" y="5656873"/>
            <a:ext cx="1992093" cy="276999"/>
          </a:xfrm>
          <a:prstGeom prst="rect">
            <a:avLst/>
          </a:prstGeom>
        </p:spPr>
        <p:txBody>
          <a:bodyPr wrap="square">
            <a:spAutoFit/>
          </a:bodyPr>
          <a:lstStyle/>
          <a:p>
            <a:pPr algn="ctr"/>
            <a:r>
              <a:rPr lang="en-US" sz="1200" dirty="0" smtClean="0">
                <a:solidFill>
                  <a:srgbClr val="C00000"/>
                </a:solidFill>
                <a:latin typeface="+mn-lt"/>
              </a:rPr>
              <a:t>Break lines in 3D map</a:t>
            </a:r>
            <a:endParaRPr lang="en-GB" sz="1200" dirty="0">
              <a:solidFill>
                <a:srgbClr val="C00000"/>
              </a:solidFill>
              <a:latin typeface="+mn-lt"/>
            </a:endParaRPr>
          </a:p>
        </p:txBody>
      </p:sp>
      <p:sp>
        <p:nvSpPr>
          <p:cNvPr id="32" name="Line 525"/>
          <p:cNvSpPr>
            <a:spLocks noChangeShapeType="1"/>
          </p:cNvSpPr>
          <p:nvPr/>
        </p:nvSpPr>
        <p:spPr bwMode="auto">
          <a:xfrm flipH="1" flipV="1">
            <a:off x="4555262" y="4900587"/>
            <a:ext cx="245557" cy="748122"/>
          </a:xfrm>
          <a:prstGeom prst="line">
            <a:avLst/>
          </a:prstGeom>
          <a:noFill/>
          <a:ln w="38100">
            <a:solidFill>
              <a:schemeClr val="tx1"/>
            </a:solidFill>
            <a:round/>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33" name="Line 525"/>
          <p:cNvSpPr>
            <a:spLocks noChangeShapeType="1"/>
          </p:cNvSpPr>
          <p:nvPr/>
        </p:nvSpPr>
        <p:spPr bwMode="auto">
          <a:xfrm flipV="1">
            <a:off x="4989132" y="4831521"/>
            <a:ext cx="264586" cy="817188"/>
          </a:xfrm>
          <a:prstGeom prst="line">
            <a:avLst/>
          </a:prstGeom>
          <a:noFill/>
          <a:ln w="38100">
            <a:solidFill>
              <a:schemeClr val="tx1"/>
            </a:solidFill>
            <a:round/>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2" name="Line 525"/>
          <p:cNvSpPr>
            <a:spLocks noChangeShapeType="1"/>
          </p:cNvSpPr>
          <p:nvPr/>
        </p:nvSpPr>
        <p:spPr bwMode="auto">
          <a:xfrm flipH="1" flipV="1">
            <a:off x="7592786" y="3575956"/>
            <a:ext cx="600510" cy="887951"/>
          </a:xfrm>
          <a:prstGeom prst="line">
            <a:avLst/>
          </a:prstGeom>
          <a:noFill/>
          <a:ln w="38100">
            <a:solidFill>
              <a:schemeClr val="tx1"/>
            </a:solidFill>
            <a:round/>
            <a:headEnd type="non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34" name="Rectangle 33"/>
          <p:cNvSpPr/>
          <p:nvPr/>
        </p:nvSpPr>
        <p:spPr>
          <a:xfrm>
            <a:off x="1596147" y="1839307"/>
            <a:ext cx="3204672" cy="276999"/>
          </a:xfrm>
          <a:prstGeom prst="rect">
            <a:avLst/>
          </a:prstGeom>
        </p:spPr>
        <p:txBody>
          <a:bodyPr wrap="square">
            <a:spAutoFit/>
          </a:bodyPr>
          <a:lstStyle/>
          <a:p>
            <a:pPr algn="ctr"/>
            <a:r>
              <a:rPr lang="en-US" sz="1200" b="0" dirty="0" smtClean="0">
                <a:solidFill>
                  <a:srgbClr val="FF0000"/>
                </a:solidFill>
                <a:latin typeface="+mn-lt"/>
              </a:rPr>
              <a:t>Cardboard boxes NOT found individually</a:t>
            </a:r>
            <a:endParaRPr lang="en-GB" sz="1200" b="0" dirty="0">
              <a:solidFill>
                <a:srgbClr val="FF0000"/>
              </a:solidFill>
              <a:latin typeface="+mn-lt"/>
            </a:endParaRPr>
          </a:p>
        </p:txBody>
      </p:sp>
      <p:sp>
        <p:nvSpPr>
          <p:cNvPr id="35" name="Rectangle 34"/>
          <p:cNvSpPr/>
          <p:nvPr/>
        </p:nvSpPr>
        <p:spPr>
          <a:xfrm>
            <a:off x="5182535" y="1839307"/>
            <a:ext cx="2948413" cy="276999"/>
          </a:xfrm>
          <a:prstGeom prst="rect">
            <a:avLst/>
          </a:prstGeom>
        </p:spPr>
        <p:txBody>
          <a:bodyPr wrap="square">
            <a:spAutoFit/>
          </a:bodyPr>
          <a:lstStyle/>
          <a:p>
            <a:pPr algn="ctr"/>
            <a:r>
              <a:rPr lang="en-US" sz="1200" b="0" dirty="0" smtClean="0">
                <a:solidFill>
                  <a:srgbClr val="00B050"/>
                </a:solidFill>
                <a:latin typeface="+mn-lt"/>
              </a:rPr>
              <a:t>Cardboard boxes are found individually</a:t>
            </a:r>
            <a:endParaRPr lang="en-GB" sz="1200" b="0" dirty="0">
              <a:solidFill>
                <a:srgbClr val="00B050"/>
              </a:solidFill>
              <a:latin typeface="+mn-lt"/>
            </a:endParaRPr>
          </a:p>
        </p:txBody>
      </p:sp>
    </p:spTree>
    <p:extLst>
      <p:ext uri="{BB962C8B-B14F-4D97-AF65-F5344CB8AC3E}">
        <p14:creationId xmlns:p14="http://schemas.microsoft.com/office/powerpoint/2010/main" val="27876127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69</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GB" dirty="0"/>
              <a:t>Connecting Threshold – Normal Direction</a:t>
            </a:r>
            <a:endParaRPr lang="en-US" dirty="0" smtClean="0">
              <a:latin typeface="Arial" charset="0"/>
              <a:cs typeface="Arial" charset="0"/>
            </a:endParaRPr>
          </a:p>
        </p:txBody>
      </p:sp>
      <p:sp>
        <p:nvSpPr>
          <p:cNvPr id="9" name="Action Button: Home 8">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2" name="Group 1"/>
          <p:cNvGrpSpPr/>
          <p:nvPr/>
        </p:nvGrpSpPr>
        <p:grpSpPr>
          <a:xfrm>
            <a:off x="5382936" y="1770498"/>
            <a:ext cx="2943225" cy="1890713"/>
            <a:chOff x="3257701" y="2794794"/>
            <a:chExt cx="2943225" cy="1890713"/>
          </a:xfrm>
        </p:grpSpPr>
        <p:grpSp>
          <p:nvGrpSpPr>
            <p:cNvPr id="8" name="Group 5"/>
            <p:cNvGrpSpPr>
              <a:grpSpLocks/>
            </p:cNvGrpSpPr>
            <p:nvPr/>
          </p:nvGrpSpPr>
          <p:grpSpPr bwMode="auto">
            <a:xfrm>
              <a:off x="3257701" y="3469482"/>
              <a:ext cx="1782763" cy="1176337"/>
              <a:chOff x="3484" y="2503"/>
              <a:chExt cx="687" cy="491"/>
            </a:xfrm>
          </p:grpSpPr>
          <p:grpSp>
            <p:nvGrpSpPr>
              <p:cNvPr id="10" name="Group 6"/>
              <p:cNvGrpSpPr>
                <a:grpSpLocks/>
              </p:cNvGrpSpPr>
              <p:nvPr/>
            </p:nvGrpSpPr>
            <p:grpSpPr bwMode="auto">
              <a:xfrm>
                <a:off x="3484" y="2503"/>
                <a:ext cx="687" cy="491"/>
                <a:chOff x="3484" y="2503"/>
                <a:chExt cx="687" cy="491"/>
              </a:xfrm>
            </p:grpSpPr>
            <p:sp>
              <p:nvSpPr>
                <p:cNvPr id="59" name="Freeform 7"/>
                <p:cNvSpPr>
                  <a:spLocks/>
                </p:cNvSpPr>
                <p:nvPr/>
              </p:nvSpPr>
              <p:spPr bwMode="auto">
                <a:xfrm>
                  <a:off x="3701" y="2503"/>
                  <a:ext cx="228" cy="204"/>
                </a:xfrm>
                <a:custGeom>
                  <a:avLst/>
                  <a:gdLst>
                    <a:gd name="T0" fmla="*/ 25 w 228"/>
                    <a:gd name="T1" fmla="*/ 203 h 204"/>
                    <a:gd name="T2" fmla="*/ 0 w 228"/>
                    <a:gd name="T3" fmla="*/ 204 h 204"/>
                    <a:gd name="T4" fmla="*/ 204 w 228"/>
                    <a:gd name="T5" fmla="*/ 1 h 204"/>
                    <a:gd name="T6" fmla="*/ 228 w 228"/>
                    <a:gd name="T7" fmla="*/ 0 h 204"/>
                    <a:gd name="T8" fmla="*/ 25 w 228"/>
                    <a:gd name="T9" fmla="*/ 203 h 204"/>
                  </a:gdLst>
                  <a:ahLst/>
                  <a:cxnLst>
                    <a:cxn ang="0">
                      <a:pos x="T0" y="T1"/>
                    </a:cxn>
                    <a:cxn ang="0">
                      <a:pos x="T2" y="T3"/>
                    </a:cxn>
                    <a:cxn ang="0">
                      <a:pos x="T4" y="T5"/>
                    </a:cxn>
                    <a:cxn ang="0">
                      <a:pos x="T6" y="T7"/>
                    </a:cxn>
                    <a:cxn ang="0">
                      <a:pos x="T8" y="T9"/>
                    </a:cxn>
                  </a:cxnLst>
                  <a:rect l="0" t="0" r="r" b="b"/>
                  <a:pathLst>
                    <a:path w="228" h="204">
                      <a:moveTo>
                        <a:pt x="25" y="203"/>
                      </a:moveTo>
                      <a:lnTo>
                        <a:pt x="0" y="204"/>
                      </a:lnTo>
                      <a:lnTo>
                        <a:pt x="204" y="1"/>
                      </a:lnTo>
                      <a:lnTo>
                        <a:pt x="228" y="0"/>
                      </a:lnTo>
                      <a:lnTo>
                        <a:pt x="25"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0" name="Line 8"/>
                <p:cNvSpPr>
                  <a:spLocks noChangeShapeType="1"/>
                </p:cNvSpPr>
                <p:nvPr/>
              </p:nvSpPr>
              <p:spPr bwMode="auto">
                <a:xfrm flipV="1">
                  <a:off x="3726" y="2503"/>
                  <a:ext cx="203" cy="203"/>
                </a:xfrm>
                <a:prstGeom prst="line">
                  <a:avLst/>
                </a:prstGeom>
                <a:noFill/>
                <a:ln w="1588">
                  <a:solidFill>
                    <a:srgbClr val="98989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 name="Freeform 9"/>
                <p:cNvSpPr>
                  <a:spLocks/>
                </p:cNvSpPr>
                <p:nvPr/>
              </p:nvSpPr>
              <p:spPr bwMode="auto">
                <a:xfrm>
                  <a:off x="3719" y="2503"/>
                  <a:ext cx="210" cy="204"/>
                </a:xfrm>
                <a:custGeom>
                  <a:avLst/>
                  <a:gdLst>
                    <a:gd name="T0" fmla="*/ 7 w 210"/>
                    <a:gd name="T1" fmla="*/ 203 h 204"/>
                    <a:gd name="T2" fmla="*/ 0 w 210"/>
                    <a:gd name="T3" fmla="*/ 204 h 204"/>
                    <a:gd name="T4" fmla="*/ 204 w 210"/>
                    <a:gd name="T5" fmla="*/ 0 h 204"/>
                    <a:gd name="T6" fmla="*/ 210 w 210"/>
                    <a:gd name="T7" fmla="*/ 0 h 204"/>
                    <a:gd name="T8" fmla="*/ 7 w 210"/>
                    <a:gd name="T9" fmla="*/ 203 h 204"/>
                  </a:gdLst>
                  <a:ahLst/>
                  <a:cxnLst>
                    <a:cxn ang="0">
                      <a:pos x="T0" y="T1"/>
                    </a:cxn>
                    <a:cxn ang="0">
                      <a:pos x="T2" y="T3"/>
                    </a:cxn>
                    <a:cxn ang="0">
                      <a:pos x="T4" y="T5"/>
                    </a:cxn>
                    <a:cxn ang="0">
                      <a:pos x="T6" y="T7"/>
                    </a:cxn>
                    <a:cxn ang="0">
                      <a:pos x="T8" y="T9"/>
                    </a:cxn>
                  </a:cxnLst>
                  <a:rect l="0" t="0" r="r" b="b"/>
                  <a:pathLst>
                    <a:path w="210" h="204">
                      <a:moveTo>
                        <a:pt x="7" y="203"/>
                      </a:moveTo>
                      <a:lnTo>
                        <a:pt x="0" y="204"/>
                      </a:lnTo>
                      <a:lnTo>
                        <a:pt x="204" y="0"/>
                      </a:lnTo>
                      <a:lnTo>
                        <a:pt x="210" y="0"/>
                      </a:lnTo>
                      <a:lnTo>
                        <a:pt x="7"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2" name="Freeform 10"/>
                <p:cNvSpPr>
                  <a:spLocks/>
                </p:cNvSpPr>
                <p:nvPr/>
              </p:nvSpPr>
              <p:spPr bwMode="auto">
                <a:xfrm>
                  <a:off x="3713" y="2503"/>
                  <a:ext cx="210" cy="204"/>
                </a:xfrm>
                <a:custGeom>
                  <a:avLst/>
                  <a:gdLst>
                    <a:gd name="T0" fmla="*/ 6 w 210"/>
                    <a:gd name="T1" fmla="*/ 204 h 204"/>
                    <a:gd name="T2" fmla="*/ 0 w 210"/>
                    <a:gd name="T3" fmla="*/ 204 h 204"/>
                    <a:gd name="T4" fmla="*/ 204 w 210"/>
                    <a:gd name="T5" fmla="*/ 1 h 204"/>
                    <a:gd name="T6" fmla="*/ 210 w 210"/>
                    <a:gd name="T7" fmla="*/ 0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4" y="1"/>
                      </a:lnTo>
                      <a:lnTo>
                        <a:pt x="210"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3" name="Freeform 11"/>
                <p:cNvSpPr>
                  <a:spLocks/>
                </p:cNvSpPr>
                <p:nvPr/>
              </p:nvSpPr>
              <p:spPr bwMode="auto">
                <a:xfrm>
                  <a:off x="3707"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4" name="Freeform 12"/>
                <p:cNvSpPr>
                  <a:spLocks/>
                </p:cNvSpPr>
                <p:nvPr/>
              </p:nvSpPr>
              <p:spPr bwMode="auto">
                <a:xfrm>
                  <a:off x="3701"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 name="Freeform 13"/>
                <p:cNvSpPr>
                  <a:spLocks/>
                </p:cNvSpPr>
                <p:nvPr/>
              </p:nvSpPr>
              <p:spPr bwMode="auto">
                <a:xfrm>
                  <a:off x="3677" y="2504"/>
                  <a:ext cx="228" cy="205"/>
                </a:xfrm>
                <a:custGeom>
                  <a:avLst/>
                  <a:gdLst>
                    <a:gd name="T0" fmla="*/ 24 w 228"/>
                    <a:gd name="T1" fmla="*/ 203 h 205"/>
                    <a:gd name="T2" fmla="*/ 0 w 228"/>
                    <a:gd name="T3" fmla="*/ 205 h 205"/>
                    <a:gd name="T4" fmla="*/ 204 w 228"/>
                    <a:gd name="T5" fmla="*/ 2 h 205"/>
                    <a:gd name="T6" fmla="*/ 228 w 228"/>
                    <a:gd name="T7" fmla="*/ 0 h 205"/>
                    <a:gd name="T8" fmla="*/ 24 w 228"/>
                    <a:gd name="T9" fmla="*/ 203 h 205"/>
                  </a:gdLst>
                  <a:ahLst/>
                  <a:cxnLst>
                    <a:cxn ang="0">
                      <a:pos x="T0" y="T1"/>
                    </a:cxn>
                    <a:cxn ang="0">
                      <a:pos x="T2" y="T3"/>
                    </a:cxn>
                    <a:cxn ang="0">
                      <a:pos x="T4" y="T5"/>
                    </a:cxn>
                    <a:cxn ang="0">
                      <a:pos x="T6" y="T7"/>
                    </a:cxn>
                    <a:cxn ang="0">
                      <a:pos x="T8" y="T9"/>
                    </a:cxn>
                  </a:cxnLst>
                  <a:rect l="0" t="0" r="r" b="b"/>
                  <a:pathLst>
                    <a:path w="228" h="205">
                      <a:moveTo>
                        <a:pt x="24" y="203"/>
                      </a:moveTo>
                      <a:lnTo>
                        <a:pt x="0" y="205"/>
                      </a:lnTo>
                      <a:lnTo>
                        <a:pt x="204" y="2"/>
                      </a:lnTo>
                      <a:lnTo>
                        <a:pt x="228" y="0"/>
                      </a:lnTo>
                      <a:lnTo>
                        <a:pt x="24"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 name="Line 14"/>
                <p:cNvSpPr>
                  <a:spLocks noChangeShapeType="1"/>
                </p:cNvSpPr>
                <p:nvPr/>
              </p:nvSpPr>
              <p:spPr bwMode="auto">
                <a:xfrm flipV="1">
                  <a:off x="3701"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7" name="Freeform 15"/>
                <p:cNvSpPr>
                  <a:spLocks/>
                </p:cNvSpPr>
                <p:nvPr/>
              </p:nvSpPr>
              <p:spPr bwMode="auto">
                <a:xfrm>
                  <a:off x="3696" y="2504"/>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 name="Freeform 16"/>
                <p:cNvSpPr>
                  <a:spLocks/>
                </p:cNvSpPr>
                <p:nvPr/>
              </p:nvSpPr>
              <p:spPr bwMode="auto">
                <a:xfrm>
                  <a:off x="3691" y="2504"/>
                  <a:ext cx="209" cy="204"/>
                </a:xfrm>
                <a:custGeom>
                  <a:avLst/>
                  <a:gdLst>
                    <a:gd name="T0" fmla="*/ 5 w 209"/>
                    <a:gd name="T1" fmla="*/ 204 h 204"/>
                    <a:gd name="T2" fmla="*/ 0 w 209"/>
                    <a:gd name="T3" fmla="*/ 204 h 204"/>
                    <a:gd name="T4" fmla="*/ 204 w 209"/>
                    <a:gd name="T5" fmla="*/ 1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1"/>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 name="Freeform 17"/>
                <p:cNvSpPr>
                  <a:spLocks/>
                </p:cNvSpPr>
                <p:nvPr/>
              </p:nvSpPr>
              <p:spPr bwMode="auto">
                <a:xfrm>
                  <a:off x="3686" y="2505"/>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 name="Freeform 18"/>
                <p:cNvSpPr>
                  <a:spLocks/>
                </p:cNvSpPr>
                <p:nvPr/>
              </p:nvSpPr>
              <p:spPr bwMode="auto">
                <a:xfrm>
                  <a:off x="3682" y="2505"/>
                  <a:ext cx="208" cy="204"/>
                </a:xfrm>
                <a:custGeom>
                  <a:avLst/>
                  <a:gdLst>
                    <a:gd name="T0" fmla="*/ 4 w 208"/>
                    <a:gd name="T1" fmla="*/ 204 h 204"/>
                    <a:gd name="T2" fmla="*/ 0 w 208"/>
                    <a:gd name="T3" fmla="*/ 204 h 204"/>
                    <a:gd name="T4" fmla="*/ 203 w 208"/>
                    <a:gd name="T5" fmla="*/ 1 h 204"/>
                    <a:gd name="T6" fmla="*/ 208 w 208"/>
                    <a:gd name="T7" fmla="*/ 0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4"/>
                      </a:lnTo>
                      <a:lnTo>
                        <a:pt x="203" y="1"/>
                      </a:lnTo>
                      <a:lnTo>
                        <a:pt x="208" y="0"/>
                      </a:lnTo>
                      <a:lnTo>
                        <a:pt x="4"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 name="Freeform 19"/>
                <p:cNvSpPr>
                  <a:spLocks/>
                </p:cNvSpPr>
                <p:nvPr/>
              </p:nvSpPr>
              <p:spPr bwMode="auto">
                <a:xfrm>
                  <a:off x="3677" y="2506"/>
                  <a:ext cx="208" cy="203"/>
                </a:xfrm>
                <a:custGeom>
                  <a:avLst/>
                  <a:gdLst>
                    <a:gd name="T0" fmla="*/ 5 w 208"/>
                    <a:gd name="T1" fmla="*/ 203 h 203"/>
                    <a:gd name="T2" fmla="*/ 0 w 208"/>
                    <a:gd name="T3" fmla="*/ 203 h 203"/>
                    <a:gd name="T4" fmla="*/ 204 w 208"/>
                    <a:gd name="T5" fmla="*/ 0 h 203"/>
                    <a:gd name="T6" fmla="*/ 208 w 208"/>
                    <a:gd name="T7" fmla="*/ 0 h 203"/>
                    <a:gd name="T8" fmla="*/ 5 w 208"/>
                    <a:gd name="T9" fmla="*/ 203 h 203"/>
                  </a:gdLst>
                  <a:ahLst/>
                  <a:cxnLst>
                    <a:cxn ang="0">
                      <a:pos x="T0" y="T1"/>
                    </a:cxn>
                    <a:cxn ang="0">
                      <a:pos x="T2" y="T3"/>
                    </a:cxn>
                    <a:cxn ang="0">
                      <a:pos x="T4" y="T5"/>
                    </a:cxn>
                    <a:cxn ang="0">
                      <a:pos x="T6" y="T7"/>
                    </a:cxn>
                    <a:cxn ang="0">
                      <a:pos x="T8" y="T9"/>
                    </a:cxn>
                  </a:cxnLst>
                  <a:rect l="0" t="0" r="r" b="b"/>
                  <a:pathLst>
                    <a:path w="208" h="203">
                      <a:moveTo>
                        <a:pt x="5" y="203"/>
                      </a:moveTo>
                      <a:lnTo>
                        <a:pt x="0" y="203"/>
                      </a:lnTo>
                      <a:lnTo>
                        <a:pt x="204" y="0"/>
                      </a:lnTo>
                      <a:lnTo>
                        <a:pt x="208" y="0"/>
                      </a:lnTo>
                      <a:lnTo>
                        <a:pt x="5" y="20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 name="Freeform 20"/>
                <p:cNvSpPr>
                  <a:spLocks/>
                </p:cNvSpPr>
                <p:nvPr/>
              </p:nvSpPr>
              <p:spPr bwMode="auto">
                <a:xfrm>
                  <a:off x="3654" y="2506"/>
                  <a:ext cx="227" cy="207"/>
                </a:xfrm>
                <a:custGeom>
                  <a:avLst/>
                  <a:gdLst>
                    <a:gd name="T0" fmla="*/ 23 w 227"/>
                    <a:gd name="T1" fmla="*/ 203 h 207"/>
                    <a:gd name="T2" fmla="*/ 0 w 227"/>
                    <a:gd name="T3" fmla="*/ 207 h 207"/>
                    <a:gd name="T4" fmla="*/ 203 w 227"/>
                    <a:gd name="T5" fmla="*/ 4 h 207"/>
                    <a:gd name="T6" fmla="*/ 227 w 227"/>
                    <a:gd name="T7" fmla="*/ 0 h 207"/>
                    <a:gd name="T8" fmla="*/ 23 w 227"/>
                    <a:gd name="T9" fmla="*/ 203 h 207"/>
                  </a:gdLst>
                  <a:ahLst/>
                  <a:cxnLst>
                    <a:cxn ang="0">
                      <a:pos x="T0" y="T1"/>
                    </a:cxn>
                    <a:cxn ang="0">
                      <a:pos x="T2" y="T3"/>
                    </a:cxn>
                    <a:cxn ang="0">
                      <a:pos x="T4" y="T5"/>
                    </a:cxn>
                    <a:cxn ang="0">
                      <a:pos x="T6" y="T7"/>
                    </a:cxn>
                    <a:cxn ang="0">
                      <a:pos x="T8" y="T9"/>
                    </a:cxn>
                  </a:cxnLst>
                  <a:rect l="0" t="0" r="r" b="b"/>
                  <a:pathLst>
                    <a:path w="227" h="207">
                      <a:moveTo>
                        <a:pt x="23" y="203"/>
                      </a:moveTo>
                      <a:lnTo>
                        <a:pt x="0" y="207"/>
                      </a:lnTo>
                      <a:lnTo>
                        <a:pt x="203" y="4"/>
                      </a:lnTo>
                      <a:lnTo>
                        <a:pt x="227" y="0"/>
                      </a:lnTo>
                      <a:lnTo>
                        <a:pt x="23"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 name="Line 21"/>
                <p:cNvSpPr>
                  <a:spLocks noChangeShapeType="1"/>
                </p:cNvSpPr>
                <p:nvPr/>
              </p:nvSpPr>
              <p:spPr bwMode="auto">
                <a:xfrm flipV="1">
                  <a:off x="3677"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4" name="Freeform 22"/>
                <p:cNvSpPr>
                  <a:spLocks/>
                </p:cNvSpPr>
                <p:nvPr/>
              </p:nvSpPr>
              <p:spPr bwMode="auto">
                <a:xfrm>
                  <a:off x="3671" y="2506"/>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 name="Freeform 23"/>
                <p:cNvSpPr>
                  <a:spLocks/>
                </p:cNvSpPr>
                <p:nvPr/>
              </p:nvSpPr>
              <p:spPr bwMode="auto">
                <a:xfrm>
                  <a:off x="3665" y="2507"/>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 name="Freeform 24"/>
                <p:cNvSpPr>
                  <a:spLocks/>
                </p:cNvSpPr>
                <p:nvPr/>
              </p:nvSpPr>
              <p:spPr bwMode="auto">
                <a:xfrm>
                  <a:off x="3659" y="2508"/>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 name="Freeform 25"/>
                <p:cNvSpPr>
                  <a:spLocks/>
                </p:cNvSpPr>
                <p:nvPr/>
              </p:nvSpPr>
              <p:spPr bwMode="auto">
                <a:xfrm>
                  <a:off x="3654" y="2509"/>
                  <a:ext cx="209" cy="204"/>
                </a:xfrm>
                <a:custGeom>
                  <a:avLst/>
                  <a:gdLst>
                    <a:gd name="T0" fmla="*/ 5 w 209"/>
                    <a:gd name="T1" fmla="*/ 203 h 204"/>
                    <a:gd name="T2" fmla="*/ 0 w 209"/>
                    <a:gd name="T3" fmla="*/ 204 h 204"/>
                    <a:gd name="T4" fmla="*/ 203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3" y="1"/>
                      </a:lnTo>
                      <a:lnTo>
                        <a:pt x="209" y="0"/>
                      </a:lnTo>
                      <a:lnTo>
                        <a:pt x="5" y="20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 name="Freeform 26"/>
                <p:cNvSpPr>
                  <a:spLocks/>
                </p:cNvSpPr>
                <p:nvPr/>
              </p:nvSpPr>
              <p:spPr bwMode="auto">
                <a:xfrm>
                  <a:off x="3631" y="2510"/>
                  <a:ext cx="226" cy="208"/>
                </a:xfrm>
                <a:custGeom>
                  <a:avLst/>
                  <a:gdLst>
                    <a:gd name="T0" fmla="*/ 23 w 226"/>
                    <a:gd name="T1" fmla="*/ 203 h 208"/>
                    <a:gd name="T2" fmla="*/ 0 w 226"/>
                    <a:gd name="T3" fmla="*/ 208 h 208"/>
                    <a:gd name="T4" fmla="*/ 204 w 226"/>
                    <a:gd name="T5" fmla="*/ 5 h 208"/>
                    <a:gd name="T6" fmla="*/ 226 w 226"/>
                    <a:gd name="T7" fmla="*/ 0 h 208"/>
                    <a:gd name="T8" fmla="*/ 23 w 226"/>
                    <a:gd name="T9" fmla="*/ 203 h 208"/>
                  </a:gdLst>
                  <a:ahLst/>
                  <a:cxnLst>
                    <a:cxn ang="0">
                      <a:pos x="T0" y="T1"/>
                    </a:cxn>
                    <a:cxn ang="0">
                      <a:pos x="T2" y="T3"/>
                    </a:cxn>
                    <a:cxn ang="0">
                      <a:pos x="T4" y="T5"/>
                    </a:cxn>
                    <a:cxn ang="0">
                      <a:pos x="T6" y="T7"/>
                    </a:cxn>
                    <a:cxn ang="0">
                      <a:pos x="T8" y="T9"/>
                    </a:cxn>
                  </a:cxnLst>
                  <a:rect l="0" t="0" r="r" b="b"/>
                  <a:pathLst>
                    <a:path w="226" h="208">
                      <a:moveTo>
                        <a:pt x="23" y="203"/>
                      </a:moveTo>
                      <a:lnTo>
                        <a:pt x="0" y="208"/>
                      </a:lnTo>
                      <a:lnTo>
                        <a:pt x="204" y="5"/>
                      </a:lnTo>
                      <a:lnTo>
                        <a:pt x="226" y="0"/>
                      </a:lnTo>
                      <a:lnTo>
                        <a:pt x="23"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 name="Line 27"/>
                <p:cNvSpPr>
                  <a:spLocks noChangeShapeType="1"/>
                </p:cNvSpPr>
                <p:nvPr/>
              </p:nvSpPr>
              <p:spPr bwMode="auto">
                <a:xfrm flipV="1">
                  <a:off x="3654"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0" name="Freeform 28"/>
                <p:cNvSpPr>
                  <a:spLocks/>
                </p:cNvSpPr>
                <p:nvPr/>
              </p:nvSpPr>
              <p:spPr bwMode="auto">
                <a:xfrm>
                  <a:off x="3649" y="2510"/>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 name="Freeform 29"/>
                <p:cNvSpPr>
                  <a:spLocks/>
                </p:cNvSpPr>
                <p:nvPr/>
              </p:nvSpPr>
              <p:spPr bwMode="auto">
                <a:xfrm>
                  <a:off x="3645" y="2511"/>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 name="Freeform 30"/>
                <p:cNvSpPr>
                  <a:spLocks/>
                </p:cNvSpPr>
                <p:nvPr/>
              </p:nvSpPr>
              <p:spPr bwMode="auto">
                <a:xfrm>
                  <a:off x="3640" y="2512"/>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 name="Freeform 31"/>
                <p:cNvSpPr>
                  <a:spLocks/>
                </p:cNvSpPr>
                <p:nvPr/>
              </p:nvSpPr>
              <p:spPr bwMode="auto">
                <a:xfrm>
                  <a:off x="3636" y="2513"/>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4" name="Freeform 32"/>
                <p:cNvSpPr>
                  <a:spLocks/>
                </p:cNvSpPr>
                <p:nvPr/>
              </p:nvSpPr>
              <p:spPr bwMode="auto">
                <a:xfrm>
                  <a:off x="3631" y="2514"/>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5" name="Freeform 33"/>
                <p:cNvSpPr>
                  <a:spLocks/>
                </p:cNvSpPr>
                <p:nvPr/>
              </p:nvSpPr>
              <p:spPr bwMode="auto">
                <a:xfrm>
                  <a:off x="3610" y="2515"/>
                  <a:ext cx="225" cy="209"/>
                </a:xfrm>
                <a:custGeom>
                  <a:avLst/>
                  <a:gdLst>
                    <a:gd name="T0" fmla="*/ 21 w 225"/>
                    <a:gd name="T1" fmla="*/ 203 h 209"/>
                    <a:gd name="T2" fmla="*/ 0 w 225"/>
                    <a:gd name="T3" fmla="*/ 209 h 209"/>
                    <a:gd name="T4" fmla="*/ 204 w 225"/>
                    <a:gd name="T5" fmla="*/ 6 h 209"/>
                    <a:gd name="T6" fmla="*/ 225 w 225"/>
                    <a:gd name="T7" fmla="*/ 0 h 209"/>
                    <a:gd name="T8" fmla="*/ 21 w 225"/>
                    <a:gd name="T9" fmla="*/ 203 h 209"/>
                  </a:gdLst>
                  <a:ahLst/>
                  <a:cxnLst>
                    <a:cxn ang="0">
                      <a:pos x="T0" y="T1"/>
                    </a:cxn>
                    <a:cxn ang="0">
                      <a:pos x="T2" y="T3"/>
                    </a:cxn>
                    <a:cxn ang="0">
                      <a:pos x="T4" y="T5"/>
                    </a:cxn>
                    <a:cxn ang="0">
                      <a:pos x="T6" y="T7"/>
                    </a:cxn>
                    <a:cxn ang="0">
                      <a:pos x="T8" y="T9"/>
                    </a:cxn>
                  </a:cxnLst>
                  <a:rect l="0" t="0" r="r" b="b"/>
                  <a:pathLst>
                    <a:path w="225" h="209">
                      <a:moveTo>
                        <a:pt x="21" y="203"/>
                      </a:moveTo>
                      <a:lnTo>
                        <a:pt x="0" y="209"/>
                      </a:lnTo>
                      <a:lnTo>
                        <a:pt x="204" y="6"/>
                      </a:lnTo>
                      <a:lnTo>
                        <a:pt x="225" y="0"/>
                      </a:lnTo>
                      <a:lnTo>
                        <a:pt x="21"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6" name="Line 34"/>
                <p:cNvSpPr>
                  <a:spLocks noChangeShapeType="1"/>
                </p:cNvSpPr>
                <p:nvPr/>
              </p:nvSpPr>
              <p:spPr bwMode="auto">
                <a:xfrm flipV="1">
                  <a:off x="3631" y="2515"/>
                  <a:ext cx="204"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 name="Freeform 35"/>
                <p:cNvSpPr>
                  <a:spLocks/>
                </p:cNvSpPr>
                <p:nvPr/>
              </p:nvSpPr>
              <p:spPr bwMode="auto">
                <a:xfrm>
                  <a:off x="3626" y="2515"/>
                  <a:ext cx="209" cy="204"/>
                </a:xfrm>
                <a:custGeom>
                  <a:avLst/>
                  <a:gdLst>
                    <a:gd name="T0" fmla="*/ 5 w 209"/>
                    <a:gd name="T1" fmla="*/ 203 h 204"/>
                    <a:gd name="T2" fmla="*/ 0 w 209"/>
                    <a:gd name="T3" fmla="*/ 204 h 204"/>
                    <a:gd name="T4" fmla="*/ 204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1"/>
                      </a:lnTo>
                      <a:lnTo>
                        <a:pt x="209" y="0"/>
                      </a:lnTo>
                      <a:lnTo>
                        <a:pt x="5"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8" name="Freeform 36"/>
                <p:cNvSpPr>
                  <a:spLocks/>
                </p:cNvSpPr>
                <p:nvPr/>
              </p:nvSpPr>
              <p:spPr bwMode="auto">
                <a:xfrm>
                  <a:off x="3621" y="2516"/>
                  <a:ext cx="209" cy="205"/>
                </a:xfrm>
                <a:custGeom>
                  <a:avLst/>
                  <a:gdLst>
                    <a:gd name="T0" fmla="*/ 5 w 209"/>
                    <a:gd name="T1" fmla="*/ 203 h 205"/>
                    <a:gd name="T2" fmla="*/ 0 w 209"/>
                    <a:gd name="T3" fmla="*/ 205 h 205"/>
                    <a:gd name="T4" fmla="*/ 203 w 209"/>
                    <a:gd name="T5" fmla="*/ 2 h 205"/>
                    <a:gd name="T6" fmla="*/ 209 w 209"/>
                    <a:gd name="T7" fmla="*/ 0 h 205"/>
                    <a:gd name="T8" fmla="*/ 5 w 209"/>
                    <a:gd name="T9" fmla="*/ 203 h 205"/>
                  </a:gdLst>
                  <a:ahLst/>
                  <a:cxnLst>
                    <a:cxn ang="0">
                      <a:pos x="T0" y="T1"/>
                    </a:cxn>
                    <a:cxn ang="0">
                      <a:pos x="T2" y="T3"/>
                    </a:cxn>
                    <a:cxn ang="0">
                      <a:pos x="T4" y="T5"/>
                    </a:cxn>
                    <a:cxn ang="0">
                      <a:pos x="T6" y="T7"/>
                    </a:cxn>
                    <a:cxn ang="0">
                      <a:pos x="T8" y="T9"/>
                    </a:cxn>
                  </a:cxnLst>
                  <a:rect l="0" t="0" r="r" b="b"/>
                  <a:pathLst>
                    <a:path w="209" h="205">
                      <a:moveTo>
                        <a:pt x="5" y="203"/>
                      </a:moveTo>
                      <a:lnTo>
                        <a:pt x="0" y="205"/>
                      </a:lnTo>
                      <a:lnTo>
                        <a:pt x="203" y="2"/>
                      </a:lnTo>
                      <a:lnTo>
                        <a:pt x="209" y="0"/>
                      </a:lnTo>
                      <a:lnTo>
                        <a:pt x="5" y="203"/>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9" name="Freeform 37"/>
                <p:cNvSpPr>
                  <a:spLocks/>
                </p:cNvSpPr>
                <p:nvPr/>
              </p:nvSpPr>
              <p:spPr bwMode="auto">
                <a:xfrm>
                  <a:off x="3616" y="2518"/>
                  <a:ext cx="208" cy="204"/>
                </a:xfrm>
                <a:custGeom>
                  <a:avLst/>
                  <a:gdLst>
                    <a:gd name="T0" fmla="*/ 5 w 208"/>
                    <a:gd name="T1" fmla="*/ 203 h 204"/>
                    <a:gd name="T2" fmla="*/ 0 w 208"/>
                    <a:gd name="T3" fmla="*/ 204 h 204"/>
                    <a:gd name="T4" fmla="*/ 203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3" y="1"/>
                      </a:lnTo>
                      <a:lnTo>
                        <a:pt x="208" y="0"/>
                      </a:lnTo>
                      <a:lnTo>
                        <a:pt x="5" y="20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 name="Freeform 38"/>
                <p:cNvSpPr>
                  <a:spLocks/>
                </p:cNvSpPr>
                <p:nvPr/>
              </p:nvSpPr>
              <p:spPr bwMode="auto">
                <a:xfrm>
                  <a:off x="3610" y="2519"/>
                  <a:ext cx="209" cy="205"/>
                </a:xfrm>
                <a:custGeom>
                  <a:avLst/>
                  <a:gdLst>
                    <a:gd name="T0" fmla="*/ 6 w 209"/>
                    <a:gd name="T1" fmla="*/ 203 h 205"/>
                    <a:gd name="T2" fmla="*/ 0 w 209"/>
                    <a:gd name="T3" fmla="*/ 205 h 205"/>
                    <a:gd name="T4" fmla="*/ 204 w 209"/>
                    <a:gd name="T5" fmla="*/ 2 h 205"/>
                    <a:gd name="T6" fmla="*/ 209 w 209"/>
                    <a:gd name="T7" fmla="*/ 0 h 205"/>
                    <a:gd name="T8" fmla="*/ 6 w 209"/>
                    <a:gd name="T9" fmla="*/ 203 h 205"/>
                  </a:gdLst>
                  <a:ahLst/>
                  <a:cxnLst>
                    <a:cxn ang="0">
                      <a:pos x="T0" y="T1"/>
                    </a:cxn>
                    <a:cxn ang="0">
                      <a:pos x="T2" y="T3"/>
                    </a:cxn>
                    <a:cxn ang="0">
                      <a:pos x="T4" y="T5"/>
                    </a:cxn>
                    <a:cxn ang="0">
                      <a:pos x="T6" y="T7"/>
                    </a:cxn>
                    <a:cxn ang="0">
                      <a:pos x="T8" y="T9"/>
                    </a:cxn>
                  </a:cxnLst>
                  <a:rect l="0" t="0" r="r" b="b"/>
                  <a:pathLst>
                    <a:path w="209" h="205">
                      <a:moveTo>
                        <a:pt x="6" y="203"/>
                      </a:moveTo>
                      <a:lnTo>
                        <a:pt x="0" y="205"/>
                      </a:lnTo>
                      <a:lnTo>
                        <a:pt x="204" y="2"/>
                      </a:lnTo>
                      <a:lnTo>
                        <a:pt x="209" y="0"/>
                      </a:lnTo>
                      <a:lnTo>
                        <a:pt x="6" y="20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 name="Freeform 39"/>
                <p:cNvSpPr>
                  <a:spLocks/>
                </p:cNvSpPr>
                <p:nvPr/>
              </p:nvSpPr>
              <p:spPr bwMode="auto">
                <a:xfrm>
                  <a:off x="3590" y="2521"/>
                  <a:ext cx="224" cy="210"/>
                </a:xfrm>
                <a:custGeom>
                  <a:avLst/>
                  <a:gdLst>
                    <a:gd name="T0" fmla="*/ 20 w 224"/>
                    <a:gd name="T1" fmla="*/ 203 h 210"/>
                    <a:gd name="T2" fmla="*/ 0 w 224"/>
                    <a:gd name="T3" fmla="*/ 210 h 210"/>
                    <a:gd name="T4" fmla="*/ 204 w 224"/>
                    <a:gd name="T5" fmla="*/ 7 h 210"/>
                    <a:gd name="T6" fmla="*/ 224 w 224"/>
                    <a:gd name="T7" fmla="*/ 0 h 210"/>
                    <a:gd name="T8" fmla="*/ 20 w 224"/>
                    <a:gd name="T9" fmla="*/ 203 h 210"/>
                  </a:gdLst>
                  <a:ahLst/>
                  <a:cxnLst>
                    <a:cxn ang="0">
                      <a:pos x="T0" y="T1"/>
                    </a:cxn>
                    <a:cxn ang="0">
                      <a:pos x="T2" y="T3"/>
                    </a:cxn>
                    <a:cxn ang="0">
                      <a:pos x="T4" y="T5"/>
                    </a:cxn>
                    <a:cxn ang="0">
                      <a:pos x="T6" y="T7"/>
                    </a:cxn>
                    <a:cxn ang="0">
                      <a:pos x="T8" y="T9"/>
                    </a:cxn>
                  </a:cxnLst>
                  <a:rect l="0" t="0" r="r" b="b"/>
                  <a:pathLst>
                    <a:path w="224" h="210">
                      <a:moveTo>
                        <a:pt x="20" y="203"/>
                      </a:moveTo>
                      <a:lnTo>
                        <a:pt x="0" y="210"/>
                      </a:lnTo>
                      <a:lnTo>
                        <a:pt x="204" y="7"/>
                      </a:lnTo>
                      <a:lnTo>
                        <a:pt x="224" y="0"/>
                      </a:lnTo>
                      <a:lnTo>
                        <a:pt x="20"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 name="Line 40"/>
                <p:cNvSpPr>
                  <a:spLocks noChangeShapeType="1"/>
                </p:cNvSpPr>
                <p:nvPr/>
              </p:nvSpPr>
              <p:spPr bwMode="auto">
                <a:xfrm flipV="1">
                  <a:off x="3610"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3" name="Freeform 41"/>
                <p:cNvSpPr>
                  <a:spLocks/>
                </p:cNvSpPr>
                <p:nvPr/>
              </p:nvSpPr>
              <p:spPr bwMode="auto">
                <a:xfrm>
                  <a:off x="3606" y="2521"/>
                  <a:ext cx="208" cy="204"/>
                </a:xfrm>
                <a:custGeom>
                  <a:avLst/>
                  <a:gdLst>
                    <a:gd name="T0" fmla="*/ 4 w 208"/>
                    <a:gd name="T1" fmla="*/ 203 h 204"/>
                    <a:gd name="T2" fmla="*/ 0 w 208"/>
                    <a:gd name="T3" fmla="*/ 204 h 204"/>
                    <a:gd name="T4" fmla="*/ 204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4" y="1"/>
                      </a:lnTo>
                      <a:lnTo>
                        <a:pt x="208" y="0"/>
                      </a:lnTo>
                      <a:lnTo>
                        <a:pt x="4"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 name="Freeform 42"/>
                <p:cNvSpPr>
                  <a:spLocks/>
                </p:cNvSpPr>
                <p:nvPr/>
              </p:nvSpPr>
              <p:spPr bwMode="auto">
                <a:xfrm>
                  <a:off x="3602" y="2522"/>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 name="Freeform 43"/>
                <p:cNvSpPr>
                  <a:spLocks/>
                </p:cNvSpPr>
                <p:nvPr/>
              </p:nvSpPr>
              <p:spPr bwMode="auto">
                <a:xfrm>
                  <a:off x="3598" y="2523"/>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 name="Freeform 44"/>
                <p:cNvSpPr>
                  <a:spLocks/>
                </p:cNvSpPr>
                <p:nvPr/>
              </p:nvSpPr>
              <p:spPr bwMode="auto">
                <a:xfrm>
                  <a:off x="3594" y="2525"/>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 name="Freeform 45"/>
                <p:cNvSpPr>
                  <a:spLocks/>
                </p:cNvSpPr>
                <p:nvPr/>
              </p:nvSpPr>
              <p:spPr bwMode="auto">
                <a:xfrm>
                  <a:off x="3590" y="2526"/>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 name="Freeform 46"/>
                <p:cNvSpPr>
                  <a:spLocks/>
                </p:cNvSpPr>
                <p:nvPr/>
              </p:nvSpPr>
              <p:spPr bwMode="auto">
                <a:xfrm>
                  <a:off x="3572" y="2528"/>
                  <a:ext cx="222" cy="211"/>
                </a:xfrm>
                <a:custGeom>
                  <a:avLst/>
                  <a:gdLst>
                    <a:gd name="T0" fmla="*/ 18 w 222"/>
                    <a:gd name="T1" fmla="*/ 203 h 211"/>
                    <a:gd name="T2" fmla="*/ 0 w 222"/>
                    <a:gd name="T3" fmla="*/ 211 h 211"/>
                    <a:gd name="T4" fmla="*/ 203 w 222"/>
                    <a:gd name="T5" fmla="*/ 8 h 211"/>
                    <a:gd name="T6" fmla="*/ 222 w 222"/>
                    <a:gd name="T7" fmla="*/ 0 h 211"/>
                    <a:gd name="T8" fmla="*/ 18 w 222"/>
                    <a:gd name="T9" fmla="*/ 203 h 211"/>
                  </a:gdLst>
                  <a:ahLst/>
                  <a:cxnLst>
                    <a:cxn ang="0">
                      <a:pos x="T0" y="T1"/>
                    </a:cxn>
                    <a:cxn ang="0">
                      <a:pos x="T2" y="T3"/>
                    </a:cxn>
                    <a:cxn ang="0">
                      <a:pos x="T4" y="T5"/>
                    </a:cxn>
                    <a:cxn ang="0">
                      <a:pos x="T6" y="T7"/>
                    </a:cxn>
                    <a:cxn ang="0">
                      <a:pos x="T8" y="T9"/>
                    </a:cxn>
                  </a:cxnLst>
                  <a:rect l="0" t="0" r="r" b="b"/>
                  <a:pathLst>
                    <a:path w="222" h="211">
                      <a:moveTo>
                        <a:pt x="18" y="203"/>
                      </a:moveTo>
                      <a:lnTo>
                        <a:pt x="0" y="211"/>
                      </a:lnTo>
                      <a:lnTo>
                        <a:pt x="203" y="8"/>
                      </a:lnTo>
                      <a:lnTo>
                        <a:pt x="222" y="0"/>
                      </a:lnTo>
                      <a:lnTo>
                        <a:pt x="18"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 name="Line 47"/>
                <p:cNvSpPr>
                  <a:spLocks noChangeShapeType="1"/>
                </p:cNvSpPr>
                <p:nvPr/>
              </p:nvSpPr>
              <p:spPr bwMode="auto">
                <a:xfrm flipV="1">
                  <a:off x="3590"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0" name="Freeform 48"/>
                <p:cNvSpPr>
                  <a:spLocks/>
                </p:cNvSpPr>
                <p:nvPr/>
              </p:nvSpPr>
              <p:spPr bwMode="auto">
                <a:xfrm>
                  <a:off x="3587" y="2528"/>
                  <a:ext cx="207" cy="205"/>
                </a:xfrm>
                <a:custGeom>
                  <a:avLst/>
                  <a:gdLst>
                    <a:gd name="T0" fmla="*/ 3 w 207"/>
                    <a:gd name="T1" fmla="*/ 203 h 205"/>
                    <a:gd name="T2" fmla="*/ 0 w 207"/>
                    <a:gd name="T3" fmla="*/ 205 h 205"/>
                    <a:gd name="T4" fmla="*/ 203 w 207"/>
                    <a:gd name="T5" fmla="*/ 1 h 205"/>
                    <a:gd name="T6" fmla="*/ 207 w 207"/>
                    <a:gd name="T7" fmla="*/ 0 h 205"/>
                    <a:gd name="T8" fmla="*/ 3 w 207"/>
                    <a:gd name="T9" fmla="*/ 203 h 205"/>
                  </a:gdLst>
                  <a:ahLst/>
                  <a:cxnLst>
                    <a:cxn ang="0">
                      <a:pos x="T0" y="T1"/>
                    </a:cxn>
                    <a:cxn ang="0">
                      <a:pos x="T2" y="T3"/>
                    </a:cxn>
                    <a:cxn ang="0">
                      <a:pos x="T4" y="T5"/>
                    </a:cxn>
                    <a:cxn ang="0">
                      <a:pos x="T6" y="T7"/>
                    </a:cxn>
                    <a:cxn ang="0">
                      <a:pos x="T8" y="T9"/>
                    </a:cxn>
                  </a:cxnLst>
                  <a:rect l="0" t="0" r="r" b="b"/>
                  <a:pathLst>
                    <a:path w="207" h="205">
                      <a:moveTo>
                        <a:pt x="3" y="203"/>
                      </a:moveTo>
                      <a:lnTo>
                        <a:pt x="0" y="205"/>
                      </a:lnTo>
                      <a:lnTo>
                        <a:pt x="203" y="1"/>
                      </a:lnTo>
                      <a:lnTo>
                        <a:pt x="207" y="0"/>
                      </a:lnTo>
                      <a:lnTo>
                        <a:pt x="3"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 name="Freeform 49"/>
                <p:cNvSpPr>
                  <a:spLocks/>
                </p:cNvSpPr>
                <p:nvPr/>
              </p:nvSpPr>
              <p:spPr bwMode="auto">
                <a:xfrm>
                  <a:off x="3583" y="2529"/>
                  <a:ext cx="207" cy="205"/>
                </a:xfrm>
                <a:custGeom>
                  <a:avLst/>
                  <a:gdLst>
                    <a:gd name="T0" fmla="*/ 4 w 207"/>
                    <a:gd name="T1" fmla="*/ 204 h 205"/>
                    <a:gd name="T2" fmla="*/ 0 w 207"/>
                    <a:gd name="T3" fmla="*/ 205 h 205"/>
                    <a:gd name="T4" fmla="*/ 204 w 207"/>
                    <a:gd name="T5" fmla="*/ 2 h 205"/>
                    <a:gd name="T6" fmla="*/ 207 w 207"/>
                    <a:gd name="T7" fmla="*/ 0 h 205"/>
                    <a:gd name="T8" fmla="*/ 4 w 207"/>
                    <a:gd name="T9" fmla="*/ 204 h 205"/>
                  </a:gdLst>
                  <a:ahLst/>
                  <a:cxnLst>
                    <a:cxn ang="0">
                      <a:pos x="T0" y="T1"/>
                    </a:cxn>
                    <a:cxn ang="0">
                      <a:pos x="T2" y="T3"/>
                    </a:cxn>
                    <a:cxn ang="0">
                      <a:pos x="T4" y="T5"/>
                    </a:cxn>
                    <a:cxn ang="0">
                      <a:pos x="T6" y="T7"/>
                    </a:cxn>
                    <a:cxn ang="0">
                      <a:pos x="T8" y="T9"/>
                    </a:cxn>
                  </a:cxnLst>
                  <a:rect l="0" t="0" r="r" b="b"/>
                  <a:pathLst>
                    <a:path w="207" h="205">
                      <a:moveTo>
                        <a:pt x="4" y="204"/>
                      </a:moveTo>
                      <a:lnTo>
                        <a:pt x="0" y="205"/>
                      </a:lnTo>
                      <a:lnTo>
                        <a:pt x="204" y="2"/>
                      </a:lnTo>
                      <a:lnTo>
                        <a:pt x="207" y="0"/>
                      </a:lnTo>
                      <a:lnTo>
                        <a:pt x="4" y="20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 name="Freeform 50"/>
                <p:cNvSpPr>
                  <a:spLocks/>
                </p:cNvSpPr>
                <p:nvPr/>
              </p:nvSpPr>
              <p:spPr bwMode="auto">
                <a:xfrm>
                  <a:off x="3579" y="2531"/>
                  <a:ext cx="208" cy="205"/>
                </a:xfrm>
                <a:custGeom>
                  <a:avLst/>
                  <a:gdLst>
                    <a:gd name="T0" fmla="*/ 4 w 208"/>
                    <a:gd name="T1" fmla="*/ 203 h 205"/>
                    <a:gd name="T2" fmla="*/ 0 w 208"/>
                    <a:gd name="T3" fmla="*/ 205 h 205"/>
                    <a:gd name="T4" fmla="*/ 204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2"/>
                      </a:lnTo>
                      <a:lnTo>
                        <a:pt x="208" y="0"/>
                      </a:lnTo>
                      <a:lnTo>
                        <a:pt x="4" y="20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 name="Freeform 51"/>
                <p:cNvSpPr>
                  <a:spLocks/>
                </p:cNvSpPr>
                <p:nvPr/>
              </p:nvSpPr>
              <p:spPr bwMode="auto">
                <a:xfrm>
                  <a:off x="3575" y="2533"/>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 name="Freeform 52"/>
                <p:cNvSpPr>
                  <a:spLocks/>
                </p:cNvSpPr>
                <p:nvPr/>
              </p:nvSpPr>
              <p:spPr bwMode="auto">
                <a:xfrm>
                  <a:off x="3572" y="2534"/>
                  <a:ext cx="207" cy="205"/>
                </a:xfrm>
                <a:custGeom>
                  <a:avLst/>
                  <a:gdLst>
                    <a:gd name="T0" fmla="*/ 3 w 207"/>
                    <a:gd name="T1" fmla="*/ 204 h 205"/>
                    <a:gd name="T2" fmla="*/ 0 w 207"/>
                    <a:gd name="T3" fmla="*/ 205 h 205"/>
                    <a:gd name="T4" fmla="*/ 203 w 207"/>
                    <a:gd name="T5" fmla="*/ 2 h 205"/>
                    <a:gd name="T6" fmla="*/ 207 w 207"/>
                    <a:gd name="T7" fmla="*/ 0 h 205"/>
                    <a:gd name="T8" fmla="*/ 3 w 207"/>
                    <a:gd name="T9" fmla="*/ 204 h 205"/>
                  </a:gdLst>
                  <a:ahLst/>
                  <a:cxnLst>
                    <a:cxn ang="0">
                      <a:pos x="T0" y="T1"/>
                    </a:cxn>
                    <a:cxn ang="0">
                      <a:pos x="T2" y="T3"/>
                    </a:cxn>
                    <a:cxn ang="0">
                      <a:pos x="T4" y="T5"/>
                    </a:cxn>
                    <a:cxn ang="0">
                      <a:pos x="T6" y="T7"/>
                    </a:cxn>
                    <a:cxn ang="0">
                      <a:pos x="T8" y="T9"/>
                    </a:cxn>
                  </a:cxnLst>
                  <a:rect l="0" t="0" r="r" b="b"/>
                  <a:pathLst>
                    <a:path w="207" h="205">
                      <a:moveTo>
                        <a:pt x="3" y="204"/>
                      </a:moveTo>
                      <a:lnTo>
                        <a:pt x="0" y="205"/>
                      </a:lnTo>
                      <a:lnTo>
                        <a:pt x="203" y="2"/>
                      </a:lnTo>
                      <a:lnTo>
                        <a:pt x="207" y="0"/>
                      </a:lnTo>
                      <a:lnTo>
                        <a:pt x="3" y="20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 name="Freeform 53"/>
                <p:cNvSpPr>
                  <a:spLocks/>
                </p:cNvSpPr>
                <p:nvPr/>
              </p:nvSpPr>
              <p:spPr bwMode="auto">
                <a:xfrm>
                  <a:off x="3554" y="2536"/>
                  <a:ext cx="221" cy="213"/>
                </a:xfrm>
                <a:custGeom>
                  <a:avLst/>
                  <a:gdLst>
                    <a:gd name="T0" fmla="*/ 18 w 221"/>
                    <a:gd name="T1" fmla="*/ 203 h 213"/>
                    <a:gd name="T2" fmla="*/ 0 w 221"/>
                    <a:gd name="T3" fmla="*/ 213 h 213"/>
                    <a:gd name="T4" fmla="*/ 204 w 221"/>
                    <a:gd name="T5" fmla="*/ 9 h 213"/>
                    <a:gd name="T6" fmla="*/ 221 w 221"/>
                    <a:gd name="T7" fmla="*/ 0 h 213"/>
                    <a:gd name="T8" fmla="*/ 18 w 221"/>
                    <a:gd name="T9" fmla="*/ 203 h 213"/>
                  </a:gdLst>
                  <a:ahLst/>
                  <a:cxnLst>
                    <a:cxn ang="0">
                      <a:pos x="T0" y="T1"/>
                    </a:cxn>
                    <a:cxn ang="0">
                      <a:pos x="T2" y="T3"/>
                    </a:cxn>
                    <a:cxn ang="0">
                      <a:pos x="T4" y="T5"/>
                    </a:cxn>
                    <a:cxn ang="0">
                      <a:pos x="T6" y="T7"/>
                    </a:cxn>
                    <a:cxn ang="0">
                      <a:pos x="T8" y="T9"/>
                    </a:cxn>
                  </a:cxnLst>
                  <a:rect l="0" t="0" r="r" b="b"/>
                  <a:pathLst>
                    <a:path w="221" h="213">
                      <a:moveTo>
                        <a:pt x="18" y="203"/>
                      </a:moveTo>
                      <a:lnTo>
                        <a:pt x="0" y="213"/>
                      </a:lnTo>
                      <a:lnTo>
                        <a:pt x="204" y="9"/>
                      </a:lnTo>
                      <a:lnTo>
                        <a:pt x="221" y="0"/>
                      </a:lnTo>
                      <a:lnTo>
                        <a:pt x="18"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 name="Line 54"/>
                <p:cNvSpPr>
                  <a:spLocks noChangeShapeType="1"/>
                </p:cNvSpPr>
                <p:nvPr/>
              </p:nvSpPr>
              <p:spPr bwMode="auto">
                <a:xfrm flipV="1">
                  <a:off x="3572"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7" name="Freeform 55"/>
                <p:cNvSpPr>
                  <a:spLocks/>
                </p:cNvSpPr>
                <p:nvPr/>
              </p:nvSpPr>
              <p:spPr bwMode="auto">
                <a:xfrm>
                  <a:off x="3567" y="2536"/>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 name="Freeform 56"/>
                <p:cNvSpPr>
                  <a:spLocks/>
                </p:cNvSpPr>
                <p:nvPr/>
              </p:nvSpPr>
              <p:spPr bwMode="auto">
                <a:xfrm>
                  <a:off x="3563" y="2538"/>
                  <a:ext cx="208" cy="206"/>
                </a:xfrm>
                <a:custGeom>
                  <a:avLst/>
                  <a:gdLst>
                    <a:gd name="T0" fmla="*/ 4 w 208"/>
                    <a:gd name="T1" fmla="*/ 204 h 206"/>
                    <a:gd name="T2" fmla="*/ 0 w 208"/>
                    <a:gd name="T3" fmla="*/ 206 h 206"/>
                    <a:gd name="T4" fmla="*/ 204 w 208"/>
                    <a:gd name="T5" fmla="*/ 3 h 206"/>
                    <a:gd name="T6" fmla="*/ 208 w 208"/>
                    <a:gd name="T7" fmla="*/ 0 h 206"/>
                    <a:gd name="T8" fmla="*/ 4 w 208"/>
                    <a:gd name="T9" fmla="*/ 204 h 206"/>
                  </a:gdLst>
                  <a:ahLst/>
                  <a:cxnLst>
                    <a:cxn ang="0">
                      <a:pos x="T0" y="T1"/>
                    </a:cxn>
                    <a:cxn ang="0">
                      <a:pos x="T2" y="T3"/>
                    </a:cxn>
                    <a:cxn ang="0">
                      <a:pos x="T4" y="T5"/>
                    </a:cxn>
                    <a:cxn ang="0">
                      <a:pos x="T6" y="T7"/>
                    </a:cxn>
                    <a:cxn ang="0">
                      <a:pos x="T8" y="T9"/>
                    </a:cxn>
                  </a:cxnLst>
                  <a:rect l="0" t="0" r="r" b="b"/>
                  <a:pathLst>
                    <a:path w="208" h="206">
                      <a:moveTo>
                        <a:pt x="4" y="204"/>
                      </a:moveTo>
                      <a:lnTo>
                        <a:pt x="0" y="206"/>
                      </a:lnTo>
                      <a:lnTo>
                        <a:pt x="204" y="3"/>
                      </a:lnTo>
                      <a:lnTo>
                        <a:pt x="208" y="0"/>
                      </a:lnTo>
                      <a:lnTo>
                        <a:pt x="4" y="20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9" name="Freeform 57"/>
                <p:cNvSpPr>
                  <a:spLocks/>
                </p:cNvSpPr>
                <p:nvPr/>
              </p:nvSpPr>
              <p:spPr bwMode="auto">
                <a:xfrm>
                  <a:off x="3559" y="2541"/>
                  <a:ext cx="208" cy="205"/>
                </a:xfrm>
                <a:custGeom>
                  <a:avLst/>
                  <a:gdLst>
                    <a:gd name="T0" fmla="*/ 4 w 208"/>
                    <a:gd name="T1" fmla="*/ 203 h 205"/>
                    <a:gd name="T2" fmla="*/ 0 w 208"/>
                    <a:gd name="T3" fmla="*/ 205 h 205"/>
                    <a:gd name="T4" fmla="*/ 203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3" y="2"/>
                      </a:lnTo>
                      <a:lnTo>
                        <a:pt x="208" y="0"/>
                      </a:lnTo>
                      <a:lnTo>
                        <a:pt x="4" y="20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0" name="Freeform 58"/>
                <p:cNvSpPr>
                  <a:spLocks/>
                </p:cNvSpPr>
                <p:nvPr/>
              </p:nvSpPr>
              <p:spPr bwMode="auto">
                <a:xfrm>
                  <a:off x="3554" y="2543"/>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1" name="Freeform 59"/>
                <p:cNvSpPr>
                  <a:spLocks/>
                </p:cNvSpPr>
                <p:nvPr/>
              </p:nvSpPr>
              <p:spPr bwMode="auto">
                <a:xfrm>
                  <a:off x="3539" y="2545"/>
                  <a:ext cx="219" cy="214"/>
                </a:xfrm>
                <a:custGeom>
                  <a:avLst/>
                  <a:gdLst>
                    <a:gd name="T0" fmla="*/ 15 w 219"/>
                    <a:gd name="T1" fmla="*/ 204 h 214"/>
                    <a:gd name="T2" fmla="*/ 0 w 219"/>
                    <a:gd name="T3" fmla="*/ 214 h 214"/>
                    <a:gd name="T4" fmla="*/ 204 w 219"/>
                    <a:gd name="T5" fmla="*/ 11 h 214"/>
                    <a:gd name="T6" fmla="*/ 219 w 219"/>
                    <a:gd name="T7" fmla="*/ 0 h 214"/>
                    <a:gd name="T8" fmla="*/ 15 w 219"/>
                    <a:gd name="T9" fmla="*/ 204 h 214"/>
                  </a:gdLst>
                  <a:ahLst/>
                  <a:cxnLst>
                    <a:cxn ang="0">
                      <a:pos x="T0" y="T1"/>
                    </a:cxn>
                    <a:cxn ang="0">
                      <a:pos x="T2" y="T3"/>
                    </a:cxn>
                    <a:cxn ang="0">
                      <a:pos x="T4" y="T5"/>
                    </a:cxn>
                    <a:cxn ang="0">
                      <a:pos x="T6" y="T7"/>
                    </a:cxn>
                    <a:cxn ang="0">
                      <a:pos x="T8" y="T9"/>
                    </a:cxn>
                  </a:cxnLst>
                  <a:rect l="0" t="0" r="r" b="b"/>
                  <a:pathLst>
                    <a:path w="219" h="214">
                      <a:moveTo>
                        <a:pt x="15" y="204"/>
                      </a:moveTo>
                      <a:lnTo>
                        <a:pt x="0" y="214"/>
                      </a:lnTo>
                      <a:lnTo>
                        <a:pt x="204" y="11"/>
                      </a:lnTo>
                      <a:lnTo>
                        <a:pt x="219" y="0"/>
                      </a:lnTo>
                      <a:lnTo>
                        <a:pt x="15"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2" name="Line 60"/>
                <p:cNvSpPr>
                  <a:spLocks noChangeShapeType="1"/>
                </p:cNvSpPr>
                <p:nvPr/>
              </p:nvSpPr>
              <p:spPr bwMode="auto">
                <a:xfrm flipV="1">
                  <a:off x="3554" y="2545"/>
                  <a:ext cx="204"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13" name="Freeform 61"/>
                <p:cNvSpPr>
                  <a:spLocks/>
                </p:cNvSpPr>
                <p:nvPr/>
              </p:nvSpPr>
              <p:spPr bwMode="auto">
                <a:xfrm>
                  <a:off x="3547" y="2545"/>
                  <a:ext cx="211" cy="209"/>
                </a:xfrm>
                <a:custGeom>
                  <a:avLst/>
                  <a:gdLst>
                    <a:gd name="T0" fmla="*/ 7 w 211"/>
                    <a:gd name="T1" fmla="*/ 204 h 209"/>
                    <a:gd name="T2" fmla="*/ 0 w 211"/>
                    <a:gd name="T3" fmla="*/ 209 h 209"/>
                    <a:gd name="T4" fmla="*/ 203 w 211"/>
                    <a:gd name="T5" fmla="*/ 5 h 209"/>
                    <a:gd name="T6" fmla="*/ 211 w 211"/>
                    <a:gd name="T7" fmla="*/ 0 h 209"/>
                    <a:gd name="T8" fmla="*/ 7 w 211"/>
                    <a:gd name="T9" fmla="*/ 204 h 209"/>
                  </a:gdLst>
                  <a:ahLst/>
                  <a:cxnLst>
                    <a:cxn ang="0">
                      <a:pos x="T0" y="T1"/>
                    </a:cxn>
                    <a:cxn ang="0">
                      <a:pos x="T2" y="T3"/>
                    </a:cxn>
                    <a:cxn ang="0">
                      <a:pos x="T4" y="T5"/>
                    </a:cxn>
                    <a:cxn ang="0">
                      <a:pos x="T6" y="T7"/>
                    </a:cxn>
                    <a:cxn ang="0">
                      <a:pos x="T8" y="T9"/>
                    </a:cxn>
                  </a:cxnLst>
                  <a:rect l="0" t="0" r="r" b="b"/>
                  <a:pathLst>
                    <a:path w="211" h="209">
                      <a:moveTo>
                        <a:pt x="7" y="204"/>
                      </a:moveTo>
                      <a:lnTo>
                        <a:pt x="0" y="209"/>
                      </a:lnTo>
                      <a:lnTo>
                        <a:pt x="203" y="5"/>
                      </a:lnTo>
                      <a:lnTo>
                        <a:pt x="211" y="0"/>
                      </a:lnTo>
                      <a:lnTo>
                        <a:pt x="7"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4" name="Freeform 62"/>
                <p:cNvSpPr>
                  <a:spLocks/>
                </p:cNvSpPr>
                <p:nvPr/>
              </p:nvSpPr>
              <p:spPr bwMode="auto">
                <a:xfrm>
                  <a:off x="3539" y="2550"/>
                  <a:ext cx="211" cy="209"/>
                </a:xfrm>
                <a:custGeom>
                  <a:avLst/>
                  <a:gdLst>
                    <a:gd name="T0" fmla="*/ 8 w 211"/>
                    <a:gd name="T1" fmla="*/ 204 h 209"/>
                    <a:gd name="T2" fmla="*/ 0 w 211"/>
                    <a:gd name="T3" fmla="*/ 209 h 209"/>
                    <a:gd name="T4" fmla="*/ 204 w 211"/>
                    <a:gd name="T5" fmla="*/ 6 h 209"/>
                    <a:gd name="T6" fmla="*/ 211 w 211"/>
                    <a:gd name="T7" fmla="*/ 0 h 209"/>
                    <a:gd name="T8" fmla="*/ 8 w 211"/>
                    <a:gd name="T9" fmla="*/ 204 h 209"/>
                  </a:gdLst>
                  <a:ahLst/>
                  <a:cxnLst>
                    <a:cxn ang="0">
                      <a:pos x="T0" y="T1"/>
                    </a:cxn>
                    <a:cxn ang="0">
                      <a:pos x="T2" y="T3"/>
                    </a:cxn>
                    <a:cxn ang="0">
                      <a:pos x="T4" y="T5"/>
                    </a:cxn>
                    <a:cxn ang="0">
                      <a:pos x="T6" y="T7"/>
                    </a:cxn>
                    <a:cxn ang="0">
                      <a:pos x="T8" y="T9"/>
                    </a:cxn>
                  </a:cxnLst>
                  <a:rect l="0" t="0" r="r" b="b"/>
                  <a:pathLst>
                    <a:path w="211" h="209">
                      <a:moveTo>
                        <a:pt x="8" y="204"/>
                      </a:moveTo>
                      <a:lnTo>
                        <a:pt x="0" y="209"/>
                      </a:lnTo>
                      <a:lnTo>
                        <a:pt x="204" y="6"/>
                      </a:lnTo>
                      <a:lnTo>
                        <a:pt x="211" y="0"/>
                      </a:lnTo>
                      <a:lnTo>
                        <a:pt x="8" y="20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5" name="Freeform 63"/>
                <p:cNvSpPr>
                  <a:spLocks/>
                </p:cNvSpPr>
                <p:nvPr/>
              </p:nvSpPr>
              <p:spPr bwMode="auto">
                <a:xfrm>
                  <a:off x="3525" y="2556"/>
                  <a:ext cx="218" cy="214"/>
                </a:xfrm>
                <a:custGeom>
                  <a:avLst/>
                  <a:gdLst>
                    <a:gd name="T0" fmla="*/ 14 w 218"/>
                    <a:gd name="T1" fmla="*/ 203 h 214"/>
                    <a:gd name="T2" fmla="*/ 0 w 218"/>
                    <a:gd name="T3" fmla="*/ 214 h 214"/>
                    <a:gd name="T4" fmla="*/ 204 w 218"/>
                    <a:gd name="T5" fmla="*/ 11 h 214"/>
                    <a:gd name="T6" fmla="*/ 218 w 218"/>
                    <a:gd name="T7" fmla="*/ 0 h 214"/>
                    <a:gd name="T8" fmla="*/ 14 w 218"/>
                    <a:gd name="T9" fmla="*/ 203 h 214"/>
                  </a:gdLst>
                  <a:ahLst/>
                  <a:cxnLst>
                    <a:cxn ang="0">
                      <a:pos x="T0" y="T1"/>
                    </a:cxn>
                    <a:cxn ang="0">
                      <a:pos x="T2" y="T3"/>
                    </a:cxn>
                    <a:cxn ang="0">
                      <a:pos x="T4" y="T5"/>
                    </a:cxn>
                    <a:cxn ang="0">
                      <a:pos x="T6" y="T7"/>
                    </a:cxn>
                    <a:cxn ang="0">
                      <a:pos x="T8" y="T9"/>
                    </a:cxn>
                  </a:cxnLst>
                  <a:rect l="0" t="0" r="r" b="b"/>
                  <a:pathLst>
                    <a:path w="218" h="214">
                      <a:moveTo>
                        <a:pt x="14" y="203"/>
                      </a:moveTo>
                      <a:lnTo>
                        <a:pt x="0" y="214"/>
                      </a:lnTo>
                      <a:lnTo>
                        <a:pt x="204" y="11"/>
                      </a:lnTo>
                      <a:lnTo>
                        <a:pt x="218" y="0"/>
                      </a:lnTo>
                      <a:lnTo>
                        <a:pt x="14" y="20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6" name="Line 64"/>
                <p:cNvSpPr>
                  <a:spLocks noChangeShapeType="1"/>
                </p:cNvSpPr>
                <p:nvPr/>
              </p:nvSpPr>
              <p:spPr bwMode="auto">
                <a:xfrm flipV="1">
                  <a:off x="3539"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17" name="Freeform 65"/>
                <p:cNvSpPr>
                  <a:spLocks/>
                </p:cNvSpPr>
                <p:nvPr/>
              </p:nvSpPr>
              <p:spPr bwMode="auto">
                <a:xfrm>
                  <a:off x="3513" y="2567"/>
                  <a:ext cx="216" cy="215"/>
                </a:xfrm>
                <a:custGeom>
                  <a:avLst/>
                  <a:gdLst>
                    <a:gd name="T0" fmla="*/ 12 w 216"/>
                    <a:gd name="T1" fmla="*/ 203 h 215"/>
                    <a:gd name="T2" fmla="*/ 0 w 216"/>
                    <a:gd name="T3" fmla="*/ 215 h 215"/>
                    <a:gd name="T4" fmla="*/ 203 w 216"/>
                    <a:gd name="T5" fmla="*/ 11 h 215"/>
                    <a:gd name="T6" fmla="*/ 216 w 216"/>
                    <a:gd name="T7" fmla="*/ 0 h 215"/>
                    <a:gd name="T8" fmla="*/ 12 w 216"/>
                    <a:gd name="T9" fmla="*/ 203 h 215"/>
                  </a:gdLst>
                  <a:ahLst/>
                  <a:cxnLst>
                    <a:cxn ang="0">
                      <a:pos x="T0" y="T1"/>
                    </a:cxn>
                    <a:cxn ang="0">
                      <a:pos x="T2" y="T3"/>
                    </a:cxn>
                    <a:cxn ang="0">
                      <a:pos x="T4" y="T5"/>
                    </a:cxn>
                    <a:cxn ang="0">
                      <a:pos x="T6" y="T7"/>
                    </a:cxn>
                    <a:cxn ang="0">
                      <a:pos x="T8" y="T9"/>
                    </a:cxn>
                  </a:cxnLst>
                  <a:rect l="0" t="0" r="r" b="b"/>
                  <a:pathLst>
                    <a:path w="216" h="215">
                      <a:moveTo>
                        <a:pt x="12" y="203"/>
                      </a:moveTo>
                      <a:lnTo>
                        <a:pt x="0" y="215"/>
                      </a:lnTo>
                      <a:lnTo>
                        <a:pt x="203" y="11"/>
                      </a:lnTo>
                      <a:lnTo>
                        <a:pt x="216" y="0"/>
                      </a:lnTo>
                      <a:lnTo>
                        <a:pt x="12" y="2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18" name="Line 66"/>
                <p:cNvSpPr>
                  <a:spLocks noChangeShapeType="1"/>
                </p:cNvSpPr>
                <p:nvPr/>
              </p:nvSpPr>
              <p:spPr bwMode="auto">
                <a:xfrm flipV="1">
                  <a:off x="3525"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19" name="Freeform 67"/>
                <p:cNvSpPr>
                  <a:spLocks/>
                </p:cNvSpPr>
                <p:nvPr/>
              </p:nvSpPr>
              <p:spPr bwMode="auto">
                <a:xfrm>
                  <a:off x="3938" y="2703"/>
                  <a:ext cx="214" cy="216"/>
                </a:xfrm>
                <a:custGeom>
                  <a:avLst/>
                  <a:gdLst>
                    <a:gd name="T0" fmla="*/ 0 w 214"/>
                    <a:gd name="T1" fmla="*/ 216 h 216"/>
                    <a:gd name="T2" fmla="*/ 11 w 214"/>
                    <a:gd name="T3" fmla="*/ 203 h 216"/>
                    <a:gd name="T4" fmla="*/ 214 w 214"/>
                    <a:gd name="T5" fmla="*/ 0 h 216"/>
                    <a:gd name="T6" fmla="*/ 204 w 214"/>
                    <a:gd name="T7" fmla="*/ 12 h 216"/>
                    <a:gd name="T8" fmla="*/ 0 w 214"/>
                    <a:gd name="T9" fmla="*/ 216 h 216"/>
                  </a:gdLst>
                  <a:ahLst/>
                  <a:cxnLst>
                    <a:cxn ang="0">
                      <a:pos x="T0" y="T1"/>
                    </a:cxn>
                    <a:cxn ang="0">
                      <a:pos x="T2" y="T3"/>
                    </a:cxn>
                    <a:cxn ang="0">
                      <a:pos x="T4" y="T5"/>
                    </a:cxn>
                    <a:cxn ang="0">
                      <a:pos x="T6" y="T7"/>
                    </a:cxn>
                    <a:cxn ang="0">
                      <a:pos x="T8" y="T9"/>
                    </a:cxn>
                  </a:cxnLst>
                  <a:rect l="0" t="0" r="r" b="b"/>
                  <a:pathLst>
                    <a:path w="214" h="216">
                      <a:moveTo>
                        <a:pt x="0" y="216"/>
                      </a:moveTo>
                      <a:lnTo>
                        <a:pt x="11" y="203"/>
                      </a:lnTo>
                      <a:lnTo>
                        <a:pt x="214" y="0"/>
                      </a:lnTo>
                      <a:lnTo>
                        <a:pt x="204" y="12"/>
                      </a:lnTo>
                      <a:lnTo>
                        <a:pt x="0" y="21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0" name="Line 68"/>
                <p:cNvSpPr>
                  <a:spLocks noChangeShapeType="1"/>
                </p:cNvSpPr>
                <p:nvPr/>
              </p:nvSpPr>
              <p:spPr bwMode="auto">
                <a:xfrm flipV="1">
                  <a:off x="3938" y="2715"/>
                  <a:ext cx="204" cy="204"/>
                </a:xfrm>
                <a:prstGeom prst="line">
                  <a:avLst/>
                </a:prstGeom>
                <a:noFill/>
                <a:ln w="1588">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21" name="Freeform 69"/>
                <p:cNvSpPr>
                  <a:spLocks/>
                </p:cNvSpPr>
                <p:nvPr/>
              </p:nvSpPr>
              <p:spPr bwMode="auto">
                <a:xfrm>
                  <a:off x="3949" y="2690"/>
                  <a:ext cx="211" cy="216"/>
                </a:xfrm>
                <a:custGeom>
                  <a:avLst/>
                  <a:gdLst>
                    <a:gd name="T0" fmla="*/ 0 w 211"/>
                    <a:gd name="T1" fmla="*/ 216 h 216"/>
                    <a:gd name="T2" fmla="*/ 8 w 211"/>
                    <a:gd name="T3" fmla="*/ 203 h 216"/>
                    <a:gd name="T4" fmla="*/ 211 w 211"/>
                    <a:gd name="T5" fmla="*/ 0 h 216"/>
                    <a:gd name="T6" fmla="*/ 203 w 211"/>
                    <a:gd name="T7" fmla="*/ 13 h 216"/>
                    <a:gd name="T8" fmla="*/ 0 w 211"/>
                    <a:gd name="T9" fmla="*/ 216 h 216"/>
                  </a:gdLst>
                  <a:ahLst/>
                  <a:cxnLst>
                    <a:cxn ang="0">
                      <a:pos x="T0" y="T1"/>
                    </a:cxn>
                    <a:cxn ang="0">
                      <a:pos x="T2" y="T3"/>
                    </a:cxn>
                    <a:cxn ang="0">
                      <a:pos x="T4" y="T5"/>
                    </a:cxn>
                    <a:cxn ang="0">
                      <a:pos x="T6" y="T7"/>
                    </a:cxn>
                    <a:cxn ang="0">
                      <a:pos x="T8" y="T9"/>
                    </a:cxn>
                  </a:cxnLst>
                  <a:rect l="0" t="0" r="r" b="b"/>
                  <a:pathLst>
                    <a:path w="211" h="216">
                      <a:moveTo>
                        <a:pt x="0" y="216"/>
                      </a:moveTo>
                      <a:lnTo>
                        <a:pt x="8" y="203"/>
                      </a:lnTo>
                      <a:lnTo>
                        <a:pt x="211" y="0"/>
                      </a:lnTo>
                      <a:lnTo>
                        <a:pt x="203" y="13"/>
                      </a:lnTo>
                      <a:lnTo>
                        <a:pt x="0"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2" name="Line 70"/>
                <p:cNvSpPr>
                  <a:spLocks noChangeShapeType="1"/>
                </p:cNvSpPr>
                <p:nvPr/>
              </p:nvSpPr>
              <p:spPr bwMode="auto">
                <a:xfrm flipV="1">
                  <a:off x="3949" y="2703"/>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23" name="Freeform 71"/>
                <p:cNvSpPr>
                  <a:spLocks/>
                </p:cNvSpPr>
                <p:nvPr/>
              </p:nvSpPr>
              <p:spPr bwMode="auto">
                <a:xfrm>
                  <a:off x="3949" y="2696"/>
                  <a:ext cx="207" cy="210"/>
                </a:xfrm>
                <a:custGeom>
                  <a:avLst/>
                  <a:gdLst>
                    <a:gd name="T0" fmla="*/ 0 w 207"/>
                    <a:gd name="T1" fmla="*/ 210 h 210"/>
                    <a:gd name="T2" fmla="*/ 4 w 207"/>
                    <a:gd name="T3" fmla="*/ 204 h 210"/>
                    <a:gd name="T4" fmla="*/ 207 w 207"/>
                    <a:gd name="T5" fmla="*/ 0 h 210"/>
                    <a:gd name="T6" fmla="*/ 203 w 207"/>
                    <a:gd name="T7" fmla="*/ 7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4"/>
                      </a:lnTo>
                      <a:lnTo>
                        <a:pt x="207" y="0"/>
                      </a:lnTo>
                      <a:lnTo>
                        <a:pt x="203" y="7"/>
                      </a:lnTo>
                      <a:lnTo>
                        <a:pt x="0" y="21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4" name="Freeform 72"/>
                <p:cNvSpPr>
                  <a:spLocks/>
                </p:cNvSpPr>
                <p:nvPr/>
              </p:nvSpPr>
              <p:spPr bwMode="auto">
                <a:xfrm>
                  <a:off x="3953" y="2690"/>
                  <a:ext cx="207" cy="210"/>
                </a:xfrm>
                <a:custGeom>
                  <a:avLst/>
                  <a:gdLst>
                    <a:gd name="T0" fmla="*/ 0 w 207"/>
                    <a:gd name="T1" fmla="*/ 210 h 210"/>
                    <a:gd name="T2" fmla="*/ 4 w 207"/>
                    <a:gd name="T3" fmla="*/ 203 h 210"/>
                    <a:gd name="T4" fmla="*/ 207 w 207"/>
                    <a:gd name="T5" fmla="*/ 0 h 210"/>
                    <a:gd name="T6" fmla="*/ 203 w 207"/>
                    <a:gd name="T7" fmla="*/ 6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3"/>
                      </a:lnTo>
                      <a:lnTo>
                        <a:pt x="207" y="0"/>
                      </a:lnTo>
                      <a:lnTo>
                        <a:pt x="203" y="6"/>
                      </a:lnTo>
                      <a:lnTo>
                        <a:pt x="0" y="21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5" name="Freeform 73"/>
                <p:cNvSpPr>
                  <a:spLocks/>
                </p:cNvSpPr>
                <p:nvPr/>
              </p:nvSpPr>
              <p:spPr bwMode="auto">
                <a:xfrm>
                  <a:off x="3957" y="2676"/>
                  <a:ext cx="209" cy="217"/>
                </a:xfrm>
                <a:custGeom>
                  <a:avLst/>
                  <a:gdLst>
                    <a:gd name="T0" fmla="*/ 0 w 209"/>
                    <a:gd name="T1" fmla="*/ 217 h 217"/>
                    <a:gd name="T2" fmla="*/ 6 w 209"/>
                    <a:gd name="T3" fmla="*/ 203 h 217"/>
                    <a:gd name="T4" fmla="*/ 209 w 209"/>
                    <a:gd name="T5" fmla="*/ 0 h 217"/>
                    <a:gd name="T6" fmla="*/ 203 w 209"/>
                    <a:gd name="T7" fmla="*/ 14 h 217"/>
                    <a:gd name="T8" fmla="*/ 0 w 209"/>
                    <a:gd name="T9" fmla="*/ 217 h 217"/>
                  </a:gdLst>
                  <a:ahLst/>
                  <a:cxnLst>
                    <a:cxn ang="0">
                      <a:pos x="T0" y="T1"/>
                    </a:cxn>
                    <a:cxn ang="0">
                      <a:pos x="T2" y="T3"/>
                    </a:cxn>
                    <a:cxn ang="0">
                      <a:pos x="T4" y="T5"/>
                    </a:cxn>
                    <a:cxn ang="0">
                      <a:pos x="T6" y="T7"/>
                    </a:cxn>
                    <a:cxn ang="0">
                      <a:pos x="T8" y="T9"/>
                    </a:cxn>
                  </a:cxnLst>
                  <a:rect l="0" t="0" r="r" b="b"/>
                  <a:pathLst>
                    <a:path w="209" h="217">
                      <a:moveTo>
                        <a:pt x="0" y="217"/>
                      </a:moveTo>
                      <a:lnTo>
                        <a:pt x="6" y="203"/>
                      </a:lnTo>
                      <a:lnTo>
                        <a:pt x="209" y="0"/>
                      </a:lnTo>
                      <a:lnTo>
                        <a:pt x="203" y="14"/>
                      </a:lnTo>
                      <a:lnTo>
                        <a:pt x="0"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6" name="Line 74"/>
                <p:cNvSpPr>
                  <a:spLocks noChangeShapeType="1"/>
                </p:cNvSpPr>
                <p:nvPr/>
              </p:nvSpPr>
              <p:spPr bwMode="auto">
                <a:xfrm flipV="1">
                  <a:off x="3957" y="2690"/>
                  <a:ext cx="203" cy="203"/>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27" name="Freeform 75"/>
                <p:cNvSpPr>
                  <a:spLocks/>
                </p:cNvSpPr>
                <p:nvPr/>
              </p:nvSpPr>
              <p:spPr bwMode="auto">
                <a:xfrm>
                  <a:off x="3957" y="2686"/>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8" name="Freeform 76"/>
                <p:cNvSpPr>
                  <a:spLocks/>
                </p:cNvSpPr>
                <p:nvPr/>
              </p:nvSpPr>
              <p:spPr bwMode="auto">
                <a:xfrm>
                  <a:off x="3958" y="2683"/>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29" name="Freeform 77"/>
                <p:cNvSpPr>
                  <a:spLocks/>
                </p:cNvSpPr>
                <p:nvPr/>
              </p:nvSpPr>
              <p:spPr bwMode="auto">
                <a:xfrm>
                  <a:off x="3960" y="2679"/>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0" name="Freeform 78"/>
                <p:cNvSpPr>
                  <a:spLocks/>
                </p:cNvSpPr>
                <p:nvPr/>
              </p:nvSpPr>
              <p:spPr bwMode="auto">
                <a:xfrm>
                  <a:off x="3961" y="2676"/>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1" name="Freeform 79"/>
                <p:cNvSpPr>
                  <a:spLocks/>
                </p:cNvSpPr>
                <p:nvPr/>
              </p:nvSpPr>
              <p:spPr bwMode="auto">
                <a:xfrm>
                  <a:off x="3963" y="2662"/>
                  <a:ext cx="207" cy="217"/>
                </a:xfrm>
                <a:custGeom>
                  <a:avLst/>
                  <a:gdLst>
                    <a:gd name="T0" fmla="*/ 0 w 207"/>
                    <a:gd name="T1" fmla="*/ 217 h 217"/>
                    <a:gd name="T2" fmla="*/ 3 w 207"/>
                    <a:gd name="T3" fmla="*/ 203 h 217"/>
                    <a:gd name="T4" fmla="*/ 207 w 207"/>
                    <a:gd name="T5" fmla="*/ 0 h 217"/>
                    <a:gd name="T6" fmla="*/ 203 w 207"/>
                    <a:gd name="T7" fmla="*/ 14 h 217"/>
                    <a:gd name="T8" fmla="*/ 0 w 207"/>
                    <a:gd name="T9" fmla="*/ 217 h 217"/>
                  </a:gdLst>
                  <a:ahLst/>
                  <a:cxnLst>
                    <a:cxn ang="0">
                      <a:pos x="T0" y="T1"/>
                    </a:cxn>
                    <a:cxn ang="0">
                      <a:pos x="T2" y="T3"/>
                    </a:cxn>
                    <a:cxn ang="0">
                      <a:pos x="T4" y="T5"/>
                    </a:cxn>
                    <a:cxn ang="0">
                      <a:pos x="T6" y="T7"/>
                    </a:cxn>
                    <a:cxn ang="0">
                      <a:pos x="T8" y="T9"/>
                    </a:cxn>
                  </a:cxnLst>
                  <a:rect l="0" t="0" r="r" b="b"/>
                  <a:pathLst>
                    <a:path w="207" h="217">
                      <a:moveTo>
                        <a:pt x="0" y="217"/>
                      </a:moveTo>
                      <a:lnTo>
                        <a:pt x="3" y="203"/>
                      </a:lnTo>
                      <a:lnTo>
                        <a:pt x="207" y="0"/>
                      </a:lnTo>
                      <a:lnTo>
                        <a:pt x="203" y="14"/>
                      </a:lnTo>
                      <a:lnTo>
                        <a:pt x="0"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2" name="Line 80"/>
                <p:cNvSpPr>
                  <a:spLocks noChangeShapeType="1"/>
                </p:cNvSpPr>
                <p:nvPr/>
              </p:nvSpPr>
              <p:spPr bwMode="auto">
                <a:xfrm flipV="1">
                  <a:off x="3963" y="2676"/>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33" name="Freeform 81"/>
                <p:cNvSpPr>
                  <a:spLocks/>
                </p:cNvSpPr>
                <p:nvPr/>
              </p:nvSpPr>
              <p:spPr bwMode="auto">
                <a:xfrm>
                  <a:off x="3963" y="2671"/>
                  <a:ext cx="205" cy="208"/>
                </a:xfrm>
                <a:custGeom>
                  <a:avLst/>
                  <a:gdLst>
                    <a:gd name="T0" fmla="*/ 0 w 205"/>
                    <a:gd name="T1" fmla="*/ 208 h 208"/>
                    <a:gd name="T2" fmla="*/ 1 w 205"/>
                    <a:gd name="T3" fmla="*/ 204 h 208"/>
                    <a:gd name="T4" fmla="*/ 205 w 205"/>
                    <a:gd name="T5" fmla="*/ 0 h 208"/>
                    <a:gd name="T6" fmla="*/ 203 w 205"/>
                    <a:gd name="T7" fmla="*/ 5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4"/>
                      </a:lnTo>
                      <a:lnTo>
                        <a:pt x="205" y="0"/>
                      </a:lnTo>
                      <a:lnTo>
                        <a:pt x="203" y="5"/>
                      </a:lnTo>
                      <a:lnTo>
                        <a:pt x="0" y="20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4" name="Freeform 82"/>
                <p:cNvSpPr>
                  <a:spLocks/>
                </p:cNvSpPr>
                <p:nvPr/>
              </p:nvSpPr>
              <p:spPr bwMode="auto">
                <a:xfrm>
                  <a:off x="3964" y="2666"/>
                  <a:ext cx="205" cy="209"/>
                </a:xfrm>
                <a:custGeom>
                  <a:avLst/>
                  <a:gdLst>
                    <a:gd name="T0" fmla="*/ 0 w 205"/>
                    <a:gd name="T1" fmla="*/ 209 h 209"/>
                    <a:gd name="T2" fmla="*/ 1 w 205"/>
                    <a:gd name="T3" fmla="*/ 204 h 209"/>
                    <a:gd name="T4" fmla="*/ 205 w 205"/>
                    <a:gd name="T5" fmla="*/ 0 h 209"/>
                    <a:gd name="T6" fmla="*/ 204 w 205"/>
                    <a:gd name="T7" fmla="*/ 5 h 209"/>
                    <a:gd name="T8" fmla="*/ 0 w 205"/>
                    <a:gd name="T9" fmla="*/ 209 h 209"/>
                  </a:gdLst>
                  <a:ahLst/>
                  <a:cxnLst>
                    <a:cxn ang="0">
                      <a:pos x="T0" y="T1"/>
                    </a:cxn>
                    <a:cxn ang="0">
                      <a:pos x="T2" y="T3"/>
                    </a:cxn>
                    <a:cxn ang="0">
                      <a:pos x="T4" y="T5"/>
                    </a:cxn>
                    <a:cxn ang="0">
                      <a:pos x="T6" y="T7"/>
                    </a:cxn>
                    <a:cxn ang="0">
                      <a:pos x="T8" y="T9"/>
                    </a:cxn>
                  </a:cxnLst>
                  <a:rect l="0" t="0" r="r" b="b"/>
                  <a:pathLst>
                    <a:path w="205" h="209">
                      <a:moveTo>
                        <a:pt x="0" y="209"/>
                      </a:moveTo>
                      <a:lnTo>
                        <a:pt x="1" y="204"/>
                      </a:lnTo>
                      <a:lnTo>
                        <a:pt x="205" y="0"/>
                      </a:lnTo>
                      <a:lnTo>
                        <a:pt x="204" y="5"/>
                      </a:lnTo>
                      <a:lnTo>
                        <a:pt x="0" y="209"/>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5" name="Freeform 83"/>
                <p:cNvSpPr>
                  <a:spLocks/>
                </p:cNvSpPr>
                <p:nvPr/>
              </p:nvSpPr>
              <p:spPr bwMode="auto">
                <a:xfrm>
                  <a:off x="3965" y="2662"/>
                  <a:ext cx="205" cy="208"/>
                </a:xfrm>
                <a:custGeom>
                  <a:avLst/>
                  <a:gdLst>
                    <a:gd name="T0" fmla="*/ 0 w 205"/>
                    <a:gd name="T1" fmla="*/ 208 h 208"/>
                    <a:gd name="T2" fmla="*/ 1 w 205"/>
                    <a:gd name="T3" fmla="*/ 203 h 208"/>
                    <a:gd name="T4" fmla="*/ 205 w 205"/>
                    <a:gd name="T5" fmla="*/ 0 h 208"/>
                    <a:gd name="T6" fmla="*/ 204 w 205"/>
                    <a:gd name="T7" fmla="*/ 4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3"/>
                      </a:lnTo>
                      <a:lnTo>
                        <a:pt x="205" y="0"/>
                      </a:lnTo>
                      <a:lnTo>
                        <a:pt x="204" y="4"/>
                      </a:lnTo>
                      <a:lnTo>
                        <a:pt x="0"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6" name="Freeform 84"/>
                <p:cNvSpPr>
                  <a:spLocks/>
                </p:cNvSpPr>
                <p:nvPr/>
              </p:nvSpPr>
              <p:spPr bwMode="auto">
                <a:xfrm>
                  <a:off x="3966" y="2647"/>
                  <a:ext cx="205" cy="218"/>
                </a:xfrm>
                <a:custGeom>
                  <a:avLst/>
                  <a:gdLst>
                    <a:gd name="T0" fmla="*/ 0 w 205"/>
                    <a:gd name="T1" fmla="*/ 218 h 218"/>
                    <a:gd name="T2" fmla="*/ 2 w 205"/>
                    <a:gd name="T3" fmla="*/ 203 h 218"/>
                    <a:gd name="T4" fmla="*/ 205 w 205"/>
                    <a:gd name="T5" fmla="*/ 0 h 218"/>
                    <a:gd name="T6" fmla="*/ 204 w 205"/>
                    <a:gd name="T7" fmla="*/ 15 h 218"/>
                    <a:gd name="T8" fmla="*/ 0 w 205"/>
                    <a:gd name="T9" fmla="*/ 218 h 218"/>
                  </a:gdLst>
                  <a:ahLst/>
                  <a:cxnLst>
                    <a:cxn ang="0">
                      <a:pos x="T0" y="T1"/>
                    </a:cxn>
                    <a:cxn ang="0">
                      <a:pos x="T2" y="T3"/>
                    </a:cxn>
                    <a:cxn ang="0">
                      <a:pos x="T4" y="T5"/>
                    </a:cxn>
                    <a:cxn ang="0">
                      <a:pos x="T6" y="T7"/>
                    </a:cxn>
                    <a:cxn ang="0">
                      <a:pos x="T8" y="T9"/>
                    </a:cxn>
                  </a:cxnLst>
                  <a:rect l="0" t="0" r="r" b="b"/>
                  <a:pathLst>
                    <a:path w="205" h="218">
                      <a:moveTo>
                        <a:pt x="0" y="218"/>
                      </a:moveTo>
                      <a:lnTo>
                        <a:pt x="2" y="203"/>
                      </a:lnTo>
                      <a:lnTo>
                        <a:pt x="205" y="0"/>
                      </a:lnTo>
                      <a:lnTo>
                        <a:pt x="204" y="15"/>
                      </a:lnTo>
                      <a:lnTo>
                        <a:pt x="0"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7" name="Line 85"/>
                <p:cNvSpPr>
                  <a:spLocks noChangeShapeType="1"/>
                </p:cNvSpPr>
                <p:nvPr/>
              </p:nvSpPr>
              <p:spPr bwMode="auto">
                <a:xfrm flipV="1">
                  <a:off x="3966" y="2662"/>
                  <a:ext cx="204" cy="203"/>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38" name="Freeform 86"/>
                <p:cNvSpPr>
                  <a:spLocks/>
                </p:cNvSpPr>
                <p:nvPr/>
              </p:nvSpPr>
              <p:spPr bwMode="auto">
                <a:xfrm>
                  <a:off x="3966" y="2632"/>
                  <a:ext cx="205" cy="218"/>
                </a:xfrm>
                <a:custGeom>
                  <a:avLst/>
                  <a:gdLst>
                    <a:gd name="T0" fmla="*/ 2 w 205"/>
                    <a:gd name="T1" fmla="*/ 218 h 218"/>
                    <a:gd name="T2" fmla="*/ 0 w 205"/>
                    <a:gd name="T3" fmla="*/ 204 h 218"/>
                    <a:gd name="T4" fmla="*/ 204 w 205"/>
                    <a:gd name="T5" fmla="*/ 0 h 218"/>
                    <a:gd name="T6" fmla="*/ 205 w 205"/>
                    <a:gd name="T7" fmla="*/ 15 h 218"/>
                    <a:gd name="T8" fmla="*/ 2 w 205"/>
                    <a:gd name="T9" fmla="*/ 218 h 218"/>
                  </a:gdLst>
                  <a:ahLst/>
                  <a:cxnLst>
                    <a:cxn ang="0">
                      <a:pos x="T0" y="T1"/>
                    </a:cxn>
                    <a:cxn ang="0">
                      <a:pos x="T2" y="T3"/>
                    </a:cxn>
                    <a:cxn ang="0">
                      <a:pos x="T4" y="T5"/>
                    </a:cxn>
                    <a:cxn ang="0">
                      <a:pos x="T6" y="T7"/>
                    </a:cxn>
                    <a:cxn ang="0">
                      <a:pos x="T8" y="T9"/>
                    </a:cxn>
                  </a:cxnLst>
                  <a:rect l="0" t="0" r="r" b="b"/>
                  <a:pathLst>
                    <a:path w="205" h="218">
                      <a:moveTo>
                        <a:pt x="2" y="218"/>
                      </a:moveTo>
                      <a:lnTo>
                        <a:pt x="0" y="204"/>
                      </a:lnTo>
                      <a:lnTo>
                        <a:pt x="204" y="0"/>
                      </a:lnTo>
                      <a:lnTo>
                        <a:pt x="205" y="15"/>
                      </a:lnTo>
                      <a:lnTo>
                        <a:pt x="2" y="218"/>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39" name="Line 87"/>
                <p:cNvSpPr>
                  <a:spLocks noChangeShapeType="1"/>
                </p:cNvSpPr>
                <p:nvPr/>
              </p:nvSpPr>
              <p:spPr bwMode="auto">
                <a:xfrm flipV="1">
                  <a:off x="3968" y="2647"/>
                  <a:ext cx="203" cy="203"/>
                </a:xfrm>
                <a:prstGeom prst="line">
                  <a:avLst/>
                </a:prstGeom>
                <a:noFill/>
                <a:ln w="1588">
                  <a:solidFill>
                    <a:srgbClr val="E1E1E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40" name="Freeform 88"/>
                <p:cNvSpPr>
                  <a:spLocks/>
                </p:cNvSpPr>
                <p:nvPr/>
              </p:nvSpPr>
              <p:spPr bwMode="auto">
                <a:xfrm>
                  <a:off x="3963" y="2618"/>
                  <a:ext cx="207" cy="218"/>
                </a:xfrm>
                <a:custGeom>
                  <a:avLst/>
                  <a:gdLst>
                    <a:gd name="T0" fmla="*/ 3 w 207"/>
                    <a:gd name="T1" fmla="*/ 218 h 218"/>
                    <a:gd name="T2" fmla="*/ 0 w 207"/>
                    <a:gd name="T3" fmla="*/ 203 h 218"/>
                    <a:gd name="T4" fmla="*/ 203 w 207"/>
                    <a:gd name="T5" fmla="*/ 0 h 218"/>
                    <a:gd name="T6" fmla="*/ 207 w 207"/>
                    <a:gd name="T7" fmla="*/ 14 h 218"/>
                    <a:gd name="T8" fmla="*/ 3 w 207"/>
                    <a:gd name="T9" fmla="*/ 218 h 218"/>
                  </a:gdLst>
                  <a:ahLst/>
                  <a:cxnLst>
                    <a:cxn ang="0">
                      <a:pos x="T0" y="T1"/>
                    </a:cxn>
                    <a:cxn ang="0">
                      <a:pos x="T2" y="T3"/>
                    </a:cxn>
                    <a:cxn ang="0">
                      <a:pos x="T4" y="T5"/>
                    </a:cxn>
                    <a:cxn ang="0">
                      <a:pos x="T6" y="T7"/>
                    </a:cxn>
                    <a:cxn ang="0">
                      <a:pos x="T8" y="T9"/>
                    </a:cxn>
                  </a:cxnLst>
                  <a:rect l="0" t="0" r="r" b="b"/>
                  <a:pathLst>
                    <a:path w="207" h="218">
                      <a:moveTo>
                        <a:pt x="3" y="218"/>
                      </a:moveTo>
                      <a:lnTo>
                        <a:pt x="0" y="203"/>
                      </a:lnTo>
                      <a:lnTo>
                        <a:pt x="203" y="0"/>
                      </a:lnTo>
                      <a:lnTo>
                        <a:pt x="207" y="14"/>
                      </a:lnTo>
                      <a:lnTo>
                        <a:pt x="3"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1" name="Line 89"/>
                <p:cNvSpPr>
                  <a:spLocks noChangeShapeType="1"/>
                </p:cNvSpPr>
                <p:nvPr/>
              </p:nvSpPr>
              <p:spPr bwMode="auto">
                <a:xfrm flipV="1">
                  <a:off x="3966" y="2632"/>
                  <a:ext cx="204" cy="204"/>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42" name="Freeform 90"/>
                <p:cNvSpPr>
                  <a:spLocks/>
                </p:cNvSpPr>
                <p:nvPr/>
              </p:nvSpPr>
              <p:spPr bwMode="auto">
                <a:xfrm>
                  <a:off x="3965" y="2628"/>
                  <a:ext cx="205" cy="208"/>
                </a:xfrm>
                <a:custGeom>
                  <a:avLst/>
                  <a:gdLst>
                    <a:gd name="T0" fmla="*/ 1 w 205"/>
                    <a:gd name="T1" fmla="*/ 208 h 208"/>
                    <a:gd name="T2" fmla="*/ 0 w 205"/>
                    <a:gd name="T3" fmla="*/ 203 h 208"/>
                    <a:gd name="T4" fmla="*/ 204 w 205"/>
                    <a:gd name="T5" fmla="*/ 0 h 208"/>
                    <a:gd name="T6" fmla="*/ 205 w 205"/>
                    <a:gd name="T7" fmla="*/ 4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4"/>
                      </a:lnTo>
                      <a:lnTo>
                        <a:pt x="1" y="20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3" name="Freeform 91"/>
                <p:cNvSpPr>
                  <a:spLocks/>
                </p:cNvSpPr>
                <p:nvPr/>
              </p:nvSpPr>
              <p:spPr bwMode="auto">
                <a:xfrm>
                  <a:off x="3964" y="2623"/>
                  <a:ext cx="205" cy="208"/>
                </a:xfrm>
                <a:custGeom>
                  <a:avLst/>
                  <a:gdLst>
                    <a:gd name="T0" fmla="*/ 1 w 205"/>
                    <a:gd name="T1" fmla="*/ 208 h 208"/>
                    <a:gd name="T2" fmla="*/ 0 w 205"/>
                    <a:gd name="T3" fmla="*/ 203 h 208"/>
                    <a:gd name="T4" fmla="*/ 204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5"/>
                      </a:lnTo>
                      <a:lnTo>
                        <a:pt x="1"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4" name="Freeform 92"/>
                <p:cNvSpPr>
                  <a:spLocks/>
                </p:cNvSpPr>
                <p:nvPr/>
              </p:nvSpPr>
              <p:spPr bwMode="auto">
                <a:xfrm>
                  <a:off x="3963" y="2618"/>
                  <a:ext cx="205" cy="208"/>
                </a:xfrm>
                <a:custGeom>
                  <a:avLst/>
                  <a:gdLst>
                    <a:gd name="T0" fmla="*/ 1 w 205"/>
                    <a:gd name="T1" fmla="*/ 208 h 208"/>
                    <a:gd name="T2" fmla="*/ 0 w 205"/>
                    <a:gd name="T3" fmla="*/ 203 h 208"/>
                    <a:gd name="T4" fmla="*/ 203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3" y="0"/>
                      </a:lnTo>
                      <a:lnTo>
                        <a:pt x="205" y="5"/>
                      </a:lnTo>
                      <a:lnTo>
                        <a:pt x="1" y="208"/>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5" name="Freeform 93"/>
                <p:cNvSpPr>
                  <a:spLocks/>
                </p:cNvSpPr>
                <p:nvPr/>
              </p:nvSpPr>
              <p:spPr bwMode="auto">
                <a:xfrm>
                  <a:off x="3957" y="2604"/>
                  <a:ext cx="209" cy="217"/>
                </a:xfrm>
                <a:custGeom>
                  <a:avLst/>
                  <a:gdLst>
                    <a:gd name="T0" fmla="*/ 6 w 209"/>
                    <a:gd name="T1" fmla="*/ 217 h 217"/>
                    <a:gd name="T2" fmla="*/ 0 w 209"/>
                    <a:gd name="T3" fmla="*/ 204 h 217"/>
                    <a:gd name="T4" fmla="*/ 203 w 209"/>
                    <a:gd name="T5" fmla="*/ 0 h 217"/>
                    <a:gd name="T6" fmla="*/ 209 w 209"/>
                    <a:gd name="T7" fmla="*/ 14 h 217"/>
                    <a:gd name="T8" fmla="*/ 6 w 209"/>
                    <a:gd name="T9" fmla="*/ 217 h 217"/>
                  </a:gdLst>
                  <a:ahLst/>
                  <a:cxnLst>
                    <a:cxn ang="0">
                      <a:pos x="T0" y="T1"/>
                    </a:cxn>
                    <a:cxn ang="0">
                      <a:pos x="T2" y="T3"/>
                    </a:cxn>
                    <a:cxn ang="0">
                      <a:pos x="T4" y="T5"/>
                    </a:cxn>
                    <a:cxn ang="0">
                      <a:pos x="T6" y="T7"/>
                    </a:cxn>
                    <a:cxn ang="0">
                      <a:pos x="T8" y="T9"/>
                    </a:cxn>
                  </a:cxnLst>
                  <a:rect l="0" t="0" r="r" b="b"/>
                  <a:pathLst>
                    <a:path w="209" h="217">
                      <a:moveTo>
                        <a:pt x="6" y="217"/>
                      </a:moveTo>
                      <a:lnTo>
                        <a:pt x="0" y="204"/>
                      </a:lnTo>
                      <a:lnTo>
                        <a:pt x="203" y="0"/>
                      </a:lnTo>
                      <a:lnTo>
                        <a:pt x="209" y="14"/>
                      </a:lnTo>
                      <a:lnTo>
                        <a:pt x="6"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6" name="Line 94"/>
                <p:cNvSpPr>
                  <a:spLocks noChangeShapeType="1"/>
                </p:cNvSpPr>
                <p:nvPr/>
              </p:nvSpPr>
              <p:spPr bwMode="auto">
                <a:xfrm flipV="1">
                  <a:off x="3963" y="2618"/>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47" name="Freeform 95"/>
                <p:cNvSpPr>
                  <a:spLocks/>
                </p:cNvSpPr>
                <p:nvPr/>
              </p:nvSpPr>
              <p:spPr bwMode="auto">
                <a:xfrm>
                  <a:off x="3962" y="2615"/>
                  <a:ext cx="204" cy="206"/>
                </a:xfrm>
                <a:custGeom>
                  <a:avLst/>
                  <a:gdLst>
                    <a:gd name="T0" fmla="*/ 1 w 204"/>
                    <a:gd name="T1" fmla="*/ 206 h 206"/>
                    <a:gd name="T2" fmla="*/ 0 w 204"/>
                    <a:gd name="T3" fmla="*/ 204 h 206"/>
                    <a:gd name="T4" fmla="*/ 203 w 204"/>
                    <a:gd name="T5" fmla="*/ 0 h 206"/>
                    <a:gd name="T6" fmla="*/ 204 w 204"/>
                    <a:gd name="T7" fmla="*/ 3 h 206"/>
                    <a:gd name="T8" fmla="*/ 1 w 204"/>
                    <a:gd name="T9" fmla="*/ 206 h 206"/>
                  </a:gdLst>
                  <a:ahLst/>
                  <a:cxnLst>
                    <a:cxn ang="0">
                      <a:pos x="T0" y="T1"/>
                    </a:cxn>
                    <a:cxn ang="0">
                      <a:pos x="T2" y="T3"/>
                    </a:cxn>
                    <a:cxn ang="0">
                      <a:pos x="T4" y="T5"/>
                    </a:cxn>
                    <a:cxn ang="0">
                      <a:pos x="T6" y="T7"/>
                    </a:cxn>
                    <a:cxn ang="0">
                      <a:pos x="T8" y="T9"/>
                    </a:cxn>
                  </a:cxnLst>
                  <a:rect l="0" t="0" r="r" b="b"/>
                  <a:pathLst>
                    <a:path w="204" h="206">
                      <a:moveTo>
                        <a:pt x="1" y="206"/>
                      </a:moveTo>
                      <a:lnTo>
                        <a:pt x="0" y="204"/>
                      </a:lnTo>
                      <a:lnTo>
                        <a:pt x="203" y="0"/>
                      </a:lnTo>
                      <a:lnTo>
                        <a:pt x="204" y="3"/>
                      </a:lnTo>
                      <a:lnTo>
                        <a:pt x="1" y="20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8" name="Freeform 96"/>
                <p:cNvSpPr>
                  <a:spLocks/>
                </p:cNvSpPr>
                <p:nvPr/>
              </p:nvSpPr>
              <p:spPr bwMode="auto">
                <a:xfrm>
                  <a:off x="3960" y="2613"/>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49" name="Freeform 97"/>
                <p:cNvSpPr>
                  <a:spLocks/>
                </p:cNvSpPr>
                <p:nvPr/>
              </p:nvSpPr>
              <p:spPr bwMode="auto">
                <a:xfrm>
                  <a:off x="3959" y="2610"/>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0" name="Freeform 98"/>
                <p:cNvSpPr>
                  <a:spLocks/>
                </p:cNvSpPr>
                <p:nvPr/>
              </p:nvSpPr>
              <p:spPr bwMode="auto">
                <a:xfrm>
                  <a:off x="3958" y="2607"/>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1" name="Freeform 99"/>
                <p:cNvSpPr>
                  <a:spLocks/>
                </p:cNvSpPr>
                <p:nvPr/>
              </p:nvSpPr>
              <p:spPr bwMode="auto">
                <a:xfrm>
                  <a:off x="3957" y="2604"/>
                  <a:ext cx="205" cy="206"/>
                </a:xfrm>
                <a:custGeom>
                  <a:avLst/>
                  <a:gdLst>
                    <a:gd name="T0" fmla="*/ 1 w 205"/>
                    <a:gd name="T1" fmla="*/ 206 h 206"/>
                    <a:gd name="T2" fmla="*/ 0 w 205"/>
                    <a:gd name="T3" fmla="*/ 204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3" y="0"/>
                      </a:lnTo>
                      <a:lnTo>
                        <a:pt x="205" y="3"/>
                      </a:lnTo>
                      <a:lnTo>
                        <a:pt x="1" y="20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2" name="Freeform 100"/>
                <p:cNvSpPr>
                  <a:spLocks/>
                </p:cNvSpPr>
                <p:nvPr/>
              </p:nvSpPr>
              <p:spPr bwMode="auto">
                <a:xfrm>
                  <a:off x="3949" y="2591"/>
                  <a:ext cx="211" cy="217"/>
                </a:xfrm>
                <a:custGeom>
                  <a:avLst/>
                  <a:gdLst>
                    <a:gd name="T0" fmla="*/ 8 w 211"/>
                    <a:gd name="T1" fmla="*/ 217 h 217"/>
                    <a:gd name="T2" fmla="*/ 0 w 211"/>
                    <a:gd name="T3" fmla="*/ 203 h 217"/>
                    <a:gd name="T4" fmla="*/ 203 w 211"/>
                    <a:gd name="T5" fmla="*/ 0 h 217"/>
                    <a:gd name="T6" fmla="*/ 211 w 211"/>
                    <a:gd name="T7" fmla="*/ 13 h 217"/>
                    <a:gd name="T8" fmla="*/ 8 w 211"/>
                    <a:gd name="T9" fmla="*/ 217 h 217"/>
                  </a:gdLst>
                  <a:ahLst/>
                  <a:cxnLst>
                    <a:cxn ang="0">
                      <a:pos x="T0" y="T1"/>
                    </a:cxn>
                    <a:cxn ang="0">
                      <a:pos x="T2" y="T3"/>
                    </a:cxn>
                    <a:cxn ang="0">
                      <a:pos x="T4" y="T5"/>
                    </a:cxn>
                    <a:cxn ang="0">
                      <a:pos x="T6" y="T7"/>
                    </a:cxn>
                    <a:cxn ang="0">
                      <a:pos x="T8" y="T9"/>
                    </a:cxn>
                  </a:cxnLst>
                  <a:rect l="0" t="0" r="r" b="b"/>
                  <a:pathLst>
                    <a:path w="211" h="217">
                      <a:moveTo>
                        <a:pt x="8" y="217"/>
                      </a:moveTo>
                      <a:lnTo>
                        <a:pt x="0" y="203"/>
                      </a:lnTo>
                      <a:lnTo>
                        <a:pt x="203" y="0"/>
                      </a:lnTo>
                      <a:lnTo>
                        <a:pt x="211" y="13"/>
                      </a:lnTo>
                      <a:lnTo>
                        <a:pt x="8"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3" name="Line 101"/>
                <p:cNvSpPr>
                  <a:spLocks noChangeShapeType="1"/>
                </p:cNvSpPr>
                <p:nvPr/>
              </p:nvSpPr>
              <p:spPr bwMode="auto">
                <a:xfrm flipV="1">
                  <a:off x="3957" y="2604"/>
                  <a:ext cx="203" cy="204"/>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54" name="Freeform 102"/>
                <p:cNvSpPr>
                  <a:spLocks/>
                </p:cNvSpPr>
                <p:nvPr/>
              </p:nvSpPr>
              <p:spPr bwMode="auto">
                <a:xfrm>
                  <a:off x="3955" y="2602"/>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5" name="Freeform 103"/>
                <p:cNvSpPr>
                  <a:spLocks/>
                </p:cNvSpPr>
                <p:nvPr/>
              </p:nvSpPr>
              <p:spPr bwMode="auto">
                <a:xfrm>
                  <a:off x="3953" y="2599"/>
                  <a:ext cx="206" cy="206"/>
                </a:xfrm>
                <a:custGeom>
                  <a:avLst/>
                  <a:gdLst>
                    <a:gd name="T0" fmla="*/ 2 w 206"/>
                    <a:gd name="T1" fmla="*/ 206 h 206"/>
                    <a:gd name="T2" fmla="*/ 0 w 206"/>
                    <a:gd name="T3" fmla="*/ 203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3"/>
                      </a:lnTo>
                      <a:lnTo>
                        <a:pt x="2" y="206"/>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6" name="Freeform 104"/>
                <p:cNvSpPr>
                  <a:spLocks/>
                </p:cNvSpPr>
                <p:nvPr/>
              </p:nvSpPr>
              <p:spPr bwMode="auto">
                <a:xfrm>
                  <a:off x="3952" y="2596"/>
                  <a:ext cx="205" cy="206"/>
                </a:xfrm>
                <a:custGeom>
                  <a:avLst/>
                  <a:gdLst>
                    <a:gd name="T0" fmla="*/ 1 w 205"/>
                    <a:gd name="T1" fmla="*/ 206 h 206"/>
                    <a:gd name="T2" fmla="*/ 0 w 205"/>
                    <a:gd name="T3" fmla="*/ 204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4" y="0"/>
                      </a:lnTo>
                      <a:lnTo>
                        <a:pt x="205" y="3"/>
                      </a:lnTo>
                      <a:lnTo>
                        <a:pt x="1" y="206"/>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7" name="Freeform 105"/>
                <p:cNvSpPr>
                  <a:spLocks/>
                </p:cNvSpPr>
                <p:nvPr/>
              </p:nvSpPr>
              <p:spPr bwMode="auto">
                <a:xfrm>
                  <a:off x="3950" y="2594"/>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8" name="Freeform 106"/>
                <p:cNvSpPr>
                  <a:spLocks/>
                </p:cNvSpPr>
                <p:nvPr/>
              </p:nvSpPr>
              <p:spPr bwMode="auto">
                <a:xfrm>
                  <a:off x="3949" y="2591"/>
                  <a:ext cx="205" cy="206"/>
                </a:xfrm>
                <a:custGeom>
                  <a:avLst/>
                  <a:gdLst>
                    <a:gd name="T0" fmla="*/ 1 w 205"/>
                    <a:gd name="T1" fmla="*/ 206 h 206"/>
                    <a:gd name="T2" fmla="*/ 0 w 205"/>
                    <a:gd name="T3" fmla="*/ 203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3" y="0"/>
                      </a:lnTo>
                      <a:lnTo>
                        <a:pt x="205" y="3"/>
                      </a:lnTo>
                      <a:lnTo>
                        <a:pt x="1" y="206"/>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59" name="Freeform 107"/>
                <p:cNvSpPr>
                  <a:spLocks/>
                </p:cNvSpPr>
                <p:nvPr/>
              </p:nvSpPr>
              <p:spPr bwMode="auto">
                <a:xfrm>
                  <a:off x="3938" y="2578"/>
                  <a:ext cx="214" cy="216"/>
                </a:xfrm>
                <a:custGeom>
                  <a:avLst/>
                  <a:gdLst>
                    <a:gd name="T0" fmla="*/ 11 w 214"/>
                    <a:gd name="T1" fmla="*/ 216 h 216"/>
                    <a:gd name="T2" fmla="*/ 0 w 214"/>
                    <a:gd name="T3" fmla="*/ 204 h 216"/>
                    <a:gd name="T4" fmla="*/ 204 w 214"/>
                    <a:gd name="T5" fmla="*/ 0 h 216"/>
                    <a:gd name="T6" fmla="*/ 214 w 214"/>
                    <a:gd name="T7" fmla="*/ 13 h 216"/>
                    <a:gd name="T8" fmla="*/ 11 w 214"/>
                    <a:gd name="T9" fmla="*/ 216 h 216"/>
                  </a:gdLst>
                  <a:ahLst/>
                  <a:cxnLst>
                    <a:cxn ang="0">
                      <a:pos x="T0" y="T1"/>
                    </a:cxn>
                    <a:cxn ang="0">
                      <a:pos x="T2" y="T3"/>
                    </a:cxn>
                    <a:cxn ang="0">
                      <a:pos x="T4" y="T5"/>
                    </a:cxn>
                    <a:cxn ang="0">
                      <a:pos x="T6" y="T7"/>
                    </a:cxn>
                    <a:cxn ang="0">
                      <a:pos x="T8" y="T9"/>
                    </a:cxn>
                  </a:cxnLst>
                  <a:rect l="0" t="0" r="r" b="b"/>
                  <a:pathLst>
                    <a:path w="214" h="216">
                      <a:moveTo>
                        <a:pt x="11" y="216"/>
                      </a:moveTo>
                      <a:lnTo>
                        <a:pt x="0" y="204"/>
                      </a:lnTo>
                      <a:lnTo>
                        <a:pt x="204" y="0"/>
                      </a:lnTo>
                      <a:lnTo>
                        <a:pt x="214" y="13"/>
                      </a:lnTo>
                      <a:lnTo>
                        <a:pt x="11"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0" name="Line 108"/>
                <p:cNvSpPr>
                  <a:spLocks noChangeShapeType="1"/>
                </p:cNvSpPr>
                <p:nvPr/>
              </p:nvSpPr>
              <p:spPr bwMode="auto">
                <a:xfrm flipV="1">
                  <a:off x="3949" y="2591"/>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61" name="Freeform 109"/>
                <p:cNvSpPr>
                  <a:spLocks/>
                </p:cNvSpPr>
                <p:nvPr/>
              </p:nvSpPr>
              <p:spPr bwMode="auto">
                <a:xfrm>
                  <a:off x="3947" y="2588"/>
                  <a:ext cx="205" cy="206"/>
                </a:xfrm>
                <a:custGeom>
                  <a:avLst/>
                  <a:gdLst>
                    <a:gd name="T0" fmla="*/ 2 w 205"/>
                    <a:gd name="T1" fmla="*/ 206 h 206"/>
                    <a:gd name="T2" fmla="*/ 0 w 205"/>
                    <a:gd name="T3" fmla="*/ 204 h 206"/>
                    <a:gd name="T4" fmla="*/ 203 w 205"/>
                    <a:gd name="T5" fmla="*/ 0 h 206"/>
                    <a:gd name="T6" fmla="*/ 205 w 205"/>
                    <a:gd name="T7" fmla="*/ 3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4"/>
                      </a:lnTo>
                      <a:lnTo>
                        <a:pt x="203" y="0"/>
                      </a:lnTo>
                      <a:lnTo>
                        <a:pt x="205" y="3"/>
                      </a:lnTo>
                      <a:lnTo>
                        <a:pt x="2" y="20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2" name="Freeform 110"/>
                <p:cNvSpPr>
                  <a:spLocks/>
                </p:cNvSpPr>
                <p:nvPr/>
              </p:nvSpPr>
              <p:spPr bwMode="auto">
                <a:xfrm>
                  <a:off x="3944" y="2586"/>
                  <a:ext cx="206" cy="206"/>
                </a:xfrm>
                <a:custGeom>
                  <a:avLst/>
                  <a:gdLst>
                    <a:gd name="T0" fmla="*/ 3 w 206"/>
                    <a:gd name="T1" fmla="*/ 206 h 206"/>
                    <a:gd name="T2" fmla="*/ 0 w 206"/>
                    <a:gd name="T3" fmla="*/ 203 h 206"/>
                    <a:gd name="T4" fmla="*/ 204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3"/>
                      </a:lnTo>
                      <a:lnTo>
                        <a:pt x="204" y="0"/>
                      </a:lnTo>
                      <a:lnTo>
                        <a:pt x="206" y="2"/>
                      </a:lnTo>
                      <a:lnTo>
                        <a:pt x="3" y="20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3" name="Freeform 111"/>
                <p:cNvSpPr>
                  <a:spLocks/>
                </p:cNvSpPr>
                <p:nvPr/>
              </p:nvSpPr>
              <p:spPr bwMode="auto">
                <a:xfrm>
                  <a:off x="3942" y="2583"/>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4" name="Freeform 112"/>
                <p:cNvSpPr>
                  <a:spLocks/>
                </p:cNvSpPr>
                <p:nvPr/>
              </p:nvSpPr>
              <p:spPr bwMode="auto">
                <a:xfrm>
                  <a:off x="3940" y="2581"/>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5" name="Freeform 113"/>
                <p:cNvSpPr>
                  <a:spLocks/>
                </p:cNvSpPr>
                <p:nvPr/>
              </p:nvSpPr>
              <p:spPr bwMode="auto">
                <a:xfrm>
                  <a:off x="3938" y="2578"/>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6" name="Freeform 114"/>
                <p:cNvSpPr>
                  <a:spLocks/>
                </p:cNvSpPr>
                <p:nvPr/>
              </p:nvSpPr>
              <p:spPr bwMode="auto">
                <a:xfrm>
                  <a:off x="3926" y="2567"/>
                  <a:ext cx="216" cy="215"/>
                </a:xfrm>
                <a:custGeom>
                  <a:avLst/>
                  <a:gdLst>
                    <a:gd name="T0" fmla="*/ 12 w 216"/>
                    <a:gd name="T1" fmla="*/ 215 h 215"/>
                    <a:gd name="T2" fmla="*/ 0 w 216"/>
                    <a:gd name="T3" fmla="*/ 203 h 215"/>
                    <a:gd name="T4" fmla="*/ 204 w 216"/>
                    <a:gd name="T5" fmla="*/ 0 h 215"/>
                    <a:gd name="T6" fmla="*/ 216 w 216"/>
                    <a:gd name="T7" fmla="*/ 11 h 215"/>
                    <a:gd name="T8" fmla="*/ 12 w 216"/>
                    <a:gd name="T9" fmla="*/ 215 h 215"/>
                  </a:gdLst>
                  <a:ahLst/>
                  <a:cxnLst>
                    <a:cxn ang="0">
                      <a:pos x="T0" y="T1"/>
                    </a:cxn>
                    <a:cxn ang="0">
                      <a:pos x="T2" y="T3"/>
                    </a:cxn>
                    <a:cxn ang="0">
                      <a:pos x="T4" y="T5"/>
                    </a:cxn>
                    <a:cxn ang="0">
                      <a:pos x="T6" y="T7"/>
                    </a:cxn>
                    <a:cxn ang="0">
                      <a:pos x="T8" y="T9"/>
                    </a:cxn>
                  </a:cxnLst>
                  <a:rect l="0" t="0" r="r" b="b"/>
                  <a:pathLst>
                    <a:path w="216" h="215">
                      <a:moveTo>
                        <a:pt x="12" y="215"/>
                      </a:moveTo>
                      <a:lnTo>
                        <a:pt x="0" y="203"/>
                      </a:lnTo>
                      <a:lnTo>
                        <a:pt x="204" y="0"/>
                      </a:lnTo>
                      <a:lnTo>
                        <a:pt x="216" y="11"/>
                      </a:lnTo>
                      <a:lnTo>
                        <a:pt x="12" y="215"/>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7" name="Line 115"/>
                <p:cNvSpPr>
                  <a:spLocks noChangeShapeType="1"/>
                </p:cNvSpPr>
                <p:nvPr/>
              </p:nvSpPr>
              <p:spPr bwMode="auto">
                <a:xfrm flipV="1">
                  <a:off x="3938" y="2578"/>
                  <a:ext cx="204" cy="204"/>
                </a:xfrm>
                <a:prstGeom prst="line">
                  <a:avLst/>
                </a:prstGeom>
                <a:noFill/>
                <a:ln w="1588">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68" name="Freeform 116"/>
                <p:cNvSpPr>
                  <a:spLocks/>
                </p:cNvSpPr>
                <p:nvPr/>
              </p:nvSpPr>
              <p:spPr bwMode="auto">
                <a:xfrm>
                  <a:off x="3936" y="2576"/>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69" name="Freeform 117"/>
                <p:cNvSpPr>
                  <a:spLocks/>
                </p:cNvSpPr>
                <p:nvPr/>
              </p:nvSpPr>
              <p:spPr bwMode="auto">
                <a:xfrm>
                  <a:off x="3934" y="2574"/>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0" name="Freeform 118"/>
                <p:cNvSpPr>
                  <a:spLocks/>
                </p:cNvSpPr>
                <p:nvPr/>
              </p:nvSpPr>
              <p:spPr bwMode="auto">
                <a:xfrm>
                  <a:off x="3932" y="2573"/>
                  <a:ext cx="206" cy="205"/>
                </a:xfrm>
                <a:custGeom>
                  <a:avLst/>
                  <a:gdLst>
                    <a:gd name="T0" fmla="*/ 2 w 206"/>
                    <a:gd name="T1" fmla="*/ 205 h 205"/>
                    <a:gd name="T2" fmla="*/ 0 w 206"/>
                    <a:gd name="T3" fmla="*/ 203 h 205"/>
                    <a:gd name="T4" fmla="*/ 204 w 206"/>
                    <a:gd name="T5" fmla="*/ 0 h 205"/>
                    <a:gd name="T6" fmla="*/ 206 w 206"/>
                    <a:gd name="T7" fmla="*/ 1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1"/>
                      </a:lnTo>
                      <a:lnTo>
                        <a:pt x="2" y="20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1" name="Freeform 119"/>
                <p:cNvSpPr>
                  <a:spLocks/>
                </p:cNvSpPr>
                <p:nvPr/>
              </p:nvSpPr>
              <p:spPr bwMode="auto">
                <a:xfrm>
                  <a:off x="3930" y="2571"/>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2" name="Freeform 120"/>
                <p:cNvSpPr>
                  <a:spLocks/>
                </p:cNvSpPr>
                <p:nvPr/>
              </p:nvSpPr>
              <p:spPr bwMode="auto">
                <a:xfrm>
                  <a:off x="3928" y="2569"/>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3" name="Freeform 121"/>
                <p:cNvSpPr>
                  <a:spLocks/>
                </p:cNvSpPr>
                <p:nvPr/>
              </p:nvSpPr>
              <p:spPr bwMode="auto">
                <a:xfrm>
                  <a:off x="3926" y="2567"/>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4" name="Freeform 122"/>
                <p:cNvSpPr>
                  <a:spLocks/>
                </p:cNvSpPr>
                <p:nvPr/>
              </p:nvSpPr>
              <p:spPr bwMode="auto">
                <a:xfrm>
                  <a:off x="3912" y="2556"/>
                  <a:ext cx="218" cy="214"/>
                </a:xfrm>
                <a:custGeom>
                  <a:avLst/>
                  <a:gdLst>
                    <a:gd name="T0" fmla="*/ 14 w 218"/>
                    <a:gd name="T1" fmla="*/ 214 h 214"/>
                    <a:gd name="T2" fmla="*/ 0 w 218"/>
                    <a:gd name="T3" fmla="*/ 203 h 214"/>
                    <a:gd name="T4" fmla="*/ 204 w 218"/>
                    <a:gd name="T5" fmla="*/ 0 h 214"/>
                    <a:gd name="T6" fmla="*/ 218 w 218"/>
                    <a:gd name="T7" fmla="*/ 11 h 214"/>
                    <a:gd name="T8" fmla="*/ 14 w 218"/>
                    <a:gd name="T9" fmla="*/ 214 h 214"/>
                  </a:gdLst>
                  <a:ahLst/>
                  <a:cxnLst>
                    <a:cxn ang="0">
                      <a:pos x="T0" y="T1"/>
                    </a:cxn>
                    <a:cxn ang="0">
                      <a:pos x="T2" y="T3"/>
                    </a:cxn>
                    <a:cxn ang="0">
                      <a:pos x="T4" y="T5"/>
                    </a:cxn>
                    <a:cxn ang="0">
                      <a:pos x="T6" y="T7"/>
                    </a:cxn>
                    <a:cxn ang="0">
                      <a:pos x="T8" y="T9"/>
                    </a:cxn>
                  </a:cxnLst>
                  <a:rect l="0" t="0" r="r" b="b"/>
                  <a:pathLst>
                    <a:path w="218" h="214">
                      <a:moveTo>
                        <a:pt x="14" y="214"/>
                      </a:moveTo>
                      <a:lnTo>
                        <a:pt x="0" y="203"/>
                      </a:lnTo>
                      <a:lnTo>
                        <a:pt x="204" y="0"/>
                      </a:lnTo>
                      <a:lnTo>
                        <a:pt x="218" y="11"/>
                      </a:lnTo>
                      <a:lnTo>
                        <a:pt x="14" y="21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5" name="Line 123"/>
                <p:cNvSpPr>
                  <a:spLocks noChangeShapeType="1"/>
                </p:cNvSpPr>
                <p:nvPr/>
              </p:nvSpPr>
              <p:spPr bwMode="auto">
                <a:xfrm flipV="1">
                  <a:off x="3926"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76" name="Freeform 124"/>
                <p:cNvSpPr>
                  <a:spLocks/>
                </p:cNvSpPr>
                <p:nvPr/>
              </p:nvSpPr>
              <p:spPr bwMode="auto">
                <a:xfrm>
                  <a:off x="3924" y="2565"/>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7" name="Freeform 125"/>
                <p:cNvSpPr>
                  <a:spLocks/>
                </p:cNvSpPr>
                <p:nvPr/>
              </p:nvSpPr>
              <p:spPr bwMode="auto">
                <a:xfrm>
                  <a:off x="3922" y="2563"/>
                  <a:ext cx="206" cy="205"/>
                </a:xfrm>
                <a:custGeom>
                  <a:avLst/>
                  <a:gdLst>
                    <a:gd name="T0" fmla="*/ 2 w 206"/>
                    <a:gd name="T1" fmla="*/ 205 h 205"/>
                    <a:gd name="T2" fmla="*/ 0 w 206"/>
                    <a:gd name="T3" fmla="*/ 203 h 205"/>
                    <a:gd name="T4" fmla="*/ 203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3" y="0"/>
                      </a:lnTo>
                      <a:lnTo>
                        <a:pt x="206" y="2"/>
                      </a:lnTo>
                      <a:lnTo>
                        <a:pt x="2" y="20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8" name="Freeform 126"/>
                <p:cNvSpPr>
                  <a:spLocks/>
                </p:cNvSpPr>
                <p:nvPr/>
              </p:nvSpPr>
              <p:spPr bwMode="auto">
                <a:xfrm>
                  <a:off x="3919" y="2561"/>
                  <a:ext cx="206" cy="205"/>
                </a:xfrm>
                <a:custGeom>
                  <a:avLst/>
                  <a:gdLst>
                    <a:gd name="T0" fmla="*/ 3 w 206"/>
                    <a:gd name="T1" fmla="*/ 205 h 205"/>
                    <a:gd name="T2" fmla="*/ 0 w 206"/>
                    <a:gd name="T3" fmla="*/ 203 h 205"/>
                    <a:gd name="T4" fmla="*/ 204 w 206"/>
                    <a:gd name="T5" fmla="*/ 0 h 205"/>
                    <a:gd name="T6" fmla="*/ 206 w 206"/>
                    <a:gd name="T7" fmla="*/ 2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2"/>
                      </a:lnTo>
                      <a:lnTo>
                        <a:pt x="3" y="205"/>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79" name="Freeform 127"/>
                <p:cNvSpPr>
                  <a:spLocks/>
                </p:cNvSpPr>
                <p:nvPr/>
              </p:nvSpPr>
              <p:spPr bwMode="auto">
                <a:xfrm>
                  <a:off x="3917" y="2559"/>
                  <a:ext cx="206" cy="205"/>
                </a:xfrm>
                <a:custGeom>
                  <a:avLst/>
                  <a:gdLst>
                    <a:gd name="T0" fmla="*/ 2 w 206"/>
                    <a:gd name="T1" fmla="*/ 205 h 205"/>
                    <a:gd name="T2" fmla="*/ 0 w 206"/>
                    <a:gd name="T3" fmla="*/ 204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4"/>
                      </a:lnTo>
                      <a:lnTo>
                        <a:pt x="204" y="0"/>
                      </a:lnTo>
                      <a:lnTo>
                        <a:pt x="206" y="2"/>
                      </a:lnTo>
                      <a:lnTo>
                        <a:pt x="2" y="205"/>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0" name="Freeform 128"/>
                <p:cNvSpPr>
                  <a:spLocks/>
                </p:cNvSpPr>
                <p:nvPr/>
              </p:nvSpPr>
              <p:spPr bwMode="auto">
                <a:xfrm>
                  <a:off x="3915" y="2557"/>
                  <a:ext cx="206" cy="206"/>
                </a:xfrm>
                <a:custGeom>
                  <a:avLst/>
                  <a:gdLst>
                    <a:gd name="T0" fmla="*/ 2 w 206"/>
                    <a:gd name="T1" fmla="*/ 206 h 206"/>
                    <a:gd name="T2" fmla="*/ 0 w 206"/>
                    <a:gd name="T3" fmla="*/ 204 h 206"/>
                    <a:gd name="T4" fmla="*/ 203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3" y="0"/>
                      </a:lnTo>
                      <a:lnTo>
                        <a:pt x="206" y="2"/>
                      </a:lnTo>
                      <a:lnTo>
                        <a:pt x="2" y="206"/>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1" name="Freeform 129"/>
                <p:cNvSpPr>
                  <a:spLocks/>
                </p:cNvSpPr>
                <p:nvPr/>
              </p:nvSpPr>
              <p:spPr bwMode="auto">
                <a:xfrm>
                  <a:off x="3912" y="2556"/>
                  <a:ext cx="206" cy="205"/>
                </a:xfrm>
                <a:custGeom>
                  <a:avLst/>
                  <a:gdLst>
                    <a:gd name="T0" fmla="*/ 3 w 206"/>
                    <a:gd name="T1" fmla="*/ 205 h 205"/>
                    <a:gd name="T2" fmla="*/ 0 w 206"/>
                    <a:gd name="T3" fmla="*/ 203 h 205"/>
                    <a:gd name="T4" fmla="*/ 204 w 206"/>
                    <a:gd name="T5" fmla="*/ 0 h 205"/>
                    <a:gd name="T6" fmla="*/ 206 w 206"/>
                    <a:gd name="T7" fmla="*/ 1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1"/>
                      </a:lnTo>
                      <a:lnTo>
                        <a:pt x="3" y="205"/>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2" name="Freeform 130"/>
                <p:cNvSpPr>
                  <a:spLocks/>
                </p:cNvSpPr>
                <p:nvPr/>
              </p:nvSpPr>
              <p:spPr bwMode="auto">
                <a:xfrm>
                  <a:off x="3897" y="2545"/>
                  <a:ext cx="219" cy="214"/>
                </a:xfrm>
                <a:custGeom>
                  <a:avLst/>
                  <a:gdLst>
                    <a:gd name="T0" fmla="*/ 15 w 219"/>
                    <a:gd name="T1" fmla="*/ 214 h 214"/>
                    <a:gd name="T2" fmla="*/ 0 w 219"/>
                    <a:gd name="T3" fmla="*/ 204 h 214"/>
                    <a:gd name="T4" fmla="*/ 203 w 219"/>
                    <a:gd name="T5" fmla="*/ 0 h 214"/>
                    <a:gd name="T6" fmla="*/ 219 w 219"/>
                    <a:gd name="T7" fmla="*/ 11 h 214"/>
                    <a:gd name="T8" fmla="*/ 15 w 219"/>
                    <a:gd name="T9" fmla="*/ 214 h 214"/>
                  </a:gdLst>
                  <a:ahLst/>
                  <a:cxnLst>
                    <a:cxn ang="0">
                      <a:pos x="T0" y="T1"/>
                    </a:cxn>
                    <a:cxn ang="0">
                      <a:pos x="T2" y="T3"/>
                    </a:cxn>
                    <a:cxn ang="0">
                      <a:pos x="T4" y="T5"/>
                    </a:cxn>
                    <a:cxn ang="0">
                      <a:pos x="T6" y="T7"/>
                    </a:cxn>
                    <a:cxn ang="0">
                      <a:pos x="T8" y="T9"/>
                    </a:cxn>
                  </a:cxnLst>
                  <a:rect l="0" t="0" r="r" b="b"/>
                  <a:pathLst>
                    <a:path w="219" h="214">
                      <a:moveTo>
                        <a:pt x="15" y="214"/>
                      </a:moveTo>
                      <a:lnTo>
                        <a:pt x="0" y="204"/>
                      </a:lnTo>
                      <a:lnTo>
                        <a:pt x="203" y="0"/>
                      </a:lnTo>
                      <a:lnTo>
                        <a:pt x="219" y="11"/>
                      </a:lnTo>
                      <a:lnTo>
                        <a:pt x="15" y="2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3" name="Line 131"/>
                <p:cNvSpPr>
                  <a:spLocks noChangeShapeType="1"/>
                </p:cNvSpPr>
                <p:nvPr/>
              </p:nvSpPr>
              <p:spPr bwMode="auto">
                <a:xfrm flipV="1">
                  <a:off x="3912"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84" name="Freeform 132"/>
                <p:cNvSpPr>
                  <a:spLocks/>
                </p:cNvSpPr>
                <p:nvPr/>
              </p:nvSpPr>
              <p:spPr bwMode="auto">
                <a:xfrm>
                  <a:off x="3909" y="2553"/>
                  <a:ext cx="207" cy="206"/>
                </a:xfrm>
                <a:custGeom>
                  <a:avLst/>
                  <a:gdLst>
                    <a:gd name="T0" fmla="*/ 3 w 207"/>
                    <a:gd name="T1" fmla="*/ 206 h 206"/>
                    <a:gd name="T2" fmla="*/ 0 w 207"/>
                    <a:gd name="T3" fmla="*/ 204 h 206"/>
                    <a:gd name="T4" fmla="*/ 204 w 207"/>
                    <a:gd name="T5" fmla="*/ 0 h 206"/>
                    <a:gd name="T6" fmla="*/ 207 w 207"/>
                    <a:gd name="T7" fmla="*/ 3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3"/>
                      </a:lnTo>
                      <a:lnTo>
                        <a:pt x="3" y="20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5" name="Freeform 133"/>
                <p:cNvSpPr>
                  <a:spLocks/>
                </p:cNvSpPr>
                <p:nvPr/>
              </p:nvSpPr>
              <p:spPr bwMode="auto">
                <a:xfrm>
                  <a:off x="3906" y="2551"/>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6" name="Freeform 134"/>
                <p:cNvSpPr>
                  <a:spLocks/>
                </p:cNvSpPr>
                <p:nvPr/>
              </p:nvSpPr>
              <p:spPr bwMode="auto">
                <a:xfrm>
                  <a:off x="3903" y="2549"/>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7" name="Freeform 135"/>
                <p:cNvSpPr>
                  <a:spLocks/>
                </p:cNvSpPr>
                <p:nvPr/>
              </p:nvSpPr>
              <p:spPr bwMode="auto">
                <a:xfrm>
                  <a:off x="3900" y="2547"/>
                  <a:ext cx="207" cy="206"/>
                </a:xfrm>
                <a:custGeom>
                  <a:avLst/>
                  <a:gdLst>
                    <a:gd name="T0" fmla="*/ 3 w 207"/>
                    <a:gd name="T1" fmla="*/ 206 h 206"/>
                    <a:gd name="T2" fmla="*/ 0 w 207"/>
                    <a:gd name="T3" fmla="*/ 204 h 206"/>
                    <a:gd name="T4" fmla="*/ 203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3" y="0"/>
                      </a:lnTo>
                      <a:lnTo>
                        <a:pt x="207" y="2"/>
                      </a:lnTo>
                      <a:lnTo>
                        <a:pt x="3" y="2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8" name="Freeform 136"/>
                <p:cNvSpPr>
                  <a:spLocks/>
                </p:cNvSpPr>
                <p:nvPr/>
              </p:nvSpPr>
              <p:spPr bwMode="auto">
                <a:xfrm>
                  <a:off x="3897" y="2545"/>
                  <a:ext cx="206" cy="206"/>
                </a:xfrm>
                <a:custGeom>
                  <a:avLst/>
                  <a:gdLst>
                    <a:gd name="T0" fmla="*/ 3 w 206"/>
                    <a:gd name="T1" fmla="*/ 206 h 206"/>
                    <a:gd name="T2" fmla="*/ 0 w 206"/>
                    <a:gd name="T3" fmla="*/ 204 h 206"/>
                    <a:gd name="T4" fmla="*/ 203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4"/>
                      </a:lnTo>
                      <a:lnTo>
                        <a:pt x="203" y="0"/>
                      </a:lnTo>
                      <a:lnTo>
                        <a:pt x="206" y="2"/>
                      </a:lnTo>
                      <a:lnTo>
                        <a:pt x="3" y="206"/>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89" name="Freeform 137"/>
                <p:cNvSpPr>
                  <a:spLocks/>
                </p:cNvSpPr>
                <p:nvPr/>
              </p:nvSpPr>
              <p:spPr bwMode="auto">
                <a:xfrm>
                  <a:off x="3880" y="2536"/>
                  <a:ext cx="220" cy="213"/>
                </a:xfrm>
                <a:custGeom>
                  <a:avLst/>
                  <a:gdLst>
                    <a:gd name="T0" fmla="*/ 17 w 220"/>
                    <a:gd name="T1" fmla="*/ 213 h 213"/>
                    <a:gd name="T2" fmla="*/ 0 w 220"/>
                    <a:gd name="T3" fmla="*/ 203 h 213"/>
                    <a:gd name="T4" fmla="*/ 203 w 220"/>
                    <a:gd name="T5" fmla="*/ 0 h 213"/>
                    <a:gd name="T6" fmla="*/ 220 w 220"/>
                    <a:gd name="T7" fmla="*/ 9 h 213"/>
                    <a:gd name="T8" fmla="*/ 17 w 220"/>
                    <a:gd name="T9" fmla="*/ 213 h 213"/>
                  </a:gdLst>
                  <a:ahLst/>
                  <a:cxnLst>
                    <a:cxn ang="0">
                      <a:pos x="T0" y="T1"/>
                    </a:cxn>
                    <a:cxn ang="0">
                      <a:pos x="T2" y="T3"/>
                    </a:cxn>
                    <a:cxn ang="0">
                      <a:pos x="T4" y="T5"/>
                    </a:cxn>
                    <a:cxn ang="0">
                      <a:pos x="T6" y="T7"/>
                    </a:cxn>
                    <a:cxn ang="0">
                      <a:pos x="T8" y="T9"/>
                    </a:cxn>
                  </a:cxnLst>
                  <a:rect l="0" t="0" r="r" b="b"/>
                  <a:pathLst>
                    <a:path w="220" h="213">
                      <a:moveTo>
                        <a:pt x="17" y="213"/>
                      </a:moveTo>
                      <a:lnTo>
                        <a:pt x="0" y="203"/>
                      </a:lnTo>
                      <a:lnTo>
                        <a:pt x="203" y="0"/>
                      </a:lnTo>
                      <a:lnTo>
                        <a:pt x="220" y="9"/>
                      </a:lnTo>
                      <a:lnTo>
                        <a:pt x="17" y="213"/>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0" name="Line 138"/>
                <p:cNvSpPr>
                  <a:spLocks noChangeShapeType="1"/>
                </p:cNvSpPr>
                <p:nvPr/>
              </p:nvSpPr>
              <p:spPr bwMode="auto">
                <a:xfrm flipV="1">
                  <a:off x="3897" y="2545"/>
                  <a:ext cx="203"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91" name="Freeform 139"/>
                <p:cNvSpPr>
                  <a:spLocks/>
                </p:cNvSpPr>
                <p:nvPr/>
              </p:nvSpPr>
              <p:spPr bwMode="auto">
                <a:xfrm>
                  <a:off x="3893" y="2543"/>
                  <a:ext cx="207" cy="206"/>
                </a:xfrm>
                <a:custGeom>
                  <a:avLst/>
                  <a:gdLst>
                    <a:gd name="T0" fmla="*/ 4 w 207"/>
                    <a:gd name="T1" fmla="*/ 206 h 206"/>
                    <a:gd name="T2" fmla="*/ 0 w 207"/>
                    <a:gd name="T3" fmla="*/ 204 h 206"/>
                    <a:gd name="T4" fmla="*/ 204 w 207"/>
                    <a:gd name="T5" fmla="*/ 0 h 206"/>
                    <a:gd name="T6" fmla="*/ 207 w 207"/>
                    <a:gd name="T7" fmla="*/ 2 h 206"/>
                    <a:gd name="T8" fmla="*/ 4 w 207"/>
                    <a:gd name="T9" fmla="*/ 206 h 206"/>
                  </a:gdLst>
                  <a:ahLst/>
                  <a:cxnLst>
                    <a:cxn ang="0">
                      <a:pos x="T0" y="T1"/>
                    </a:cxn>
                    <a:cxn ang="0">
                      <a:pos x="T2" y="T3"/>
                    </a:cxn>
                    <a:cxn ang="0">
                      <a:pos x="T4" y="T5"/>
                    </a:cxn>
                    <a:cxn ang="0">
                      <a:pos x="T6" y="T7"/>
                    </a:cxn>
                    <a:cxn ang="0">
                      <a:pos x="T8" y="T9"/>
                    </a:cxn>
                  </a:cxnLst>
                  <a:rect l="0" t="0" r="r" b="b"/>
                  <a:pathLst>
                    <a:path w="207" h="206">
                      <a:moveTo>
                        <a:pt x="4" y="206"/>
                      </a:moveTo>
                      <a:lnTo>
                        <a:pt x="0" y="204"/>
                      </a:lnTo>
                      <a:lnTo>
                        <a:pt x="204" y="0"/>
                      </a:lnTo>
                      <a:lnTo>
                        <a:pt x="207" y="2"/>
                      </a:lnTo>
                      <a:lnTo>
                        <a:pt x="4" y="206"/>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2" name="Freeform 140"/>
                <p:cNvSpPr>
                  <a:spLocks/>
                </p:cNvSpPr>
                <p:nvPr/>
              </p:nvSpPr>
              <p:spPr bwMode="auto">
                <a:xfrm>
                  <a:off x="3890" y="2542"/>
                  <a:ext cx="207" cy="205"/>
                </a:xfrm>
                <a:custGeom>
                  <a:avLst/>
                  <a:gdLst>
                    <a:gd name="T0" fmla="*/ 3 w 207"/>
                    <a:gd name="T1" fmla="*/ 205 h 205"/>
                    <a:gd name="T2" fmla="*/ 0 w 207"/>
                    <a:gd name="T3" fmla="*/ 203 h 205"/>
                    <a:gd name="T4" fmla="*/ 204 w 207"/>
                    <a:gd name="T5" fmla="*/ 0 h 205"/>
                    <a:gd name="T6" fmla="*/ 207 w 207"/>
                    <a:gd name="T7" fmla="*/ 1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1"/>
                      </a:lnTo>
                      <a:lnTo>
                        <a:pt x="3" y="205"/>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3" name="Freeform 141"/>
                <p:cNvSpPr>
                  <a:spLocks/>
                </p:cNvSpPr>
                <p:nvPr/>
              </p:nvSpPr>
              <p:spPr bwMode="auto">
                <a:xfrm>
                  <a:off x="3886" y="2540"/>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4" name="Freeform 142"/>
                <p:cNvSpPr>
                  <a:spLocks/>
                </p:cNvSpPr>
                <p:nvPr/>
              </p:nvSpPr>
              <p:spPr bwMode="auto">
                <a:xfrm>
                  <a:off x="3883" y="2538"/>
                  <a:ext cx="207" cy="205"/>
                </a:xfrm>
                <a:custGeom>
                  <a:avLst/>
                  <a:gdLst>
                    <a:gd name="T0" fmla="*/ 3 w 207"/>
                    <a:gd name="T1" fmla="*/ 205 h 205"/>
                    <a:gd name="T2" fmla="*/ 0 w 207"/>
                    <a:gd name="T3" fmla="*/ 203 h 205"/>
                    <a:gd name="T4" fmla="*/ 204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2"/>
                      </a:lnTo>
                      <a:lnTo>
                        <a:pt x="3" y="205"/>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5" name="Freeform 143"/>
                <p:cNvSpPr>
                  <a:spLocks/>
                </p:cNvSpPr>
                <p:nvPr/>
              </p:nvSpPr>
              <p:spPr bwMode="auto">
                <a:xfrm>
                  <a:off x="3880" y="2536"/>
                  <a:ext cx="207" cy="205"/>
                </a:xfrm>
                <a:custGeom>
                  <a:avLst/>
                  <a:gdLst>
                    <a:gd name="T0" fmla="*/ 3 w 207"/>
                    <a:gd name="T1" fmla="*/ 205 h 205"/>
                    <a:gd name="T2" fmla="*/ 0 w 207"/>
                    <a:gd name="T3" fmla="*/ 203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3" y="0"/>
                      </a:lnTo>
                      <a:lnTo>
                        <a:pt x="207" y="2"/>
                      </a:lnTo>
                      <a:lnTo>
                        <a:pt x="3" y="205"/>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6" name="Freeform 144"/>
                <p:cNvSpPr>
                  <a:spLocks/>
                </p:cNvSpPr>
                <p:nvPr/>
              </p:nvSpPr>
              <p:spPr bwMode="auto">
                <a:xfrm>
                  <a:off x="3861" y="2528"/>
                  <a:ext cx="222" cy="211"/>
                </a:xfrm>
                <a:custGeom>
                  <a:avLst/>
                  <a:gdLst>
                    <a:gd name="T0" fmla="*/ 19 w 222"/>
                    <a:gd name="T1" fmla="*/ 211 h 211"/>
                    <a:gd name="T2" fmla="*/ 0 w 222"/>
                    <a:gd name="T3" fmla="*/ 203 h 211"/>
                    <a:gd name="T4" fmla="*/ 204 w 222"/>
                    <a:gd name="T5" fmla="*/ 0 h 211"/>
                    <a:gd name="T6" fmla="*/ 222 w 222"/>
                    <a:gd name="T7" fmla="*/ 8 h 211"/>
                    <a:gd name="T8" fmla="*/ 19 w 222"/>
                    <a:gd name="T9" fmla="*/ 211 h 211"/>
                  </a:gdLst>
                  <a:ahLst/>
                  <a:cxnLst>
                    <a:cxn ang="0">
                      <a:pos x="T0" y="T1"/>
                    </a:cxn>
                    <a:cxn ang="0">
                      <a:pos x="T2" y="T3"/>
                    </a:cxn>
                    <a:cxn ang="0">
                      <a:pos x="T4" y="T5"/>
                    </a:cxn>
                    <a:cxn ang="0">
                      <a:pos x="T6" y="T7"/>
                    </a:cxn>
                    <a:cxn ang="0">
                      <a:pos x="T8" y="T9"/>
                    </a:cxn>
                  </a:cxnLst>
                  <a:rect l="0" t="0" r="r" b="b"/>
                  <a:pathLst>
                    <a:path w="222" h="211">
                      <a:moveTo>
                        <a:pt x="19" y="211"/>
                      </a:moveTo>
                      <a:lnTo>
                        <a:pt x="0" y="203"/>
                      </a:lnTo>
                      <a:lnTo>
                        <a:pt x="204" y="0"/>
                      </a:lnTo>
                      <a:lnTo>
                        <a:pt x="222" y="8"/>
                      </a:lnTo>
                      <a:lnTo>
                        <a:pt x="19" y="21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7" name="Line 145"/>
                <p:cNvSpPr>
                  <a:spLocks noChangeShapeType="1"/>
                </p:cNvSpPr>
                <p:nvPr/>
              </p:nvSpPr>
              <p:spPr bwMode="auto">
                <a:xfrm flipV="1">
                  <a:off x="3880"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98" name="Freeform 146"/>
                <p:cNvSpPr>
                  <a:spLocks/>
                </p:cNvSpPr>
                <p:nvPr/>
              </p:nvSpPr>
              <p:spPr bwMode="auto">
                <a:xfrm>
                  <a:off x="3876" y="2534"/>
                  <a:ext cx="207" cy="205"/>
                </a:xfrm>
                <a:custGeom>
                  <a:avLst/>
                  <a:gdLst>
                    <a:gd name="T0" fmla="*/ 4 w 207"/>
                    <a:gd name="T1" fmla="*/ 205 h 205"/>
                    <a:gd name="T2" fmla="*/ 0 w 207"/>
                    <a:gd name="T3" fmla="*/ 204 h 205"/>
                    <a:gd name="T4" fmla="*/ 203 w 207"/>
                    <a:gd name="T5" fmla="*/ 0 h 205"/>
                    <a:gd name="T6" fmla="*/ 207 w 207"/>
                    <a:gd name="T7" fmla="*/ 2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4"/>
                      </a:lnTo>
                      <a:lnTo>
                        <a:pt x="203" y="0"/>
                      </a:lnTo>
                      <a:lnTo>
                        <a:pt x="207" y="2"/>
                      </a:lnTo>
                      <a:lnTo>
                        <a:pt x="4" y="20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99" name="Freeform 147"/>
                <p:cNvSpPr>
                  <a:spLocks/>
                </p:cNvSpPr>
                <p:nvPr/>
              </p:nvSpPr>
              <p:spPr bwMode="auto">
                <a:xfrm>
                  <a:off x="3872" y="2533"/>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0" name="Freeform 148"/>
                <p:cNvSpPr>
                  <a:spLocks/>
                </p:cNvSpPr>
                <p:nvPr/>
              </p:nvSpPr>
              <p:spPr bwMode="auto">
                <a:xfrm>
                  <a:off x="3868" y="2531"/>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1" name="Freeform 149"/>
                <p:cNvSpPr>
                  <a:spLocks/>
                </p:cNvSpPr>
                <p:nvPr/>
              </p:nvSpPr>
              <p:spPr bwMode="auto">
                <a:xfrm>
                  <a:off x="3865" y="2529"/>
                  <a:ext cx="207" cy="205"/>
                </a:xfrm>
                <a:custGeom>
                  <a:avLst/>
                  <a:gdLst>
                    <a:gd name="T0" fmla="*/ 3 w 207"/>
                    <a:gd name="T1" fmla="*/ 205 h 205"/>
                    <a:gd name="T2" fmla="*/ 0 w 207"/>
                    <a:gd name="T3" fmla="*/ 204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4"/>
                      </a:lnTo>
                      <a:lnTo>
                        <a:pt x="203" y="0"/>
                      </a:lnTo>
                      <a:lnTo>
                        <a:pt x="207" y="2"/>
                      </a:lnTo>
                      <a:lnTo>
                        <a:pt x="3" y="20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2" name="Freeform 150"/>
                <p:cNvSpPr>
                  <a:spLocks/>
                </p:cNvSpPr>
                <p:nvPr/>
              </p:nvSpPr>
              <p:spPr bwMode="auto">
                <a:xfrm>
                  <a:off x="3861" y="2528"/>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3" name="Freeform 151"/>
                <p:cNvSpPr>
                  <a:spLocks/>
                </p:cNvSpPr>
                <p:nvPr/>
              </p:nvSpPr>
              <p:spPr bwMode="auto">
                <a:xfrm>
                  <a:off x="3841" y="2521"/>
                  <a:ext cx="224" cy="210"/>
                </a:xfrm>
                <a:custGeom>
                  <a:avLst/>
                  <a:gdLst>
                    <a:gd name="T0" fmla="*/ 20 w 224"/>
                    <a:gd name="T1" fmla="*/ 210 h 210"/>
                    <a:gd name="T2" fmla="*/ 0 w 224"/>
                    <a:gd name="T3" fmla="*/ 203 h 210"/>
                    <a:gd name="T4" fmla="*/ 204 w 224"/>
                    <a:gd name="T5" fmla="*/ 0 h 210"/>
                    <a:gd name="T6" fmla="*/ 224 w 224"/>
                    <a:gd name="T7" fmla="*/ 7 h 210"/>
                    <a:gd name="T8" fmla="*/ 20 w 224"/>
                    <a:gd name="T9" fmla="*/ 210 h 210"/>
                  </a:gdLst>
                  <a:ahLst/>
                  <a:cxnLst>
                    <a:cxn ang="0">
                      <a:pos x="T0" y="T1"/>
                    </a:cxn>
                    <a:cxn ang="0">
                      <a:pos x="T2" y="T3"/>
                    </a:cxn>
                    <a:cxn ang="0">
                      <a:pos x="T4" y="T5"/>
                    </a:cxn>
                    <a:cxn ang="0">
                      <a:pos x="T6" y="T7"/>
                    </a:cxn>
                    <a:cxn ang="0">
                      <a:pos x="T8" y="T9"/>
                    </a:cxn>
                  </a:cxnLst>
                  <a:rect l="0" t="0" r="r" b="b"/>
                  <a:pathLst>
                    <a:path w="224" h="210">
                      <a:moveTo>
                        <a:pt x="20" y="210"/>
                      </a:moveTo>
                      <a:lnTo>
                        <a:pt x="0" y="203"/>
                      </a:lnTo>
                      <a:lnTo>
                        <a:pt x="204" y="0"/>
                      </a:lnTo>
                      <a:lnTo>
                        <a:pt x="224" y="7"/>
                      </a:lnTo>
                      <a:lnTo>
                        <a:pt x="20" y="21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4" name="Line 152"/>
                <p:cNvSpPr>
                  <a:spLocks noChangeShapeType="1"/>
                </p:cNvSpPr>
                <p:nvPr/>
              </p:nvSpPr>
              <p:spPr bwMode="auto">
                <a:xfrm flipV="1">
                  <a:off x="3861"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05" name="Freeform 153"/>
                <p:cNvSpPr>
                  <a:spLocks/>
                </p:cNvSpPr>
                <p:nvPr/>
              </p:nvSpPr>
              <p:spPr bwMode="auto">
                <a:xfrm>
                  <a:off x="3857" y="2526"/>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6" name="Freeform 154"/>
                <p:cNvSpPr>
                  <a:spLocks/>
                </p:cNvSpPr>
                <p:nvPr/>
              </p:nvSpPr>
              <p:spPr bwMode="auto">
                <a:xfrm>
                  <a:off x="3853" y="2525"/>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7" name="Freeform 155"/>
                <p:cNvSpPr>
                  <a:spLocks/>
                </p:cNvSpPr>
                <p:nvPr/>
              </p:nvSpPr>
              <p:spPr bwMode="auto">
                <a:xfrm>
                  <a:off x="3849" y="2523"/>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8" name="Freeform 156"/>
                <p:cNvSpPr>
                  <a:spLocks/>
                </p:cNvSpPr>
                <p:nvPr/>
              </p:nvSpPr>
              <p:spPr bwMode="auto">
                <a:xfrm>
                  <a:off x="3845" y="2522"/>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09" name="Freeform 157"/>
                <p:cNvSpPr>
                  <a:spLocks/>
                </p:cNvSpPr>
                <p:nvPr/>
              </p:nvSpPr>
              <p:spPr bwMode="auto">
                <a:xfrm>
                  <a:off x="3841" y="252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0" name="Freeform 158"/>
                <p:cNvSpPr>
                  <a:spLocks/>
                </p:cNvSpPr>
                <p:nvPr/>
              </p:nvSpPr>
              <p:spPr bwMode="auto">
                <a:xfrm>
                  <a:off x="3820" y="2515"/>
                  <a:ext cx="225" cy="209"/>
                </a:xfrm>
                <a:custGeom>
                  <a:avLst/>
                  <a:gdLst>
                    <a:gd name="T0" fmla="*/ 21 w 225"/>
                    <a:gd name="T1" fmla="*/ 209 h 209"/>
                    <a:gd name="T2" fmla="*/ 0 w 225"/>
                    <a:gd name="T3" fmla="*/ 203 h 209"/>
                    <a:gd name="T4" fmla="*/ 203 w 225"/>
                    <a:gd name="T5" fmla="*/ 0 h 209"/>
                    <a:gd name="T6" fmla="*/ 225 w 225"/>
                    <a:gd name="T7" fmla="*/ 6 h 209"/>
                    <a:gd name="T8" fmla="*/ 21 w 225"/>
                    <a:gd name="T9" fmla="*/ 209 h 209"/>
                  </a:gdLst>
                  <a:ahLst/>
                  <a:cxnLst>
                    <a:cxn ang="0">
                      <a:pos x="T0" y="T1"/>
                    </a:cxn>
                    <a:cxn ang="0">
                      <a:pos x="T2" y="T3"/>
                    </a:cxn>
                    <a:cxn ang="0">
                      <a:pos x="T4" y="T5"/>
                    </a:cxn>
                    <a:cxn ang="0">
                      <a:pos x="T6" y="T7"/>
                    </a:cxn>
                    <a:cxn ang="0">
                      <a:pos x="T8" y="T9"/>
                    </a:cxn>
                  </a:cxnLst>
                  <a:rect l="0" t="0" r="r" b="b"/>
                  <a:pathLst>
                    <a:path w="225" h="209">
                      <a:moveTo>
                        <a:pt x="21" y="209"/>
                      </a:moveTo>
                      <a:lnTo>
                        <a:pt x="0" y="203"/>
                      </a:lnTo>
                      <a:lnTo>
                        <a:pt x="203" y="0"/>
                      </a:lnTo>
                      <a:lnTo>
                        <a:pt x="225" y="6"/>
                      </a:lnTo>
                      <a:lnTo>
                        <a:pt x="21" y="20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1" name="Line 159"/>
                <p:cNvSpPr>
                  <a:spLocks noChangeShapeType="1"/>
                </p:cNvSpPr>
                <p:nvPr/>
              </p:nvSpPr>
              <p:spPr bwMode="auto">
                <a:xfrm flipV="1">
                  <a:off x="3841"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12" name="Freeform 160"/>
                <p:cNvSpPr>
                  <a:spLocks/>
                </p:cNvSpPr>
                <p:nvPr/>
              </p:nvSpPr>
              <p:spPr bwMode="auto">
                <a:xfrm>
                  <a:off x="3836" y="2519"/>
                  <a:ext cx="209" cy="205"/>
                </a:xfrm>
                <a:custGeom>
                  <a:avLst/>
                  <a:gdLst>
                    <a:gd name="T0" fmla="*/ 5 w 209"/>
                    <a:gd name="T1" fmla="*/ 205 h 205"/>
                    <a:gd name="T2" fmla="*/ 0 w 209"/>
                    <a:gd name="T3" fmla="*/ 203 h 205"/>
                    <a:gd name="T4" fmla="*/ 203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3" y="0"/>
                      </a:lnTo>
                      <a:lnTo>
                        <a:pt x="209" y="2"/>
                      </a:lnTo>
                      <a:lnTo>
                        <a:pt x="5" y="205"/>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3" name="Freeform 161"/>
                <p:cNvSpPr>
                  <a:spLocks/>
                </p:cNvSpPr>
                <p:nvPr/>
              </p:nvSpPr>
              <p:spPr bwMode="auto">
                <a:xfrm>
                  <a:off x="3830" y="251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4" name="Freeform 162"/>
                <p:cNvSpPr>
                  <a:spLocks/>
                </p:cNvSpPr>
                <p:nvPr/>
              </p:nvSpPr>
              <p:spPr bwMode="auto">
                <a:xfrm>
                  <a:off x="3825" y="2516"/>
                  <a:ext cx="209" cy="205"/>
                </a:xfrm>
                <a:custGeom>
                  <a:avLst/>
                  <a:gdLst>
                    <a:gd name="T0" fmla="*/ 5 w 209"/>
                    <a:gd name="T1" fmla="*/ 205 h 205"/>
                    <a:gd name="T2" fmla="*/ 0 w 209"/>
                    <a:gd name="T3" fmla="*/ 203 h 205"/>
                    <a:gd name="T4" fmla="*/ 204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4" y="0"/>
                      </a:lnTo>
                      <a:lnTo>
                        <a:pt x="209" y="2"/>
                      </a:lnTo>
                      <a:lnTo>
                        <a:pt x="5" y="205"/>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5" name="Freeform 163"/>
                <p:cNvSpPr>
                  <a:spLocks/>
                </p:cNvSpPr>
                <p:nvPr/>
              </p:nvSpPr>
              <p:spPr bwMode="auto">
                <a:xfrm>
                  <a:off x="3820" y="2515"/>
                  <a:ext cx="209" cy="204"/>
                </a:xfrm>
                <a:custGeom>
                  <a:avLst/>
                  <a:gdLst>
                    <a:gd name="T0" fmla="*/ 5 w 209"/>
                    <a:gd name="T1" fmla="*/ 204 h 204"/>
                    <a:gd name="T2" fmla="*/ 0 w 209"/>
                    <a:gd name="T3" fmla="*/ 203 h 204"/>
                    <a:gd name="T4" fmla="*/ 203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3" y="0"/>
                      </a:lnTo>
                      <a:lnTo>
                        <a:pt x="209" y="1"/>
                      </a:lnTo>
                      <a:lnTo>
                        <a:pt x="5" y="204"/>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6" name="Freeform 164"/>
                <p:cNvSpPr>
                  <a:spLocks/>
                </p:cNvSpPr>
                <p:nvPr/>
              </p:nvSpPr>
              <p:spPr bwMode="auto">
                <a:xfrm>
                  <a:off x="3798" y="2510"/>
                  <a:ext cx="225" cy="208"/>
                </a:xfrm>
                <a:custGeom>
                  <a:avLst/>
                  <a:gdLst>
                    <a:gd name="T0" fmla="*/ 22 w 225"/>
                    <a:gd name="T1" fmla="*/ 208 h 208"/>
                    <a:gd name="T2" fmla="*/ 0 w 225"/>
                    <a:gd name="T3" fmla="*/ 203 h 208"/>
                    <a:gd name="T4" fmla="*/ 203 w 225"/>
                    <a:gd name="T5" fmla="*/ 0 h 208"/>
                    <a:gd name="T6" fmla="*/ 225 w 225"/>
                    <a:gd name="T7" fmla="*/ 5 h 208"/>
                    <a:gd name="T8" fmla="*/ 22 w 225"/>
                    <a:gd name="T9" fmla="*/ 208 h 208"/>
                  </a:gdLst>
                  <a:ahLst/>
                  <a:cxnLst>
                    <a:cxn ang="0">
                      <a:pos x="T0" y="T1"/>
                    </a:cxn>
                    <a:cxn ang="0">
                      <a:pos x="T2" y="T3"/>
                    </a:cxn>
                    <a:cxn ang="0">
                      <a:pos x="T4" y="T5"/>
                    </a:cxn>
                    <a:cxn ang="0">
                      <a:pos x="T6" y="T7"/>
                    </a:cxn>
                    <a:cxn ang="0">
                      <a:pos x="T8" y="T9"/>
                    </a:cxn>
                  </a:cxnLst>
                  <a:rect l="0" t="0" r="r" b="b"/>
                  <a:pathLst>
                    <a:path w="225" h="208">
                      <a:moveTo>
                        <a:pt x="22" y="208"/>
                      </a:moveTo>
                      <a:lnTo>
                        <a:pt x="0" y="203"/>
                      </a:lnTo>
                      <a:lnTo>
                        <a:pt x="203" y="0"/>
                      </a:lnTo>
                      <a:lnTo>
                        <a:pt x="225" y="5"/>
                      </a:lnTo>
                      <a:lnTo>
                        <a:pt x="22" y="208"/>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7" name="Line 165"/>
                <p:cNvSpPr>
                  <a:spLocks noChangeShapeType="1"/>
                </p:cNvSpPr>
                <p:nvPr/>
              </p:nvSpPr>
              <p:spPr bwMode="auto">
                <a:xfrm flipV="1">
                  <a:off x="3820" y="2515"/>
                  <a:ext cx="203"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18" name="Freeform 166"/>
                <p:cNvSpPr>
                  <a:spLocks/>
                </p:cNvSpPr>
                <p:nvPr/>
              </p:nvSpPr>
              <p:spPr bwMode="auto">
                <a:xfrm>
                  <a:off x="3815" y="2514"/>
                  <a:ext cx="208" cy="204"/>
                </a:xfrm>
                <a:custGeom>
                  <a:avLst/>
                  <a:gdLst>
                    <a:gd name="T0" fmla="*/ 5 w 208"/>
                    <a:gd name="T1" fmla="*/ 204 h 204"/>
                    <a:gd name="T2" fmla="*/ 0 w 208"/>
                    <a:gd name="T3" fmla="*/ 203 h 204"/>
                    <a:gd name="T4" fmla="*/ 204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1"/>
                      </a:lnTo>
                      <a:lnTo>
                        <a:pt x="5" y="204"/>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19" name="Freeform 167"/>
                <p:cNvSpPr>
                  <a:spLocks/>
                </p:cNvSpPr>
                <p:nvPr/>
              </p:nvSpPr>
              <p:spPr bwMode="auto">
                <a:xfrm>
                  <a:off x="3811" y="2513"/>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0" name="Freeform 168"/>
                <p:cNvSpPr>
                  <a:spLocks/>
                </p:cNvSpPr>
                <p:nvPr/>
              </p:nvSpPr>
              <p:spPr bwMode="auto">
                <a:xfrm>
                  <a:off x="3806" y="2512"/>
                  <a:ext cx="209" cy="204"/>
                </a:xfrm>
                <a:custGeom>
                  <a:avLst/>
                  <a:gdLst>
                    <a:gd name="T0" fmla="*/ 5 w 209"/>
                    <a:gd name="T1" fmla="*/ 204 h 204"/>
                    <a:gd name="T2" fmla="*/ 0 w 209"/>
                    <a:gd name="T3" fmla="*/ 203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1"/>
                      </a:lnTo>
                      <a:lnTo>
                        <a:pt x="5" y="204"/>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1" name="Freeform 169"/>
                <p:cNvSpPr>
                  <a:spLocks/>
                </p:cNvSpPr>
                <p:nvPr/>
              </p:nvSpPr>
              <p:spPr bwMode="auto">
                <a:xfrm>
                  <a:off x="3802" y="251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2" name="Freeform 170"/>
                <p:cNvSpPr>
                  <a:spLocks/>
                </p:cNvSpPr>
                <p:nvPr/>
              </p:nvSpPr>
              <p:spPr bwMode="auto">
                <a:xfrm>
                  <a:off x="3798" y="2510"/>
                  <a:ext cx="208" cy="204"/>
                </a:xfrm>
                <a:custGeom>
                  <a:avLst/>
                  <a:gdLst>
                    <a:gd name="T0" fmla="*/ 4 w 208"/>
                    <a:gd name="T1" fmla="*/ 204 h 204"/>
                    <a:gd name="T2" fmla="*/ 0 w 208"/>
                    <a:gd name="T3" fmla="*/ 203 h 204"/>
                    <a:gd name="T4" fmla="*/ 203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3" y="0"/>
                      </a:lnTo>
                      <a:lnTo>
                        <a:pt x="208" y="1"/>
                      </a:lnTo>
                      <a:lnTo>
                        <a:pt x="4" y="20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3" name="Freeform 171"/>
                <p:cNvSpPr>
                  <a:spLocks/>
                </p:cNvSpPr>
                <p:nvPr/>
              </p:nvSpPr>
              <p:spPr bwMode="auto">
                <a:xfrm>
                  <a:off x="3774" y="2506"/>
                  <a:ext cx="227" cy="207"/>
                </a:xfrm>
                <a:custGeom>
                  <a:avLst/>
                  <a:gdLst>
                    <a:gd name="T0" fmla="*/ 24 w 227"/>
                    <a:gd name="T1" fmla="*/ 207 h 207"/>
                    <a:gd name="T2" fmla="*/ 0 w 227"/>
                    <a:gd name="T3" fmla="*/ 203 h 207"/>
                    <a:gd name="T4" fmla="*/ 204 w 227"/>
                    <a:gd name="T5" fmla="*/ 0 h 207"/>
                    <a:gd name="T6" fmla="*/ 227 w 227"/>
                    <a:gd name="T7" fmla="*/ 4 h 207"/>
                    <a:gd name="T8" fmla="*/ 24 w 227"/>
                    <a:gd name="T9" fmla="*/ 207 h 207"/>
                  </a:gdLst>
                  <a:ahLst/>
                  <a:cxnLst>
                    <a:cxn ang="0">
                      <a:pos x="T0" y="T1"/>
                    </a:cxn>
                    <a:cxn ang="0">
                      <a:pos x="T2" y="T3"/>
                    </a:cxn>
                    <a:cxn ang="0">
                      <a:pos x="T4" y="T5"/>
                    </a:cxn>
                    <a:cxn ang="0">
                      <a:pos x="T6" y="T7"/>
                    </a:cxn>
                    <a:cxn ang="0">
                      <a:pos x="T8" y="T9"/>
                    </a:cxn>
                  </a:cxnLst>
                  <a:rect l="0" t="0" r="r" b="b"/>
                  <a:pathLst>
                    <a:path w="227" h="207">
                      <a:moveTo>
                        <a:pt x="24" y="207"/>
                      </a:moveTo>
                      <a:lnTo>
                        <a:pt x="0" y="203"/>
                      </a:lnTo>
                      <a:lnTo>
                        <a:pt x="204" y="0"/>
                      </a:lnTo>
                      <a:lnTo>
                        <a:pt x="227" y="4"/>
                      </a:lnTo>
                      <a:lnTo>
                        <a:pt x="24" y="20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4" name="Line 172"/>
                <p:cNvSpPr>
                  <a:spLocks noChangeShapeType="1"/>
                </p:cNvSpPr>
                <p:nvPr/>
              </p:nvSpPr>
              <p:spPr bwMode="auto">
                <a:xfrm flipV="1">
                  <a:off x="3798"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25" name="Freeform 173"/>
                <p:cNvSpPr>
                  <a:spLocks/>
                </p:cNvSpPr>
                <p:nvPr/>
              </p:nvSpPr>
              <p:spPr bwMode="auto">
                <a:xfrm>
                  <a:off x="3792" y="2509"/>
                  <a:ext cx="209" cy="204"/>
                </a:xfrm>
                <a:custGeom>
                  <a:avLst/>
                  <a:gdLst>
                    <a:gd name="T0" fmla="*/ 6 w 209"/>
                    <a:gd name="T1" fmla="*/ 204 h 204"/>
                    <a:gd name="T2" fmla="*/ 0 w 209"/>
                    <a:gd name="T3" fmla="*/ 203 h 204"/>
                    <a:gd name="T4" fmla="*/ 203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1"/>
                      </a:lnTo>
                      <a:lnTo>
                        <a:pt x="6" y="20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6" name="Freeform 174"/>
                <p:cNvSpPr>
                  <a:spLocks/>
                </p:cNvSpPr>
                <p:nvPr/>
              </p:nvSpPr>
              <p:spPr bwMode="auto">
                <a:xfrm>
                  <a:off x="3786" y="250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7" name="Freeform 175"/>
                <p:cNvSpPr>
                  <a:spLocks/>
                </p:cNvSpPr>
                <p:nvPr/>
              </p:nvSpPr>
              <p:spPr bwMode="auto">
                <a:xfrm>
                  <a:off x="3780" y="2507"/>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8" name="Freeform 176"/>
                <p:cNvSpPr>
                  <a:spLocks/>
                </p:cNvSpPr>
                <p:nvPr/>
              </p:nvSpPr>
              <p:spPr bwMode="auto">
                <a:xfrm>
                  <a:off x="3774" y="2506"/>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29" name="Freeform 177"/>
                <p:cNvSpPr>
                  <a:spLocks/>
                </p:cNvSpPr>
                <p:nvPr/>
              </p:nvSpPr>
              <p:spPr bwMode="auto">
                <a:xfrm>
                  <a:off x="3750" y="2504"/>
                  <a:ext cx="228" cy="205"/>
                </a:xfrm>
                <a:custGeom>
                  <a:avLst/>
                  <a:gdLst>
                    <a:gd name="T0" fmla="*/ 24 w 228"/>
                    <a:gd name="T1" fmla="*/ 205 h 205"/>
                    <a:gd name="T2" fmla="*/ 0 w 228"/>
                    <a:gd name="T3" fmla="*/ 203 h 205"/>
                    <a:gd name="T4" fmla="*/ 204 w 228"/>
                    <a:gd name="T5" fmla="*/ 0 h 205"/>
                    <a:gd name="T6" fmla="*/ 228 w 228"/>
                    <a:gd name="T7" fmla="*/ 2 h 205"/>
                    <a:gd name="T8" fmla="*/ 24 w 228"/>
                    <a:gd name="T9" fmla="*/ 205 h 205"/>
                  </a:gdLst>
                  <a:ahLst/>
                  <a:cxnLst>
                    <a:cxn ang="0">
                      <a:pos x="T0" y="T1"/>
                    </a:cxn>
                    <a:cxn ang="0">
                      <a:pos x="T2" y="T3"/>
                    </a:cxn>
                    <a:cxn ang="0">
                      <a:pos x="T4" y="T5"/>
                    </a:cxn>
                    <a:cxn ang="0">
                      <a:pos x="T6" y="T7"/>
                    </a:cxn>
                    <a:cxn ang="0">
                      <a:pos x="T8" y="T9"/>
                    </a:cxn>
                  </a:cxnLst>
                  <a:rect l="0" t="0" r="r" b="b"/>
                  <a:pathLst>
                    <a:path w="228" h="205">
                      <a:moveTo>
                        <a:pt x="24" y="205"/>
                      </a:moveTo>
                      <a:lnTo>
                        <a:pt x="0" y="203"/>
                      </a:lnTo>
                      <a:lnTo>
                        <a:pt x="204" y="0"/>
                      </a:lnTo>
                      <a:lnTo>
                        <a:pt x="228" y="2"/>
                      </a:lnTo>
                      <a:lnTo>
                        <a:pt x="24" y="205"/>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0" name="Line 178"/>
                <p:cNvSpPr>
                  <a:spLocks noChangeShapeType="1"/>
                </p:cNvSpPr>
                <p:nvPr/>
              </p:nvSpPr>
              <p:spPr bwMode="auto">
                <a:xfrm flipV="1">
                  <a:off x="3774"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31" name="Freeform 179"/>
                <p:cNvSpPr>
                  <a:spLocks/>
                </p:cNvSpPr>
                <p:nvPr/>
              </p:nvSpPr>
              <p:spPr bwMode="auto">
                <a:xfrm>
                  <a:off x="3770" y="2506"/>
                  <a:ext cx="208" cy="203"/>
                </a:xfrm>
                <a:custGeom>
                  <a:avLst/>
                  <a:gdLst>
                    <a:gd name="T0" fmla="*/ 4 w 208"/>
                    <a:gd name="T1" fmla="*/ 203 h 203"/>
                    <a:gd name="T2" fmla="*/ 0 w 208"/>
                    <a:gd name="T3" fmla="*/ 203 h 203"/>
                    <a:gd name="T4" fmla="*/ 203 w 208"/>
                    <a:gd name="T5" fmla="*/ 0 h 203"/>
                    <a:gd name="T6" fmla="*/ 208 w 208"/>
                    <a:gd name="T7" fmla="*/ 0 h 203"/>
                    <a:gd name="T8" fmla="*/ 4 w 208"/>
                    <a:gd name="T9" fmla="*/ 203 h 203"/>
                  </a:gdLst>
                  <a:ahLst/>
                  <a:cxnLst>
                    <a:cxn ang="0">
                      <a:pos x="T0" y="T1"/>
                    </a:cxn>
                    <a:cxn ang="0">
                      <a:pos x="T2" y="T3"/>
                    </a:cxn>
                    <a:cxn ang="0">
                      <a:pos x="T4" y="T5"/>
                    </a:cxn>
                    <a:cxn ang="0">
                      <a:pos x="T6" y="T7"/>
                    </a:cxn>
                    <a:cxn ang="0">
                      <a:pos x="T8" y="T9"/>
                    </a:cxn>
                  </a:cxnLst>
                  <a:rect l="0" t="0" r="r" b="b"/>
                  <a:pathLst>
                    <a:path w="208" h="203">
                      <a:moveTo>
                        <a:pt x="4" y="203"/>
                      </a:moveTo>
                      <a:lnTo>
                        <a:pt x="0" y="203"/>
                      </a:lnTo>
                      <a:lnTo>
                        <a:pt x="203" y="0"/>
                      </a:lnTo>
                      <a:lnTo>
                        <a:pt x="208" y="0"/>
                      </a:lnTo>
                      <a:lnTo>
                        <a:pt x="4"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2" name="Freeform 180"/>
                <p:cNvSpPr>
                  <a:spLocks/>
                </p:cNvSpPr>
                <p:nvPr/>
              </p:nvSpPr>
              <p:spPr bwMode="auto">
                <a:xfrm>
                  <a:off x="3765" y="2505"/>
                  <a:ext cx="208" cy="204"/>
                </a:xfrm>
                <a:custGeom>
                  <a:avLst/>
                  <a:gdLst>
                    <a:gd name="T0" fmla="*/ 5 w 208"/>
                    <a:gd name="T1" fmla="*/ 204 h 204"/>
                    <a:gd name="T2" fmla="*/ 0 w 208"/>
                    <a:gd name="T3" fmla="*/ 204 h 204"/>
                    <a:gd name="T4" fmla="*/ 203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4"/>
                      </a:lnTo>
                      <a:lnTo>
                        <a:pt x="203" y="0"/>
                      </a:lnTo>
                      <a:lnTo>
                        <a:pt x="208" y="1"/>
                      </a:lnTo>
                      <a:lnTo>
                        <a:pt x="5" y="20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3" name="Freeform 181"/>
                <p:cNvSpPr>
                  <a:spLocks/>
                </p:cNvSpPr>
                <p:nvPr/>
              </p:nvSpPr>
              <p:spPr bwMode="auto">
                <a:xfrm>
                  <a:off x="3760" y="2505"/>
                  <a:ext cx="208" cy="204"/>
                </a:xfrm>
                <a:custGeom>
                  <a:avLst/>
                  <a:gdLst>
                    <a:gd name="T0" fmla="*/ 5 w 208"/>
                    <a:gd name="T1" fmla="*/ 204 h 204"/>
                    <a:gd name="T2" fmla="*/ 0 w 208"/>
                    <a:gd name="T3" fmla="*/ 203 h 204"/>
                    <a:gd name="T4" fmla="*/ 204 w 208"/>
                    <a:gd name="T5" fmla="*/ 0 h 204"/>
                    <a:gd name="T6" fmla="*/ 208 w 208"/>
                    <a:gd name="T7" fmla="*/ 0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0"/>
                      </a:lnTo>
                      <a:lnTo>
                        <a:pt x="5"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4" name="Freeform 182"/>
                <p:cNvSpPr>
                  <a:spLocks/>
                </p:cNvSpPr>
                <p:nvPr/>
              </p:nvSpPr>
              <p:spPr bwMode="auto">
                <a:xfrm>
                  <a:off x="3755" y="2504"/>
                  <a:ext cx="209" cy="204"/>
                </a:xfrm>
                <a:custGeom>
                  <a:avLst/>
                  <a:gdLst>
                    <a:gd name="T0" fmla="*/ 5 w 209"/>
                    <a:gd name="T1" fmla="*/ 204 h 204"/>
                    <a:gd name="T2" fmla="*/ 0 w 209"/>
                    <a:gd name="T3" fmla="*/ 204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0"/>
                      </a:lnTo>
                      <a:lnTo>
                        <a:pt x="209" y="1"/>
                      </a:lnTo>
                      <a:lnTo>
                        <a:pt x="5" y="204"/>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5" name="Freeform 183"/>
                <p:cNvSpPr>
                  <a:spLocks/>
                </p:cNvSpPr>
                <p:nvPr/>
              </p:nvSpPr>
              <p:spPr bwMode="auto">
                <a:xfrm>
                  <a:off x="3750" y="2504"/>
                  <a:ext cx="209" cy="204"/>
                </a:xfrm>
                <a:custGeom>
                  <a:avLst/>
                  <a:gdLst>
                    <a:gd name="T0" fmla="*/ 5 w 209"/>
                    <a:gd name="T1" fmla="*/ 204 h 204"/>
                    <a:gd name="T2" fmla="*/ 0 w 209"/>
                    <a:gd name="T3" fmla="*/ 203 h 204"/>
                    <a:gd name="T4" fmla="*/ 204 w 209"/>
                    <a:gd name="T5" fmla="*/ 0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6" name="Freeform 184"/>
                <p:cNvSpPr>
                  <a:spLocks/>
                </p:cNvSpPr>
                <p:nvPr/>
              </p:nvSpPr>
              <p:spPr bwMode="auto">
                <a:xfrm>
                  <a:off x="3726" y="2503"/>
                  <a:ext cx="228" cy="204"/>
                </a:xfrm>
                <a:custGeom>
                  <a:avLst/>
                  <a:gdLst>
                    <a:gd name="T0" fmla="*/ 24 w 228"/>
                    <a:gd name="T1" fmla="*/ 204 h 204"/>
                    <a:gd name="T2" fmla="*/ 0 w 228"/>
                    <a:gd name="T3" fmla="*/ 203 h 204"/>
                    <a:gd name="T4" fmla="*/ 203 w 228"/>
                    <a:gd name="T5" fmla="*/ 0 h 204"/>
                    <a:gd name="T6" fmla="*/ 228 w 228"/>
                    <a:gd name="T7" fmla="*/ 1 h 204"/>
                    <a:gd name="T8" fmla="*/ 24 w 228"/>
                    <a:gd name="T9" fmla="*/ 204 h 204"/>
                  </a:gdLst>
                  <a:ahLst/>
                  <a:cxnLst>
                    <a:cxn ang="0">
                      <a:pos x="T0" y="T1"/>
                    </a:cxn>
                    <a:cxn ang="0">
                      <a:pos x="T2" y="T3"/>
                    </a:cxn>
                    <a:cxn ang="0">
                      <a:pos x="T4" y="T5"/>
                    </a:cxn>
                    <a:cxn ang="0">
                      <a:pos x="T6" y="T7"/>
                    </a:cxn>
                    <a:cxn ang="0">
                      <a:pos x="T8" y="T9"/>
                    </a:cxn>
                  </a:cxnLst>
                  <a:rect l="0" t="0" r="r" b="b"/>
                  <a:pathLst>
                    <a:path w="228" h="204">
                      <a:moveTo>
                        <a:pt x="24" y="204"/>
                      </a:moveTo>
                      <a:lnTo>
                        <a:pt x="0" y="203"/>
                      </a:lnTo>
                      <a:lnTo>
                        <a:pt x="203" y="0"/>
                      </a:lnTo>
                      <a:lnTo>
                        <a:pt x="228" y="1"/>
                      </a:lnTo>
                      <a:lnTo>
                        <a:pt x="24" y="204"/>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7" name="Line 185"/>
                <p:cNvSpPr>
                  <a:spLocks noChangeShapeType="1"/>
                </p:cNvSpPr>
                <p:nvPr/>
              </p:nvSpPr>
              <p:spPr bwMode="auto">
                <a:xfrm flipV="1">
                  <a:off x="3750"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38" name="Freeform 186"/>
                <p:cNvSpPr>
                  <a:spLocks/>
                </p:cNvSpPr>
                <p:nvPr/>
              </p:nvSpPr>
              <p:spPr bwMode="auto">
                <a:xfrm>
                  <a:off x="3744"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39" name="Freeform 187"/>
                <p:cNvSpPr>
                  <a:spLocks/>
                </p:cNvSpPr>
                <p:nvPr/>
              </p:nvSpPr>
              <p:spPr bwMode="auto">
                <a:xfrm>
                  <a:off x="3738"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40" name="Freeform 188"/>
                <p:cNvSpPr>
                  <a:spLocks/>
                </p:cNvSpPr>
                <p:nvPr/>
              </p:nvSpPr>
              <p:spPr bwMode="auto">
                <a:xfrm>
                  <a:off x="3732" y="2503"/>
                  <a:ext cx="210" cy="204"/>
                </a:xfrm>
                <a:custGeom>
                  <a:avLst/>
                  <a:gdLst>
                    <a:gd name="T0" fmla="*/ 6 w 210"/>
                    <a:gd name="T1" fmla="*/ 204 h 204"/>
                    <a:gd name="T2" fmla="*/ 0 w 210"/>
                    <a:gd name="T3" fmla="*/ 204 h 204"/>
                    <a:gd name="T4" fmla="*/ 203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3" y="0"/>
                      </a:lnTo>
                      <a:lnTo>
                        <a:pt x="210" y="1"/>
                      </a:lnTo>
                      <a:lnTo>
                        <a:pt x="6" y="20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41" name="Freeform 189"/>
                <p:cNvSpPr>
                  <a:spLocks/>
                </p:cNvSpPr>
                <p:nvPr/>
              </p:nvSpPr>
              <p:spPr bwMode="auto">
                <a:xfrm>
                  <a:off x="3726" y="2503"/>
                  <a:ext cx="209" cy="204"/>
                </a:xfrm>
                <a:custGeom>
                  <a:avLst/>
                  <a:gdLst>
                    <a:gd name="T0" fmla="*/ 6 w 209"/>
                    <a:gd name="T1" fmla="*/ 204 h 204"/>
                    <a:gd name="T2" fmla="*/ 0 w 209"/>
                    <a:gd name="T3" fmla="*/ 203 h 204"/>
                    <a:gd name="T4" fmla="*/ 203 w 209"/>
                    <a:gd name="T5" fmla="*/ 0 h 204"/>
                    <a:gd name="T6" fmla="*/ 209 w 209"/>
                    <a:gd name="T7" fmla="*/ 0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42" name="Freeform 190"/>
                <p:cNvSpPr>
                  <a:spLocks/>
                </p:cNvSpPr>
                <p:nvPr/>
              </p:nvSpPr>
              <p:spPr bwMode="auto">
                <a:xfrm>
                  <a:off x="3484" y="2706"/>
                  <a:ext cx="484" cy="288"/>
                </a:xfrm>
                <a:custGeom>
                  <a:avLst/>
                  <a:gdLst>
                    <a:gd name="T0" fmla="*/ 217 w 484"/>
                    <a:gd name="T1" fmla="*/ 1 h 288"/>
                    <a:gd name="T2" fmla="*/ 170 w 484"/>
                    <a:gd name="T3" fmla="*/ 7 h 288"/>
                    <a:gd name="T4" fmla="*/ 126 w 484"/>
                    <a:gd name="T5" fmla="*/ 18 h 288"/>
                    <a:gd name="T6" fmla="*/ 88 w 484"/>
                    <a:gd name="T7" fmla="*/ 33 h 288"/>
                    <a:gd name="T8" fmla="*/ 55 w 484"/>
                    <a:gd name="T9" fmla="*/ 53 h 288"/>
                    <a:gd name="T10" fmla="*/ 29 w 484"/>
                    <a:gd name="T11" fmla="*/ 76 h 288"/>
                    <a:gd name="T12" fmla="*/ 10 w 484"/>
                    <a:gd name="T13" fmla="*/ 102 h 288"/>
                    <a:gd name="T14" fmla="*/ 1 w 484"/>
                    <a:gd name="T15" fmla="*/ 130 h 288"/>
                    <a:gd name="T16" fmla="*/ 1 w 484"/>
                    <a:gd name="T17" fmla="*/ 159 h 288"/>
                    <a:gd name="T18" fmla="*/ 10 w 484"/>
                    <a:gd name="T19" fmla="*/ 187 h 288"/>
                    <a:gd name="T20" fmla="*/ 29 w 484"/>
                    <a:gd name="T21" fmla="*/ 213 h 288"/>
                    <a:gd name="T22" fmla="*/ 55 w 484"/>
                    <a:gd name="T23" fmla="*/ 236 h 288"/>
                    <a:gd name="T24" fmla="*/ 88 w 484"/>
                    <a:gd name="T25" fmla="*/ 255 h 288"/>
                    <a:gd name="T26" fmla="*/ 126 w 484"/>
                    <a:gd name="T27" fmla="*/ 271 h 288"/>
                    <a:gd name="T28" fmla="*/ 170 w 484"/>
                    <a:gd name="T29" fmla="*/ 282 h 288"/>
                    <a:gd name="T30" fmla="*/ 217 w 484"/>
                    <a:gd name="T31" fmla="*/ 287 h 288"/>
                    <a:gd name="T32" fmla="*/ 266 w 484"/>
                    <a:gd name="T33" fmla="*/ 287 h 288"/>
                    <a:gd name="T34" fmla="*/ 314 w 484"/>
                    <a:gd name="T35" fmla="*/ 282 h 288"/>
                    <a:gd name="T36" fmla="*/ 357 w 484"/>
                    <a:gd name="T37" fmla="*/ 271 h 288"/>
                    <a:gd name="T38" fmla="*/ 396 w 484"/>
                    <a:gd name="T39" fmla="*/ 255 h 288"/>
                    <a:gd name="T40" fmla="*/ 428 w 484"/>
                    <a:gd name="T41" fmla="*/ 236 h 288"/>
                    <a:gd name="T42" fmla="*/ 454 w 484"/>
                    <a:gd name="T43" fmla="*/ 213 h 288"/>
                    <a:gd name="T44" fmla="*/ 473 w 484"/>
                    <a:gd name="T45" fmla="*/ 187 h 288"/>
                    <a:gd name="T46" fmla="*/ 482 w 484"/>
                    <a:gd name="T47" fmla="*/ 159 h 288"/>
                    <a:gd name="T48" fmla="*/ 482 w 484"/>
                    <a:gd name="T49" fmla="*/ 130 h 288"/>
                    <a:gd name="T50" fmla="*/ 473 w 484"/>
                    <a:gd name="T51" fmla="*/ 102 h 288"/>
                    <a:gd name="T52" fmla="*/ 454 w 484"/>
                    <a:gd name="T53" fmla="*/ 76 h 288"/>
                    <a:gd name="T54" fmla="*/ 428 w 484"/>
                    <a:gd name="T55" fmla="*/ 53 h 288"/>
                    <a:gd name="T56" fmla="*/ 396 w 484"/>
                    <a:gd name="T57" fmla="*/ 33 h 288"/>
                    <a:gd name="T58" fmla="*/ 357 w 484"/>
                    <a:gd name="T59" fmla="*/ 18 h 288"/>
                    <a:gd name="T60" fmla="*/ 314 w 484"/>
                    <a:gd name="T61" fmla="*/ 7 h 288"/>
                    <a:gd name="T62" fmla="*/ 266 w 484"/>
                    <a:gd name="T63" fmla="*/ 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288">
                      <a:moveTo>
                        <a:pt x="242" y="0"/>
                      </a:moveTo>
                      <a:lnTo>
                        <a:pt x="217" y="1"/>
                      </a:lnTo>
                      <a:lnTo>
                        <a:pt x="193" y="3"/>
                      </a:lnTo>
                      <a:lnTo>
                        <a:pt x="170" y="7"/>
                      </a:lnTo>
                      <a:lnTo>
                        <a:pt x="147" y="12"/>
                      </a:lnTo>
                      <a:lnTo>
                        <a:pt x="126" y="18"/>
                      </a:lnTo>
                      <a:lnTo>
                        <a:pt x="106" y="25"/>
                      </a:lnTo>
                      <a:lnTo>
                        <a:pt x="88" y="33"/>
                      </a:lnTo>
                      <a:lnTo>
                        <a:pt x="70" y="43"/>
                      </a:lnTo>
                      <a:lnTo>
                        <a:pt x="55" y="53"/>
                      </a:lnTo>
                      <a:lnTo>
                        <a:pt x="41" y="64"/>
                      </a:lnTo>
                      <a:lnTo>
                        <a:pt x="29" y="76"/>
                      </a:lnTo>
                      <a:lnTo>
                        <a:pt x="19" y="88"/>
                      </a:lnTo>
                      <a:lnTo>
                        <a:pt x="10" y="102"/>
                      </a:lnTo>
                      <a:lnTo>
                        <a:pt x="4" y="115"/>
                      </a:lnTo>
                      <a:lnTo>
                        <a:pt x="1" y="130"/>
                      </a:lnTo>
                      <a:lnTo>
                        <a:pt x="0" y="144"/>
                      </a:lnTo>
                      <a:lnTo>
                        <a:pt x="1" y="159"/>
                      </a:lnTo>
                      <a:lnTo>
                        <a:pt x="4" y="173"/>
                      </a:lnTo>
                      <a:lnTo>
                        <a:pt x="10" y="187"/>
                      </a:lnTo>
                      <a:lnTo>
                        <a:pt x="19" y="200"/>
                      </a:lnTo>
                      <a:lnTo>
                        <a:pt x="29" y="213"/>
                      </a:lnTo>
                      <a:lnTo>
                        <a:pt x="41" y="225"/>
                      </a:lnTo>
                      <a:lnTo>
                        <a:pt x="55" y="236"/>
                      </a:lnTo>
                      <a:lnTo>
                        <a:pt x="70" y="246"/>
                      </a:lnTo>
                      <a:lnTo>
                        <a:pt x="88" y="255"/>
                      </a:lnTo>
                      <a:lnTo>
                        <a:pt x="106" y="264"/>
                      </a:lnTo>
                      <a:lnTo>
                        <a:pt x="126" y="271"/>
                      </a:lnTo>
                      <a:lnTo>
                        <a:pt x="147" y="277"/>
                      </a:lnTo>
                      <a:lnTo>
                        <a:pt x="170" y="282"/>
                      </a:lnTo>
                      <a:lnTo>
                        <a:pt x="193" y="285"/>
                      </a:lnTo>
                      <a:lnTo>
                        <a:pt x="217" y="287"/>
                      </a:lnTo>
                      <a:lnTo>
                        <a:pt x="242" y="288"/>
                      </a:lnTo>
                      <a:lnTo>
                        <a:pt x="266" y="287"/>
                      </a:lnTo>
                      <a:lnTo>
                        <a:pt x="290" y="285"/>
                      </a:lnTo>
                      <a:lnTo>
                        <a:pt x="314" y="282"/>
                      </a:lnTo>
                      <a:lnTo>
                        <a:pt x="336" y="277"/>
                      </a:lnTo>
                      <a:lnTo>
                        <a:pt x="357" y="271"/>
                      </a:lnTo>
                      <a:lnTo>
                        <a:pt x="377" y="264"/>
                      </a:lnTo>
                      <a:lnTo>
                        <a:pt x="396" y="255"/>
                      </a:lnTo>
                      <a:lnTo>
                        <a:pt x="413" y="246"/>
                      </a:lnTo>
                      <a:lnTo>
                        <a:pt x="428" y="236"/>
                      </a:lnTo>
                      <a:lnTo>
                        <a:pt x="442" y="225"/>
                      </a:lnTo>
                      <a:lnTo>
                        <a:pt x="454" y="213"/>
                      </a:lnTo>
                      <a:lnTo>
                        <a:pt x="465" y="200"/>
                      </a:lnTo>
                      <a:lnTo>
                        <a:pt x="473" y="187"/>
                      </a:lnTo>
                      <a:lnTo>
                        <a:pt x="479" y="173"/>
                      </a:lnTo>
                      <a:lnTo>
                        <a:pt x="482" y="159"/>
                      </a:lnTo>
                      <a:lnTo>
                        <a:pt x="484" y="144"/>
                      </a:lnTo>
                      <a:lnTo>
                        <a:pt x="482" y="130"/>
                      </a:lnTo>
                      <a:lnTo>
                        <a:pt x="479" y="115"/>
                      </a:lnTo>
                      <a:lnTo>
                        <a:pt x="473" y="102"/>
                      </a:lnTo>
                      <a:lnTo>
                        <a:pt x="465" y="88"/>
                      </a:lnTo>
                      <a:lnTo>
                        <a:pt x="454" y="76"/>
                      </a:lnTo>
                      <a:lnTo>
                        <a:pt x="442" y="64"/>
                      </a:lnTo>
                      <a:lnTo>
                        <a:pt x="428" y="53"/>
                      </a:lnTo>
                      <a:lnTo>
                        <a:pt x="413" y="43"/>
                      </a:lnTo>
                      <a:lnTo>
                        <a:pt x="396" y="33"/>
                      </a:lnTo>
                      <a:lnTo>
                        <a:pt x="377" y="25"/>
                      </a:lnTo>
                      <a:lnTo>
                        <a:pt x="357" y="18"/>
                      </a:lnTo>
                      <a:lnTo>
                        <a:pt x="336" y="12"/>
                      </a:lnTo>
                      <a:lnTo>
                        <a:pt x="314" y="7"/>
                      </a:lnTo>
                      <a:lnTo>
                        <a:pt x="290" y="3"/>
                      </a:lnTo>
                      <a:lnTo>
                        <a:pt x="266" y="1"/>
                      </a:lnTo>
                      <a:lnTo>
                        <a:pt x="242"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243" name="Line 191"/>
                <p:cNvSpPr>
                  <a:spLocks noChangeShapeType="1"/>
                </p:cNvSpPr>
                <p:nvPr/>
              </p:nvSpPr>
              <p:spPr bwMode="auto">
                <a:xfrm flipH="1">
                  <a:off x="3701" y="2706"/>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4" name="Line 192"/>
                <p:cNvSpPr>
                  <a:spLocks noChangeShapeType="1"/>
                </p:cNvSpPr>
                <p:nvPr/>
              </p:nvSpPr>
              <p:spPr bwMode="auto">
                <a:xfrm flipH="1">
                  <a:off x="3677" y="2707"/>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5" name="Line 193"/>
                <p:cNvSpPr>
                  <a:spLocks noChangeShapeType="1"/>
                </p:cNvSpPr>
                <p:nvPr/>
              </p:nvSpPr>
              <p:spPr bwMode="auto">
                <a:xfrm flipH="1">
                  <a:off x="3654" y="2709"/>
                  <a:ext cx="23" cy="4"/>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6" name="Line 194"/>
                <p:cNvSpPr>
                  <a:spLocks noChangeShapeType="1"/>
                </p:cNvSpPr>
                <p:nvPr/>
              </p:nvSpPr>
              <p:spPr bwMode="auto">
                <a:xfrm flipH="1">
                  <a:off x="3631" y="271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7" name="Line 195"/>
                <p:cNvSpPr>
                  <a:spLocks noChangeShapeType="1"/>
                </p:cNvSpPr>
                <p:nvPr/>
              </p:nvSpPr>
              <p:spPr bwMode="auto">
                <a:xfrm flipH="1">
                  <a:off x="3610" y="2718"/>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8" name="Line 196"/>
                <p:cNvSpPr>
                  <a:spLocks noChangeShapeType="1"/>
                </p:cNvSpPr>
                <p:nvPr/>
              </p:nvSpPr>
              <p:spPr bwMode="auto">
                <a:xfrm flipH="1">
                  <a:off x="3590" y="2724"/>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9" name="Line 197"/>
                <p:cNvSpPr>
                  <a:spLocks noChangeShapeType="1"/>
                </p:cNvSpPr>
                <p:nvPr/>
              </p:nvSpPr>
              <p:spPr bwMode="auto">
                <a:xfrm flipH="1">
                  <a:off x="3572" y="2731"/>
                  <a:ext cx="18" cy="8"/>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0" name="Line 198"/>
                <p:cNvSpPr>
                  <a:spLocks noChangeShapeType="1"/>
                </p:cNvSpPr>
                <p:nvPr/>
              </p:nvSpPr>
              <p:spPr bwMode="auto">
                <a:xfrm flipH="1">
                  <a:off x="3554" y="2739"/>
                  <a:ext cx="18" cy="10"/>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1" name="Line 199"/>
                <p:cNvSpPr>
                  <a:spLocks noChangeShapeType="1"/>
                </p:cNvSpPr>
                <p:nvPr/>
              </p:nvSpPr>
              <p:spPr bwMode="auto">
                <a:xfrm flipH="1">
                  <a:off x="3539" y="2749"/>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2" name="Line 200"/>
                <p:cNvSpPr>
                  <a:spLocks noChangeShapeType="1"/>
                </p:cNvSpPr>
                <p:nvPr/>
              </p:nvSpPr>
              <p:spPr bwMode="auto">
                <a:xfrm flipH="1">
                  <a:off x="3525" y="2759"/>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3" name="Line 201"/>
                <p:cNvSpPr>
                  <a:spLocks noChangeShapeType="1"/>
                </p:cNvSpPr>
                <p:nvPr/>
              </p:nvSpPr>
              <p:spPr bwMode="auto">
                <a:xfrm flipH="1">
                  <a:off x="3513" y="2770"/>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4" name="Line 202"/>
                <p:cNvSpPr>
                  <a:spLocks noChangeShapeType="1"/>
                </p:cNvSpPr>
                <p:nvPr/>
              </p:nvSpPr>
              <p:spPr bwMode="auto">
                <a:xfrm flipH="1">
                  <a:off x="3503" y="2782"/>
                  <a:ext cx="10" cy="12"/>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5" name="Line 203"/>
                <p:cNvSpPr>
                  <a:spLocks noChangeShapeType="1"/>
                </p:cNvSpPr>
                <p:nvPr/>
              </p:nvSpPr>
              <p:spPr bwMode="auto">
                <a:xfrm flipH="1">
                  <a:off x="3494" y="2794"/>
                  <a:ext cx="9" cy="14"/>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6" name="Line 204"/>
                <p:cNvSpPr>
                  <a:spLocks noChangeShapeType="1"/>
                </p:cNvSpPr>
                <p:nvPr/>
              </p:nvSpPr>
              <p:spPr bwMode="auto">
                <a:xfrm flipH="1">
                  <a:off x="3488" y="2808"/>
                  <a:ext cx="6" cy="13"/>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7" name="Line 205"/>
                <p:cNvSpPr>
                  <a:spLocks noChangeShapeType="1"/>
                </p:cNvSpPr>
                <p:nvPr/>
              </p:nvSpPr>
              <p:spPr bwMode="auto">
                <a:xfrm flipH="1">
                  <a:off x="3485" y="2821"/>
                  <a:ext cx="3" cy="15"/>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8" name="Line 206"/>
                <p:cNvSpPr>
                  <a:spLocks noChangeShapeType="1"/>
                </p:cNvSpPr>
                <p:nvPr/>
              </p:nvSpPr>
              <p:spPr bwMode="auto">
                <a:xfrm flipH="1">
                  <a:off x="3484" y="2836"/>
                  <a:ext cx="1" cy="14"/>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11" name="Line 207"/>
              <p:cNvSpPr>
                <a:spLocks noChangeShapeType="1"/>
              </p:cNvSpPr>
              <p:nvPr/>
            </p:nvSpPr>
            <p:spPr bwMode="auto">
              <a:xfrm>
                <a:off x="3484" y="2850"/>
                <a:ext cx="1" cy="15"/>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2" name="Line 208"/>
              <p:cNvSpPr>
                <a:spLocks noChangeShapeType="1"/>
              </p:cNvSpPr>
              <p:nvPr/>
            </p:nvSpPr>
            <p:spPr bwMode="auto">
              <a:xfrm>
                <a:off x="3485" y="2865"/>
                <a:ext cx="3" cy="14"/>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3" name="Line 209"/>
              <p:cNvSpPr>
                <a:spLocks noChangeShapeType="1"/>
              </p:cNvSpPr>
              <p:nvPr/>
            </p:nvSpPr>
            <p:spPr bwMode="auto">
              <a:xfrm>
                <a:off x="3488" y="2879"/>
                <a:ext cx="6" cy="14"/>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4" name="Line 210"/>
              <p:cNvSpPr>
                <a:spLocks noChangeShapeType="1"/>
              </p:cNvSpPr>
              <p:nvPr/>
            </p:nvSpPr>
            <p:spPr bwMode="auto">
              <a:xfrm>
                <a:off x="3494" y="2893"/>
                <a:ext cx="9" cy="13"/>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5" name="Line 211"/>
              <p:cNvSpPr>
                <a:spLocks noChangeShapeType="1"/>
              </p:cNvSpPr>
              <p:nvPr/>
            </p:nvSpPr>
            <p:spPr bwMode="auto">
              <a:xfrm>
                <a:off x="3503" y="2906"/>
                <a:ext cx="10" cy="13"/>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6" name="Line 212"/>
              <p:cNvSpPr>
                <a:spLocks noChangeShapeType="1"/>
              </p:cNvSpPr>
              <p:nvPr/>
            </p:nvSpPr>
            <p:spPr bwMode="auto">
              <a:xfrm>
                <a:off x="3513" y="2919"/>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7" name="Line 213"/>
              <p:cNvSpPr>
                <a:spLocks noChangeShapeType="1"/>
              </p:cNvSpPr>
              <p:nvPr/>
            </p:nvSpPr>
            <p:spPr bwMode="auto">
              <a:xfrm>
                <a:off x="3525" y="2931"/>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8" name="Line 214"/>
              <p:cNvSpPr>
                <a:spLocks noChangeShapeType="1"/>
              </p:cNvSpPr>
              <p:nvPr/>
            </p:nvSpPr>
            <p:spPr bwMode="auto">
              <a:xfrm>
                <a:off x="3539" y="2942"/>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9" name="Line 215"/>
              <p:cNvSpPr>
                <a:spLocks noChangeShapeType="1"/>
              </p:cNvSpPr>
              <p:nvPr/>
            </p:nvSpPr>
            <p:spPr bwMode="auto">
              <a:xfrm>
                <a:off x="3554" y="2952"/>
                <a:ext cx="18" cy="9"/>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0" name="Line 216"/>
              <p:cNvSpPr>
                <a:spLocks noChangeShapeType="1"/>
              </p:cNvSpPr>
              <p:nvPr/>
            </p:nvSpPr>
            <p:spPr bwMode="auto">
              <a:xfrm>
                <a:off x="3572" y="2961"/>
                <a:ext cx="18" cy="9"/>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1" name="Line 217"/>
              <p:cNvSpPr>
                <a:spLocks noChangeShapeType="1"/>
              </p:cNvSpPr>
              <p:nvPr/>
            </p:nvSpPr>
            <p:spPr bwMode="auto">
              <a:xfrm>
                <a:off x="3590" y="2970"/>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2" name="Line 218"/>
              <p:cNvSpPr>
                <a:spLocks noChangeShapeType="1"/>
              </p:cNvSpPr>
              <p:nvPr/>
            </p:nvSpPr>
            <p:spPr bwMode="auto">
              <a:xfrm>
                <a:off x="3610" y="2977"/>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3" name="Line 219"/>
              <p:cNvSpPr>
                <a:spLocks noChangeShapeType="1"/>
              </p:cNvSpPr>
              <p:nvPr/>
            </p:nvSpPr>
            <p:spPr bwMode="auto">
              <a:xfrm>
                <a:off x="3631" y="298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4" name="Line 220"/>
              <p:cNvSpPr>
                <a:spLocks noChangeShapeType="1"/>
              </p:cNvSpPr>
              <p:nvPr/>
            </p:nvSpPr>
            <p:spPr bwMode="auto">
              <a:xfrm>
                <a:off x="3654" y="2988"/>
                <a:ext cx="23" cy="3"/>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5" name="Line 221"/>
              <p:cNvSpPr>
                <a:spLocks noChangeShapeType="1"/>
              </p:cNvSpPr>
              <p:nvPr/>
            </p:nvSpPr>
            <p:spPr bwMode="auto">
              <a:xfrm>
                <a:off x="3677" y="2991"/>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 name="Line 222"/>
              <p:cNvSpPr>
                <a:spLocks noChangeShapeType="1"/>
              </p:cNvSpPr>
              <p:nvPr/>
            </p:nvSpPr>
            <p:spPr bwMode="auto">
              <a:xfrm>
                <a:off x="3701" y="2993"/>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 name="Line 223"/>
              <p:cNvSpPr>
                <a:spLocks noChangeShapeType="1"/>
              </p:cNvSpPr>
              <p:nvPr/>
            </p:nvSpPr>
            <p:spPr bwMode="auto">
              <a:xfrm flipV="1">
                <a:off x="3726" y="2993"/>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 name="Line 224"/>
              <p:cNvSpPr>
                <a:spLocks noChangeShapeType="1"/>
              </p:cNvSpPr>
              <p:nvPr/>
            </p:nvSpPr>
            <p:spPr bwMode="auto">
              <a:xfrm flipV="1">
                <a:off x="3750" y="2991"/>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 name="Line 225"/>
              <p:cNvSpPr>
                <a:spLocks noChangeShapeType="1"/>
              </p:cNvSpPr>
              <p:nvPr/>
            </p:nvSpPr>
            <p:spPr bwMode="auto">
              <a:xfrm flipV="1">
                <a:off x="3774" y="2988"/>
                <a:ext cx="24" cy="3"/>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 name="Line 226"/>
              <p:cNvSpPr>
                <a:spLocks noChangeShapeType="1"/>
              </p:cNvSpPr>
              <p:nvPr/>
            </p:nvSpPr>
            <p:spPr bwMode="auto">
              <a:xfrm flipV="1">
                <a:off x="3798" y="298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1" name="Line 227"/>
              <p:cNvSpPr>
                <a:spLocks noChangeShapeType="1"/>
              </p:cNvSpPr>
              <p:nvPr/>
            </p:nvSpPr>
            <p:spPr bwMode="auto">
              <a:xfrm flipV="1">
                <a:off x="3820" y="2977"/>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2" name="Line 228"/>
              <p:cNvSpPr>
                <a:spLocks noChangeShapeType="1"/>
              </p:cNvSpPr>
              <p:nvPr/>
            </p:nvSpPr>
            <p:spPr bwMode="auto">
              <a:xfrm flipV="1">
                <a:off x="3841" y="2970"/>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3" name="Line 229"/>
              <p:cNvSpPr>
                <a:spLocks noChangeShapeType="1"/>
              </p:cNvSpPr>
              <p:nvPr/>
            </p:nvSpPr>
            <p:spPr bwMode="auto">
              <a:xfrm flipV="1">
                <a:off x="3861" y="2961"/>
                <a:ext cx="19" cy="9"/>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4" name="Line 230"/>
              <p:cNvSpPr>
                <a:spLocks noChangeShapeType="1"/>
              </p:cNvSpPr>
              <p:nvPr/>
            </p:nvSpPr>
            <p:spPr bwMode="auto">
              <a:xfrm flipV="1">
                <a:off x="3880" y="2952"/>
                <a:ext cx="17" cy="9"/>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5" name="Line 231"/>
              <p:cNvSpPr>
                <a:spLocks noChangeShapeType="1"/>
              </p:cNvSpPr>
              <p:nvPr/>
            </p:nvSpPr>
            <p:spPr bwMode="auto">
              <a:xfrm flipV="1">
                <a:off x="3897" y="2942"/>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6" name="Line 232"/>
              <p:cNvSpPr>
                <a:spLocks noChangeShapeType="1"/>
              </p:cNvSpPr>
              <p:nvPr/>
            </p:nvSpPr>
            <p:spPr bwMode="auto">
              <a:xfrm flipV="1">
                <a:off x="3912" y="2931"/>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7" name="Line 233"/>
              <p:cNvSpPr>
                <a:spLocks noChangeShapeType="1"/>
              </p:cNvSpPr>
              <p:nvPr/>
            </p:nvSpPr>
            <p:spPr bwMode="auto">
              <a:xfrm flipV="1">
                <a:off x="3926" y="2919"/>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8" name="Line 234"/>
              <p:cNvSpPr>
                <a:spLocks noChangeShapeType="1"/>
              </p:cNvSpPr>
              <p:nvPr/>
            </p:nvSpPr>
            <p:spPr bwMode="auto">
              <a:xfrm flipV="1">
                <a:off x="3938" y="2906"/>
                <a:ext cx="11" cy="13"/>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9" name="Line 235"/>
              <p:cNvSpPr>
                <a:spLocks noChangeShapeType="1"/>
              </p:cNvSpPr>
              <p:nvPr/>
            </p:nvSpPr>
            <p:spPr bwMode="auto">
              <a:xfrm flipV="1">
                <a:off x="3949" y="2893"/>
                <a:ext cx="8" cy="13"/>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0" name="Line 236"/>
              <p:cNvSpPr>
                <a:spLocks noChangeShapeType="1"/>
              </p:cNvSpPr>
              <p:nvPr/>
            </p:nvSpPr>
            <p:spPr bwMode="auto">
              <a:xfrm flipV="1">
                <a:off x="3957" y="2879"/>
                <a:ext cx="6" cy="14"/>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1" name="Line 237"/>
              <p:cNvSpPr>
                <a:spLocks noChangeShapeType="1"/>
              </p:cNvSpPr>
              <p:nvPr/>
            </p:nvSpPr>
            <p:spPr bwMode="auto">
              <a:xfrm flipV="1">
                <a:off x="3963" y="2865"/>
                <a:ext cx="3" cy="14"/>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2" name="Line 238"/>
              <p:cNvSpPr>
                <a:spLocks noChangeShapeType="1"/>
              </p:cNvSpPr>
              <p:nvPr/>
            </p:nvSpPr>
            <p:spPr bwMode="auto">
              <a:xfrm flipV="1">
                <a:off x="3966" y="2850"/>
                <a:ext cx="2" cy="15"/>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3" name="Line 239"/>
              <p:cNvSpPr>
                <a:spLocks noChangeShapeType="1"/>
              </p:cNvSpPr>
              <p:nvPr/>
            </p:nvSpPr>
            <p:spPr bwMode="auto">
              <a:xfrm flipH="1" flipV="1">
                <a:off x="3966" y="2836"/>
                <a:ext cx="2" cy="14"/>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4" name="Line 240"/>
              <p:cNvSpPr>
                <a:spLocks noChangeShapeType="1"/>
              </p:cNvSpPr>
              <p:nvPr/>
            </p:nvSpPr>
            <p:spPr bwMode="auto">
              <a:xfrm flipH="1" flipV="1">
                <a:off x="3963" y="2821"/>
                <a:ext cx="3" cy="15"/>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5" name="Line 241"/>
              <p:cNvSpPr>
                <a:spLocks noChangeShapeType="1"/>
              </p:cNvSpPr>
              <p:nvPr/>
            </p:nvSpPr>
            <p:spPr bwMode="auto">
              <a:xfrm flipH="1" flipV="1">
                <a:off x="3957" y="2808"/>
                <a:ext cx="6" cy="13"/>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6" name="Line 242"/>
              <p:cNvSpPr>
                <a:spLocks noChangeShapeType="1"/>
              </p:cNvSpPr>
              <p:nvPr/>
            </p:nvSpPr>
            <p:spPr bwMode="auto">
              <a:xfrm flipH="1" flipV="1">
                <a:off x="3949" y="2794"/>
                <a:ext cx="8" cy="14"/>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7" name="Line 243"/>
              <p:cNvSpPr>
                <a:spLocks noChangeShapeType="1"/>
              </p:cNvSpPr>
              <p:nvPr/>
            </p:nvSpPr>
            <p:spPr bwMode="auto">
              <a:xfrm flipH="1" flipV="1">
                <a:off x="3938" y="2782"/>
                <a:ext cx="11" cy="12"/>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8" name="Line 244"/>
              <p:cNvSpPr>
                <a:spLocks noChangeShapeType="1"/>
              </p:cNvSpPr>
              <p:nvPr/>
            </p:nvSpPr>
            <p:spPr bwMode="auto">
              <a:xfrm flipH="1" flipV="1">
                <a:off x="3926" y="2770"/>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 name="Line 245"/>
              <p:cNvSpPr>
                <a:spLocks noChangeShapeType="1"/>
              </p:cNvSpPr>
              <p:nvPr/>
            </p:nvSpPr>
            <p:spPr bwMode="auto">
              <a:xfrm flipH="1" flipV="1">
                <a:off x="3912" y="2759"/>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 name="Line 246"/>
              <p:cNvSpPr>
                <a:spLocks noChangeShapeType="1"/>
              </p:cNvSpPr>
              <p:nvPr/>
            </p:nvSpPr>
            <p:spPr bwMode="auto">
              <a:xfrm flipH="1" flipV="1">
                <a:off x="3897" y="2749"/>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1" name="Line 247"/>
              <p:cNvSpPr>
                <a:spLocks noChangeShapeType="1"/>
              </p:cNvSpPr>
              <p:nvPr/>
            </p:nvSpPr>
            <p:spPr bwMode="auto">
              <a:xfrm flipH="1" flipV="1">
                <a:off x="3880" y="2739"/>
                <a:ext cx="17" cy="10"/>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2" name="Line 248"/>
              <p:cNvSpPr>
                <a:spLocks noChangeShapeType="1"/>
              </p:cNvSpPr>
              <p:nvPr/>
            </p:nvSpPr>
            <p:spPr bwMode="auto">
              <a:xfrm flipH="1" flipV="1">
                <a:off x="3861" y="2731"/>
                <a:ext cx="19" cy="8"/>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3" name="Line 249"/>
              <p:cNvSpPr>
                <a:spLocks noChangeShapeType="1"/>
              </p:cNvSpPr>
              <p:nvPr/>
            </p:nvSpPr>
            <p:spPr bwMode="auto">
              <a:xfrm flipH="1" flipV="1">
                <a:off x="3841" y="2724"/>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4" name="Line 250"/>
              <p:cNvSpPr>
                <a:spLocks noChangeShapeType="1"/>
              </p:cNvSpPr>
              <p:nvPr/>
            </p:nvSpPr>
            <p:spPr bwMode="auto">
              <a:xfrm flipH="1" flipV="1">
                <a:off x="3820" y="2718"/>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5" name="Line 251"/>
              <p:cNvSpPr>
                <a:spLocks noChangeShapeType="1"/>
              </p:cNvSpPr>
              <p:nvPr/>
            </p:nvSpPr>
            <p:spPr bwMode="auto">
              <a:xfrm flipH="1" flipV="1">
                <a:off x="3798" y="271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6" name="Line 252"/>
              <p:cNvSpPr>
                <a:spLocks noChangeShapeType="1"/>
              </p:cNvSpPr>
              <p:nvPr/>
            </p:nvSpPr>
            <p:spPr bwMode="auto">
              <a:xfrm flipH="1" flipV="1">
                <a:off x="3774" y="2709"/>
                <a:ext cx="24" cy="4"/>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7" name="Line 253"/>
              <p:cNvSpPr>
                <a:spLocks noChangeShapeType="1"/>
              </p:cNvSpPr>
              <p:nvPr/>
            </p:nvSpPr>
            <p:spPr bwMode="auto">
              <a:xfrm flipH="1" flipV="1">
                <a:off x="3750" y="2707"/>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8" name="Line 254"/>
              <p:cNvSpPr>
                <a:spLocks noChangeShapeType="1"/>
              </p:cNvSpPr>
              <p:nvPr/>
            </p:nvSpPr>
            <p:spPr bwMode="auto">
              <a:xfrm flipH="1" flipV="1">
                <a:off x="3726" y="2706"/>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259" name="Freeform 255"/>
            <p:cNvSpPr>
              <a:spLocks/>
            </p:cNvSpPr>
            <p:nvPr/>
          </p:nvSpPr>
          <p:spPr bwMode="auto">
            <a:xfrm>
              <a:off x="3684739" y="3632994"/>
              <a:ext cx="1157287" cy="350838"/>
            </a:xfrm>
            <a:custGeom>
              <a:avLst/>
              <a:gdLst>
                <a:gd name="T0" fmla="*/ 0 w 408"/>
                <a:gd name="T1" fmla="*/ 54 h 105"/>
                <a:gd name="T2" fmla="*/ 217 w 408"/>
                <a:gd name="T3" fmla="*/ 15 h 105"/>
                <a:gd name="T4" fmla="*/ 408 w 408"/>
                <a:gd name="T5" fmla="*/ 105 h 105"/>
              </a:gdLst>
              <a:ahLst/>
              <a:cxnLst>
                <a:cxn ang="0">
                  <a:pos x="T0" y="T1"/>
                </a:cxn>
                <a:cxn ang="0">
                  <a:pos x="T2" y="T3"/>
                </a:cxn>
                <a:cxn ang="0">
                  <a:pos x="T4" y="T5"/>
                </a:cxn>
              </a:cxnLst>
              <a:rect l="0" t="0" r="r" b="b"/>
              <a:pathLst>
                <a:path w="408" h="105">
                  <a:moveTo>
                    <a:pt x="0" y="54"/>
                  </a:moveTo>
                  <a:cubicBezTo>
                    <a:pt x="31" y="16"/>
                    <a:pt x="120" y="0"/>
                    <a:pt x="217" y="15"/>
                  </a:cubicBezTo>
                  <a:cubicBezTo>
                    <a:pt x="306" y="28"/>
                    <a:pt x="382" y="64"/>
                    <a:pt x="408" y="105"/>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200">
                <a:solidFill>
                  <a:schemeClr val="tx1"/>
                </a:solidFill>
              </a:endParaRPr>
            </a:p>
          </p:txBody>
        </p:sp>
        <p:grpSp>
          <p:nvGrpSpPr>
            <p:cNvPr id="260" name="Group 256"/>
            <p:cNvGrpSpPr>
              <a:grpSpLocks/>
            </p:cNvGrpSpPr>
            <p:nvPr/>
          </p:nvGrpSpPr>
          <p:grpSpPr bwMode="auto">
            <a:xfrm>
              <a:off x="4418164" y="3509169"/>
              <a:ext cx="1782762" cy="1176338"/>
              <a:chOff x="3484" y="2503"/>
              <a:chExt cx="687" cy="491"/>
            </a:xfrm>
          </p:grpSpPr>
          <p:grpSp>
            <p:nvGrpSpPr>
              <p:cNvPr id="261" name="Group 257"/>
              <p:cNvGrpSpPr>
                <a:grpSpLocks/>
              </p:cNvGrpSpPr>
              <p:nvPr/>
            </p:nvGrpSpPr>
            <p:grpSpPr bwMode="auto">
              <a:xfrm>
                <a:off x="3484" y="2503"/>
                <a:ext cx="687" cy="491"/>
                <a:chOff x="3484" y="2503"/>
                <a:chExt cx="687" cy="491"/>
              </a:xfrm>
            </p:grpSpPr>
            <p:sp>
              <p:nvSpPr>
                <p:cNvPr id="310" name="Freeform 258"/>
                <p:cNvSpPr>
                  <a:spLocks/>
                </p:cNvSpPr>
                <p:nvPr/>
              </p:nvSpPr>
              <p:spPr bwMode="auto">
                <a:xfrm>
                  <a:off x="3701" y="2503"/>
                  <a:ext cx="228" cy="204"/>
                </a:xfrm>
                <a:custGeom>
                  <a:avLst/>
                  <a:gdLst>
                    <a:gd name="T0" fmla="*/ 25 w 228"/>
                    <a:gd name="T1" fmla="*/ 203 h 204"/>
                    <a:gd name="T2" fmla="*/ 0 w 228"/>
                    <a:gd name="T3" fmla="*/ 204 h 204"/>
                    <a:gd name="T4" fmla="*/ 204 w 228"/>
                    <a:gd name="T5" fmla="*/ 1 h 204"/>
                    <a:gd name="T6" fmla="*/ 228 w 228"/>
                    <a:gd name="T7" fmla="*/ 0 h 204"/>
                    <a:gd name="T8" fmla="*/ 25 w 228"/>
                    <a:gd name="T9" fmla="*/ 203 h 204"/>
                  </a:gdLst>
                  <a:ahLst/>
                  <a:cxnLst>
                    <a:cxn ang="0">
                      <a:pos x="T0" y="T1"/>
                    </a:cxn>
                    <a:cxn ang="0">
                      <a:pos x="T2" y="T3"/>
                    </a:cxn>
                    <a:cxn ang="0">
                      <a:pos x="T4" y="T5"/>
                    </a:cxn>
                    <a:cxn ang="0">
                      <a:pos x="T6" y="T7"/>
                    </a:cxn>
                    <a:cxn ang="0">
                      <a:pos x="T8" y="T9"/>
                    </a:cxn>
                  </a:cxnLst>
                  <a:rect l="0" t="0" r="r" b="b"/>
                  <a:pathLst>
                    <a:path w="228" h="204">
                      <a:moveTo>
                        <a:pt x="25" y="203"/>
                      </a:moveTo>
                      <a:lnTo>
                        <a:pt x="0" y="204"/>
                      </a:lnTo>
                      <a:lnTo>
                        <a:pt x="204" y="1"/>
                      </a:lnTo>
                      <a:lnTo>
                        <a:pt x="228" y="0"/>
                      </a:lnTo>
                      <a:lnTo>
                        <a:pt x="25"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1" name="Line 259"/>
                <p:cNvSpPr>
                  <a:spLocks noChangeShapeType="1"/>
                </p:cNvSpPr>
                <p:nvPr/>
              </p:nvSpPr>
              <p:spPr bwMode="auto">
                <a:xfrm flipV="1">
                  <a:off x="3726" y="2503"/>
                  <a:ext cx="203" cy="203"/>
                </a:xfrm>
                <a:prstGeom prst="line">
                  <a:avLst/>
                </a:prstGeom>
                <a:noFill/>
                <a:ln w="1588">
                  <a:solidFill>
                    <a:srgbClr val="98989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12" name="Freeform 260"/>
                <p:cNvSpPr>
                  <a:spLocks/>
                </p:cNvSpPr>
                <p:nvPr/>
              </p:nvSpPr>
              <p:spPr bwMode="auto">
                <a:xfrm>
                  <a:off x="3719" y="2503"/>
                  <a:ext cx="210" cy="204"/>
                </a:xfrm>
                <a:custGeom>
                  <a:avLst/>
                  <a:gdLst>
                    <a:gd name="T0" fmla="*/ 7 w 210"/>
                    <a:gd name="T1" fmla="*/ 203 h 204"/>
                    <a:gd name="T2" fmla="*/ 0 w 210"/>
                    <a:gd name="T3" fmla="*/ 204 h 204"/>
                    <a:gd name="T4" fmla="*/ 204 w 210"/>
                    <a:gd name="T5" fmla="*/ 0 h 204"/>
                    <a:gd name="T6" fmla="*/ 210 w 210"/>
                    <a:gd name="T7" fmla="*/ 0 h 204"/>
                    <a:gd name="T8" fmla="*/ 7 w 210"/>
                    <a:gd name="T9" fmla="*/ 203 h 204"/>
                  </a:gdLst>
                  <a:ahLst/>
                  <a:cxnLst>
                    <a:cxn ang="0">
                      <a:pos x="T0" y="T1"/>
                    </a:cxn>
                    <a:cxn ang="0">
                      <a:pos x="T2" y="T3"/>
                    </a:cxn>
                    <a:cxn ang="0">
                      <a:pos x="T4" y="T5"/>
                    </a:cxn>
                    <a:cxn ang="0">
                      <a:pos x="T6" y="T7"/>
                    </a:cxn>
                    <a:cxn ang="0">
                      <a:pos x="T8" y="T9"/>
                    </a:cxn>
                  </a:cxnLst>
                  <a:rect l="0" t="0" r="r" b="b"/>
                  <a:pathLst>
                    <a:path w="210" h="204">
                      <a:moveTo>
                        <a:pt x="7" y="203"/>
                      </a:moveTo>
                      <a:lnTo>
                        <a:pt x="0" y="204"/>
                      </a:lnTo>
                      <a:lnTo>
                        <a:pt x="204" y="0"/>
                      </a:lnTo>
                      <a:lnTo>
                        <a:pt x="210" y="0"/>
                      </a:lnTo>
                      <a:lnTo>
                        <a:pt x="7"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3" name="Freeform 261"/>
                <p:cNvSpPr>
                  <a:spLocks/>
                </p:cNvSpPr>
                <p:nvPr/>
              </p:nvSpPr>
              <p:spPr bwMode="auto">
                <a:xfrm>
                  <a:off x="3713" y="2503"/>
                  <a:ext cx="210" cy="204"/>
                </a:xfrm>
                <a:custGeom>
                  <a:avLst/>
                  <a:gdLst>
                    <a:gd name="T0" fmla="*/ 6 w 210"/>
                    <a:gd name="T1" fmla="*/ 204 h 204"/>
                    <a:gd name="T2" fmla="*/ 0 w 210"/>
                    <a:gd name="T3" fmla="*/ 204 h 204"/>
                    <a:gd name="T4" fmla="*/ 204 w 210"/>
                    <a:gd name="T5" fmla="*/ 1 h 204"/>
                    <a:gd name="T6" fmla="*/ 210 w 210"/>
                    <a:gd name="T7" fmla="*/ 0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4" y="1"/>
                      </a:lnTo>
                      <a:lnTo>
                        <a:pt x="210"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4" name="Freeform 262"/>
                <p:cNvSpPr>
                  <a:spLocks/>
                </p:cNvSpPr>
                <p:nvPr/>
              </p:nvSpPr>
              <p:spPr bwMode="auto">
                <a:xfrm>
                  <a:off x="3707"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5" name="Freeform 263"/>
                <p:cNvSpPr>
                  <a:spLocks/>
                </p:cNvSpPr>
                <p:nvPr/>
              </p:nvSpPr>
              <p:spPr bwMode="auto">
                <a:xfrm>
                  <a:off x="3701"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6" name="Freeform 264"/>
                <p:cNvSpPr>
                  <a:spLocks/>
                </p:cNvSpPr>
                <p:nvPr/>
              </p:nvSpPr>
              <p:spPr bwMode="auto">
                <a:xfrm>
                  <a:off x="3677" y="2504"/>
                  <a:ext cx="228" cy="205"/>
                </a:xfrm>
                <a:custGeom>
                  <a:avLst/>
                  <a:gdLst>
                    <a:gd name="T0" fmla="*/ 24 w 228"/>
                    <a:gd name="T1" fmla="*/ 203 h 205"/>
                    <a:gd name="T2" fmla="*/ 0 w 228"/>
                    <a:gd name="T3" fmla="*/ 205 h 205"/>
                    <a:gd name="T4" fmla="*/ 204 w 228"/>
                    <a:gd name="T5" fmla="*/ 2 h 205"/>
                    <a:gd name="T6" fmla="*/ 228 w 228"/>
                    <a:gd name="T7" fmla="*/ 0 h 205"/>
                    <a:gd name="T8" fmla="*/ 24 w 228"/>
                    <a:gd name="T9" fmla="*/ 203 h 205"/>
                  </a:gdLst>
                  <a:ahLst/>
                  <a:cxnLst>
                    <a:cxn ang="0">
                      <a:pos x="T0" y="T1"/>
                    </a:cxn>
                    <a:cxn ang="0">
                      <a:pos x="T2" y="T3"/>
                    </a:cxn>
                    <a:cxn ang="0">
                      <a:pos x="T4" y="T5"/>
                    </a:cxn>
                    <a:cxn ang="0">
                      <a:pos x="T6" y="T7"/>
                    </a:cxn>
                    <a:cxn ang="0">
                      <a:pos x="T8" y="T9"/>
                    </a:cxn>
                  </a:cxnLst>
                  <a:rect l="0" t="0" r="r" b="b"/>
                  <a:pathLst>
                    <a:path w="228" h="205">
                      <a:moveTo>
                        <a:pt x="24" y="203"/>
                      </a:moveTo>
                      <a:lnTo>
                        <a:pt x="0" y="205"/>
                      </a:lnTo>
                      <a:lnTo>
                        <a:pt x="204" y="2"/>
                      </a:lnTo>
                      <a:lnTo>
                        <a:pt x="228" y="0"/>
                      </a:lnTo>
                      <a:lnTo>
                        <a:pt x="24"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7" name="Line 265"/>
                <p:cNvSpPr>
                  <a:spLocks noChangeShapeType="1"/>
                </p:cNvSpPr>
                <p:nvPr/>
              </p:nvSpPr>
              <p:spPr bwMode="auto">
                <a:xfrm flipV="1">
                  <a:off x="3701"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18" name="Freeform 266"/>
                <p:cNvSpPr>
                  <a:spLocks/>
                </p:cNvSpPr>
                <p:nvPr/>
              </p:nvSpPr>
              <p:spPr bwMode="auto">
                <a:xfrm>
                  <a:off x="3696" y="2504"/>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19" name="Freeform 267"/>
                <p:cNvSpPr>
                  <a:spLocks/>
                </p:cNvSpPr>
                <p:nvPr/>
              </p:nvSpPr>
              <p:spPr bwMode="auto">
                <a:xfrm>
                  <a:off x="3691" y="2504"/>
                  <a:ext cx="209" cy="204"/>
                </a:xfrm>
                <a:custGeom>
                  <a:avLst/>
                  <a:gdLst>
                    <a:gd name="T0" fmla="*/ 5 w 209"/>
                    <a:gd name="T1" fmla="*/ 204 h 204"/>
                    <a:gd name="T2" fmla="*/ 0 w 209"/>
                    <a:gd name="T3" fmla="*/ 204 h 204"/>
                    <a:gd name="T4" fmla="*/ 204 w 209"/>
                    <a:gd name="T5" fmla="*/ 1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1"/>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0" name="Freeform 268"/>
                <p:cNvSpPr>
                  <a:spLocks/>
                </p:cNvSpPr>
                <p:nvPr/>
              </p:nvSpPr>
              <p:spPr bwMode="auto">
                <a:xfrm>
                  <a:off x="3686" y="2505"/>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1" name="Freeform 269"/>
                <p:cNvSpPr>
                  <a:spLocks/>
                </p:cNvSpPr>
                <p:nvPr/>
              </p:nvSpPr>
              <p:spPr bwMode="auto">
                <a:xfrm>
                  <a:off x="3682" y="2505"/>
                  <a:ext cx="208" cy="204"/>
                </a:xfrm>
                <a:custGeom>
                  <a:avLst/>
                  <a:gdLst>
                    <a:gd name="T0" fmla="*/ 4 w 208"/>
                    <a:gd name="T1" fmla="*/ 204 h 204"/>
                    <a:gd name="T2" fmla="*/ 0 w 208"/>
                    <a:gd name="T3" fmla="*/ 204 h 204"/>
                    <a:gd name="T4" fmla="*/ 203 w 208"/>
                    <a:gd name="T5" fmla="*/ 1 h 204"/>
                    <a:gd name="T6" fmla="*/ 208 w 208"/>
                    <a:gd name="T7" fmla="*/ 0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4"/>
                      </a:lnTo>
                      <a:lnTo>
                        <a:pt x="203" y="1"/>
                      </a:lnTo>
                      <a:lnTo>
                        <a:pt x="208" y="0"/>
                      </a:lnTo>
                      <a:lnTo>
                        <a:pt x="4"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2" name="Freeform 270"/>
                <p:cNvSpPr>
                  <a:spLocks/>
                </p:cNvSpPr>
                <p:nvPr/>
              </p:nvSpPr>
              <p:spPr bwMode="auto">
                <a:xfrm>
                  <a:off x="3677" y="2506"/>
                  <a:ext cx="208" cy="203"/>
                </a:xfrm>
                <a:custGeom>
                  <a:avLst/>
                  <a:gdLst>
                    <a:gd name="T0" fmla="*/ 5 w 208"/>
                    <a:gd name="T1" fmla="*/ 203 h 203"/>
                    <a:gd name="T2" fmla="*/ 0 w 208"/>
                    <a:gd name="T3" fmla="*/ 203 h 203"/>
                    <a:gd name="T4" fmla="*/ 204 w 208"/>
                    <a:gd name="T5" fmla="*/ 0 h 203"/>
                    <a:gd name="T6" fmla="*/ 208 w 208"/>
                    <a:gd name="T7" fmla="*/ 0 h 203"/>
                    <a:gd name="T8" fmla="*/ 5 w 208"/>
                    <a:gd name="T9" fmla="*/ 203 h 203"/>
                  </a:gdLst>
                  <a:ahLst/>
                  <a:cxnLst>
                    <a:cxn ang="0">
                      <a:pos x="T0" y="T1"/>
                    </a:cxn>
                    <a:cxn ang="0">
                      <a:pos x="T2" y="T3"/>
                    </a:cxn>
                    <a:cxn ang="0">
                      <a:pos x="T4" y="T5"/>
                    </a:cxn>
                    <a:cxn ang="0">
                      <a:pos x="T6" y="T7"/>
                    </a:cxn>
                    <a:cxn ang="0">
                      <a:pos x="T8" y="T9"/>
                    </a:cxn>
                  </a:cxnLst>
                  <a:rect l="0" t="0" r="r" b="b"/>
                  <a:pathLst>
                    <a:path w="208" h="203">
                      <a:moveTo>
                        <a:pt x="5" y="203"/>
                      </a:moveTo>
                      <a:lnTo>
                        <a:pt x="0" y="203"/>
                      </a:lnTo>
                      <a:lnTo>
                        <a:pt x="204" y="0"/>
                      </a:lnTo>
                      <a:lnTo>
                        <a:pt x="208" y="0"/>
                      </a:lnTo>
                      <a:lnTo>
                        <a:pt x="5" y="20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3" name="Freeform 271"/>
                <p:cNvSpPr>
                  <a:spLocks/>
                </p:cNvSpPr>
                <p:nvPr/>
              </p:nvSpPr>
              <p:spPr bwMode="auto">
                <a:xfrm>
                  <a:off x="3654" y="2506"/>
                  <a:ext cx="227" cy="207"/>
                </a:xfrm>
                <a:custGeom>
                  <a:avLst/>
                  <a:gdLst>
                    <a:gd name="T0" fmla="*/ 23 w 227"/>
                    <a:gd name="T1" fmla="*/ 203 h 207"/>
                    <a:gd name="T2" fmla="*/ 0 w 227"/>
                    <a:gd name="T3" fmla="*/ 207 h 207"/>
                    <a:gd name="T4" fmla="*/ 203 w 227"/>
                    <a:gd name="T5" fmla="*/ 4 h 207"/>
                    <a:gd name="T6" fmla="*/ 227 w 227"/>
                    <a:gd name="T7" fmla="*/ 0 h 207"/>
                    <a:gd name="T8" fmla="*/ 23 w 227"/>
                    <a:gd name="T9" fmla="*/ 203 h 207"/>
                  </a:gdLst>
                  <a:ahLst/>
                  <a:cxnLst>
                    <a:cxn ang="0">
                      <a:pos x="T0" y="T1"/>
                    </a:cxn>
                    <a:cxn ang="0">
                      <a:pos x="T2" y="T3"/>
                    </a:cxn>
                    <a:cxn ang="0">
                      <a:pos x="T4" y="T5"/>
                    </a:cxn>
                    <a:cxn ang="0">
                      <a:pos x="T6" y="T7"/>
                    </a:cxn>
                    <a:cxn ang="0">
                      <a:pos x="T8" y="T9"/>
                    </a:cxn>
                  </a:cxnLst>
                  <a:rect l="0" t="0" r="r" b="b"/>
                  <a:pathLst>
                    <a:path w="227" h="207">
                      <a:moveTo>
                        <a:pt x="23" y="203"/>
                      </a:moveTo>
                      <a:lnTo>
                        <a:pt x="0" y="207"/>
                      </a:lnTo>
                      <a:lnTo>
                        <a:pt x="203" y="4"/>
                      </a:lnTo>
                      <a:lnTo>
                        <a:pt x="227" y="0"/>
                      </a:lnTo>
                      <a:lnTo>
                        <a:pt x="23"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4" name="Line 272"/>
                <p:cNvSpPr>
                  <a:spLocks noChangeShapeType="1"/>
                </p:cNvSpPr>
                <p:nvPr/>
              </p:nvSpPr>
              <p:spPr bwMode="auto">
                <a:xfrm flipV="1">
                  <a:off x="3677"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25" name="Freeform 273"/>
                <p:cNvSpPr>
                  <a:spLocks/>
                </p:cNvSpPr>
                <p:nvPr/>
              </p:nvSpPr>
              <p:spPr bwMode="auto">
                <a:xfrm>
                  <a:off x="3671" y="2506"/>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6" name="Freeform 274"/>
                <p:cNvSpPr>
                  <a:spLocks/>
                </p:cNvSpPr>
                <p:nvPr/>
              </p:nvSpPr>
              <p:spPr bwMode="auto">
                <a:xfrm>
                  <a:off x="3665" y="2507"/>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7" name="Freeform 275"/>
                <p:cNvSpPr>
                  <a:spLocks/>
                </p:cNvSpPr>
                <p:nvPr/>
              </p:nvSpPr>
              <p:spPr bwMode="auto">
                <a:xfrm>
                  <a:off x="3659" y="2508"/>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8" name="Freeform 276"/>
                <p:cNvSpPr>
                  <a:spLocks/>
                </p:cNvSpPr>
                <p:nvPr/>
              </p:nvSpPr>
              <p:spPr bwMode="auto">
                <a:xfrm>
                  <a:off x="3654" y="2509"/>
                  <a:ext cx="209" cy="204"/>
                </a:xfrm>
                <a:custGeom>
                  <a:avLst/>
                  <a:gdLst>
                    <a:gd name="T0" fmla="*/ 5 w 209"/>
                    <a:gd name="T1" fmla="*/ 203 h 204"/>
                    <a:gd name="T2" fmla="*/ 0 w 209"/>
                    <a:gd name="T3" fmla="*/ 204 h 204"/>
                    <a:gd name="T4" fmla="*/ 203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3" y="1"/>
                      </a:lnTo>
                      <a:lnTo>
                        <a:pt x="209" y="0"/>
                      </a:lnTo>
                      <a:lnTo>
                        <a:pt x="5" y="20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29" name="Freeform 277"/>
                <p:cNvSpPr>
                  <a:spLocks/>
                </p:cNvSpPr>
                <p:nvPr/>
              </p:nvSpPr>
              <p:spPr bwMode="auto">
                <a:xfrm>
                  <a:off x="3631" y="2510"/>
                  <a:ext cx="226" cy="208"/>
                </a:xfrm>
                <a:custGeom>
                  <a:avLst/>
                  <a:gdLst>
                    <a:gd name="T0" fmla="*/ 23 w 226"/>
                    <a:gd name="T1" fmla="*/ 203 h 208"/>
                    <a:gd name="T2" fmla="*/ 0 w 226"/>
                    <a:gd name="T3" fmla="*/ 208 h 208"/>
                    <a:gd name="T4" fmla="*/ 204 w 226"/>
                    <a:gd name="T5" fmla="*/ 5 h 208"/>
                    <a:gd name="T6" fmla="*/ 226 w 226"/>
                    <a:gd name="T7" fmla="*/ 0 h 208"/>
                    <a:gd name="T8" fmla="*/ 23 w 226"/>
                    <a:gd name="T9" fmla="*/ 203 h 208"/>
                  </a:gdLst>
                  <a:ahLst/>
                  <a:cxnLst>
                    <a:cxn ang="0">
                      <a:pos x="T0" y="T1"/>
                    </a:cxn>
                    <a:cxn ang="0">
                      <a:pos x="T2" y="T3"/>
                    </a:cxn>
                    <a:cxn ang="0">
                      <a:pos x="T4" y="T5"/>
                    </a:cxn>
                    <a:cxn ang="0">
                      <a:pos x="T6" y="T7"/>
                    </a:cxn>
                    <a:cxn ang="0">
                      <a:pos x="T8" y="T9"/>
                    </a:cxn>
                  </a:cxnLst>
                  <a:rect l="0" t="0" r="r" b="b"/>
                  <a:pathLst>
                    <a:path w="226" h="208">
                      <a:moveTo>
                        <a:pt x="23" y="203"/>
                      </a:moveTo>
                      <a:lnTo>
                        <a:pt x="0" y="208"/>
                      </a:lnTo>
                      <a:lnTo>
                        <a:pt x="204" y="5"/>
                      </a:lnTo>
                      <a:lnTo>
                        <a:pt x="226" y="0"/>
                      </a:lnTo>
                      <a:lnTo>
                        <a:pt x="23"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0" name="Line 278"/>
                <p:cNvSpPr>
                  <a:spLocks noChangeShapeType="1"/>
                </p:cNvSpPr>
                <p:nvPr/>
              </p:nvSpPr>
              <p:spPr bwMode="auto">
                <a:xfrm flipV="1">
                  <a:off x="3654"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31" name="Freeform 279"/>
                <p:cNvSpPr>
                  <a:spLocks/>
                </p:cNvSpPr>
                <p:nvPr/>
              </p:nvSpPr>
              <p:spPr bwMode="auto">
                <a:xfrm>
                  <a:off x="3649" y="2510"/>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2" name="Freeform 280"/>
                <p:cNvSpPr>
                  <a:spLocks/>
                </p:cNvSpPr>
                <p:nvPr/>
              </p:nvSpPr>
              <p:spPr bwMode="auto">
                <a:xfrm>
                  <a:off x="3645" y="2511"/>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3" name="Freeform 281"/>
                <p:cNvSpPr>
                  <a:spLocks/>
                </p:cNvSpPr>
                <p:nvPr/>
              </p:nvSpPr>
              <p:spPr bwMode="auto">
                <a:xfrm>
                  <a:off x="3640" y="2512"/>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4" name="Freeform 282"/>
                <p:cNvSpPr>
                  <a:spLocks/>
                </p:cNvSpPr>
                <p:nvPr/>
              </p:nvSpPr>
              <p:spPr bwMode="auto">
                <a:xfrm>
                  <a:off x="3636" y="2513"/>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5" name="Freeform 283"/>
                <p:cNvSpPr>
                  <a:spLocks/>
                </p:cNvSpPr>
                <p:nvPr/>
              </p:nvSpPr>
              <p:spPr bwMode="auto">
                <a:xfrm>
                  <a:off x="3631" y="2514"/>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6" name="Freeform 284"/>
                <p:cNvSpPr>
                  <a:spLocks/>
                </p:cNvSpPr>
                <p:nvPr/>
              </p:nvSpPr>
              <p:spPr bwMode="auto">
                <a:xfrm>
                  <a:off x="3610" y="2515"/>
                  <a:ext cx="225" cy="209"/>
                </a:xfrm>
                <a:custGeom>
                  <a:avLst/>
                  <a:gdLst>
                    <a:gd name="T0" fmla="*/ 21 w 225"/>
                    <a:gd name="T1" fmla="*/ 203 h 209"/>
                    <a:gd name="T2" fmla="*/ 0 w 225"/>
                    <a:gd name="T3" fmla="*/ 209 h 209"/>
                    <a:gd name="T4" fmla="*/ 204 w 225"/>
                    <a:gd name="T5" fmla="*/ 6 h 209"/>
                    <a:gd name="T6" fmla="*/ 225 w 225"/>
                    <a:gd name="T7" fmla="*/ 0 h 209"/>
                    <a:gd name="T8" fmla="*/ 21 w 225"/>
                    <a:gd name="T9" fmla="*/ 203 h 209"/>
                  </a:gdLst>
                  <a:ahLst/>
                  <a:cxnLst>
                    <a:cxn ang="0">
                      <a:pos x="T0" y="T1"/>
                    </a:cxn>
                    <a:cxn ang="0">
                      <a:pos x="T2" y="T3"/>
                    </a:cxn>
                    <a:cxn ang="0">
                      <a:pos x="T4" y="T5"/>
                    </a:cxn>
                    <a:cxn ang="0">
                      <a:pos x="T6" y="T7"/>
                    </a:cxn>
                    <a:cxn ang="0">
                      <a:pos x="T8" y="T9"/>
                    </a:cxn>
                  </a:cxnLst>
                  <a:rect l="0" t="0" r="r" b="b"/>
                  <a:pathLst>
                    <a:path w="225" h="209">
                      <a:moveTo>
                        <a:pt x="21" y="203"/>
                      </a:moveTo>
                      <a:lnTo>
                        <a:pt x="0" y="209"/>
                      </a:lnTo>
                      <a:lnTo>
                        <a:pt x="204" y="6"/>
                      </a:lnTo>
                      <a:lnTo>
                        <a:pt x="225" y="0"/>
                      </a:lnTo>
                      <a:lnTo>
                        <a:pt x="21"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7" name="Line 285"/>
                <p:cNvSpPr>
                  <a:spLocks noChangeShapeType="1"/>
                </p:cNvSpPr>
                <p:nvPr/>
              </p:nvSpPr>
              <p:spPr bwMode="auto">
                <a:xfrm flipV="1">
                  <a:off x="3631" y="2515"/>
                  <a:ext cx="204"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38" name="Freeform 286"/>
                <p:cNvSpPr>
                  <a:spLocks/>
                </p:cNvSpPr>
                <p:nvPr/>
              </p:nvSpPr>
              <p:spPr bwMode="auto">
                <a:xfrm>
                  <a:off x="3626" y="2515"/>
                  <a:ext cx="209" cy="204"/>
                </a:xfrm>
                <a:custGeom>
                  <a:avLst/>
                  <a:gdLst>
                    <a:gd name="T0" fmla="*/ 5 w 209"/>
                    <a:gd name="T1" fmla="*/ 203 h 204"/>
                    <a:gd name="T2" fmla="*/ 0 w 209"/>
                    <a:gd name="T3" fmla="*/ 204 h 204"/>
                    <a:gd name="T4" fmla="*/ 204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1"/>
                      </a:lnTo>
                      <a:lnTo>
                        <a:pt x="209" y="0"/>
                      </a:lnTo>
                      <a:lnTo>
                        <a:pt x="5"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39" name="Freeform 287"/>
                <p:cNvSpPr>
                  <a:spLocks/>
                </p:cNvSpPr>
                <p:nvPr/>
              </p:nvSpPr>
              <p:spPr bwMode="auto">
                <a:xfrm>
                  <a:off x="3621" y="2516"/>
                  <a:ext cx="209" cy="205"/>
                </a:xfrm>
                <a:custGeom>
                  <a:avLst/>
                  <a:gdLst>
                    <a:gd name="T0" fmla="*/ 5 w 209"/>
                    <a:gd name="T1" fmla="*/ 203 h 205"/>
                    <a:gd name="T2" fmla="*/ 0 w 209"/>
                    <a:gd name="T3" fmla="*/ 205 h 205"/>
                    <a:gd name="T4" fmla="*/ 203 w 209"/>
                    <a:gd name="T5" fmla="*/ 2 h 205"/>
                    <a:gd name="T6" fmla="*/ 209 w 209"/>
                    <a:gd name="T7" fmla="*/ 0 h 205"/>
                    <a:gd name="T8" fmla="*/ 5 w 209"/>
                    <a:gd name="T9" fmla="*/ 203 h 205"/>
                  </a:gdLst>
                  <a:ahLst/>
                  <a:cxnLst>
                    <a:cxn ang="0">
                      <a:pos x="T0" y="T1"/>
                    </a:cxn>
                    <a:cxn ang="0">
                      <a:pos x="T2" y="T3"/>
                    </a:cxn>
                    <a:cxn ang="0">
                      <a:pos x="T4" y="T5"/>
                    </a:cxn>
                    <a:cxn ang="0">
                      <a:pos x="T6" y="T7"/>
                    </a:cxn>
                    <a:cxn ang="0">
                      <a:pos x="T8" y="T9"/>
                    </a:cxn>
                  </a:cxnLst>
                  <a:rect l="0" t="0" r="r" b="b"/>
                  <a:pathLst>
                    <a:path w="209" h="205">
                      <a:moveTo>
                        <a:pt x="5" y="203"/>
                      </a:moveTo>
                      <a:lnTo>
                        <a:pt x="0" y="205"/>
                      </a:lnTo>
                      <a:lnTo>
                        <a:pt x="203" y="2"/>
                      </a:lnTo>
                      <a:lnTo>
                        <a:pt x="209" y="0"/>
                      </a:lnTo>
                      <a:lnTo>
                        <a:pt x="5" y="203"/>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0" name="Freeform 288"/>
                <p:cNvSpPr>
                  <a:spLocks/>
                </p:cNvSpPr>
                <p:nvPr/>
              </p:nvSpPr>
              <p:spPr bwMode="auto">
                <a:xfrm>
                  <a:off x="3616" y="2518"/>
                  <a:ext cx="208" cy="204"/>
                </a:xfrm>
                <a:custGeom>
                  <a:avLst/>
                  <a:gdLst>
                    <a:gd name="T0" fmla="*/ 5 w 208"/>
                    <a:gd name="T1" fmla="*/ 203 h 204"/>
                    <a:gd name="T2" fmla="*/ 0 w 208"/>
                    <a:gd name="T3" fmla="*/ 204 h 204"/>
                    <a:gd name="T4" fmla="*/ 203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3" y="1"/>
                      </a:lnTo>
                      <a:lnTo>
                        <a:pt x="208" y="0"/>
                      </a:lnTo>
                      <a:lnTo>
                        <a:pt x="5" y="20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1" name="Freeform 289"/>
                <p:cNvSpPr>
                  <a:spLocks/>
                </p:cNvSpPr>
                <p:nvPr/>
              </p:nvSpPr>
              <p:spPr bwMode="auto">
                <a:xfrm>
                  <a:off x="3610" y="2519"/>
                  <a:ext cx="209" cy="205"/>
                </a:xfrm>
                <a:custGeom>
                  <a:avLst/>
                  <a:gdLst>
                    <a:gd name="T0" fmla="*/ 6 w 209"/>
                    <a:gd name="T1" fmla="*/ 203 h 205"/>
                    <a:gd name="T2" fmla="*/ 0 w 209"/>
                    <a:gd name="T3" fmla="*/ 205 h 205"/>
                    <a:gd name="T4" fmla="*/ 204 w 209"/>
                    <a:gd name="T5" fmla="*/ 2 h 205"/>
                    <a:gd name="T6" fmla="*/ 209 w 209"/>
                    <a:gd name="T7" fmla="*/ 0 h 205"/>
                    <a:gd name="T8" fmla="*/ 6 w 209"/>
                    <a:gd name="T9" fmla="*/ 203 h 205"/>
                  </a:gdLst>
                  <a:ahLst/>
                  <a:cxnLst>
                    <a:cxn ang="0">
                      <a:pos x="T0" y="T1"/>
                    </a:cxn>
                    <a:cxn ang="0">
                      <a:pos x="T2" y="T3"/>
                    </a:cxn>
                    <a:cxn ang="0">
                      <a:pos x="T4" y="T5"/>
                    </a:cxn>
                    <a:cxn ang="0">
                      <a:pos x="T6" y="T7"/>
                    </a:cxn>
                    <a:cxn ang="0">
                      <a:pos x="T8" y="T9"/>
                    </a:cxn>
                  </a:cxnLst>
                  <a:rect l="0" t="0" r="r" b="b"/>
                  <a:pathLst>
                    <a:path w="209" h="205">
                      <a:moveTo>
                        <a:pt x="6" y="203"/>
                      </a:moveTo>
                      <a:lnTo>
                        <a:pt x="0" y="205"/>
                      </a:lnTo>
                      <a:lnTo>
                        <a:pt x="204" y="2"/>
                      </a:lnTo>
                      <a:lnTo>
                        <a:pt x="209" y="0"/>
                      </a:lnTo>
                      <a:lnTo>
                        <a:pt x="6" y="20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2" name="Freeform 290"/>
                <p:cNvSpPr>
                  <a:spLocks/>
                </p:cNvSpPr>
                <p:nvPr/>
              </p:nvSpPr>
              <p:spPr bwMode="auto">
                <a:xfrm>
                  <a:off x="3590" y="2521"/>
                  <a:ext cx="224" cy="210"/>
                </a:xfrm>
                <a:custGeom>
                  <a:avLst/>
                  <a:gdLst>
                    <a:gd name="T0" fmla="*/ 20 w 224"/>
                    <a:gd name="T1" fmla="*/ 203 h 210"/>
                    <a:gd name="T2" fmla="*/ 0 w 224"/>
                    <a:gd name="T3" fmla="*/ 210 h 210"/>
                    <a:gd name="T4" fmla="*/ 204 w 224"/>
                    <a:gd name="T5" fmla="*/ 7 h 210"/>
                    <a:gd name="T6" fmla="*/ 224 w 224"/>
                    <a:gd name="T7" fmla="*/ 0 h 210"/>
                    <a:gd name="T8" fmla="*/ 20 w 224"/>
                    <a:gd name="T9" fmla="*/ 203 h 210"/>
                  </a:gdLst>
                  <a:ahLst/>
                  <a:cxnLst>
                    <a:cxn ang="0">
                      <a:pos x="T0" y="T1"/>
                    </a:cxn>
                    <a:cxn ang="0">
                      <a:pos x="T2" y="T3"/>
                    </a:cxn>
                    <a:cxn ang="0">
                      <a:pos x="T4" y="T5"/>
                    </a:cxn>
                    <a:cxn ang="0">
                      <a:pos x="T6" y="T7"/>
                    </a:cxn>
                    <a:cxn ang="0">
                      <a:pos x="T8" y="T9"/>
                    </a:cxn>
                  </a:cxnLst>
                  <a:rect l="0" t="0" r="r" b="b"/>
                  <a:pathLst>
                    <a:path w="224" h="210">
                      <a:moveTo>
                        <a:pt x="20" y="203"/>
                      </a:moveTo>
                      <a:lnTo>
                        <a:pt x="0" y="210"/>
                      </a:lnTo>
                      <a:lnTo>
                        <a:pt x="204" y="7"/>
                      </a:lnTo>
                      <a:lnTo>
                        <a:pt x="224" y="0"/>
                      </a:lnTo>
                      <a:lnTo>
                        <a:pt x="20"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3" name="Line 291"/>
                <p:cNvSpPr>
                  <a:spLocks noChangeShapeType="1"/>
                </p:cNvSpPr>
                <p:nvPr/>
              </p:nvSpPr>
              <p:spPr bwMode="auto">
                <a:xfrm flipV="1">
                  <a:off x="3610"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44" name="Freeform 292"/>
                <p:cNvSpPr>
                  <a:spLocks/>
                </p:cNvSpPr>
                <p:nvPr/>
              </p:nvSpPr>
              <p:spPr bwMode="auto">
                <a:xfrm>
                  <a:off x="3606" y="2521"/>
                  <a:ext cx="208" cy="204"/>
                </a:xfrm>
                <a:custGeom>
                  <a:avLst/>
                  <a:gdLst>
                    <a:gd name="T0" fmla="*/ 4 w 208"/>
                    <a:gd name="T1" fmla="*/ 203 h 204"/>
                    <a:gd name="T2" fmla="*/ 0 w 208"/>
                    <a:gd name="T3" fmla="*/ 204 h 204"/>
                    <a:gd name="T4" fmla="*/ 204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4" y="1"/>
                      </a:lnTo>
                      <a:lnTo>
                        <a:pt x="208" y="0"/>
                      </a:lnTo>
                      <a:lnTo>
                        <a:pt x="4"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5" name="Freeform 293"/>
                <p:cNvSpPr>
                  <a:spLocks/>
                </p:cNvSpPr>
                <p:nvPr/>
              </p:nvSpPr>
              <p:spPr bwMode="auto">
                <a:xfrm>
                  <a:off x="3602" y="2522"/>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6" name="Freeform 294"/>
                <p:cNvSpPr>
                  <a:spLocks/>
                </p:cNvSpPr>
                <p:nvPr/>
              </p:nvSpPr>
              <p:spPr bwMode="auto">
                <a:xfrm>
                  <a:off x="3598" y="2523"/>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7" name="Freeform 295"/>
                <p:cNvSpPr>
                  <a:spLocks/>
                </p:cNvSpPr>
                <p:nvPr/>
              </p:nvSpPr>
              <p:spPr bwMode="auto">
                <a:xfrm>
                  <a:off x="3594" y="2525"/>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8" name="Freeform 296"/>
                <p:cNvSpPr>
                  <a:spLocks/>
                </p:cNvSpPr>
                <p:nvPr/>
              </p:nvSpPr>
              <p:spPr bwMode="auto">
                <a:xfrm>
                  <a:off x="3590" y="2526"/>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49" name="Freeform 297"/>
                <p:cNvSpPr>
                  <a:spLocks/>
                </p:cNvSpPr>
                <p:nvPr/>
              </p:nvSpPr>
              <p:spPr bwMode="auto">
                <a:xfrm>
                  <a:off x="3572" y="2528"/>
                  <a:ext cx="222" cy="211"/>
                </a:xfrm>
                <a:custGeom>
                  <a:avLst/>
                  <a:gdLst>
                    <a:gd name="T0" fmla="*/ 18 w 222"/>
                    <a:gd name="T1" fmla="*/ 203 h 211"/>
                    <a:gd name="T2" fmla="*/ 0 w 222"/>
                    <a:gd name="T3" fmla="*/ 211 h 211"/>
                    <a:gd name="T4" fmla="*/ 203 w 222"/>
                    <a:gd name="T5" fmla="*/ 8 h 211"/>
                    <a:gd name="T6" fmla="*/ 222 w 222"/>
                    <a:gd name="T7" fmla="*/ 0 h 211"/>
                    <a:gd name="T8" fmla="*/ 18 w 222"/>
                    <a:gd name="T9" fmla="*/ 203 h 211"/>
                  </a:gdLst>
                  <a:ahLst/>
                  <a:cxnLst>
                    <a:cxn ang="0">
                      <a:pos x="T0" y="T1"/>
                    </a:cxn>
                    <a:cxn ang="0">
                      <a:pos x="T2" y="T3"/>
                    </a:cxn>
                    <a:cxn ang="0">
                      <a:pos x="T4" y="T5"/>
                    </a:cxn>
                    <a:cxn ang="0">
                      <a:pos x="T6" y="T7"/>
                    </a:cxn>
                    <a:cxn ang="0">
                      <a:pos x="T8" y="T9"/>
                    </a:cxn>
                  </a:cxnLst>
                  <a:rect l="0" t="0" r="r" b="b"/>
                  <a:pathLst>
                    <a:path w="222" h="211">
                      <a:moveTo>
                        <a:pt x="18" y="203"/>
                      </a:moveTo>
                      <a:lnTo>
                        <a:pt x="0" y="211"/>
                      </a:lnTo>
                      <a:lnTo>
                        <a:pt x="203" y="8"/>
                      </a:lnTo>
                      <a:lnTo>
                        <a:pt x="222" y="0"/>
                      </a:lnTo>
                      <a:lnTo>
                        <a:pt x="18"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0" name="Line 298"/>
                <p:cNvSpPr>
                  <a:spLocks noChangeShapeType="1"/>
                </p:cNvSpPr>
                <p:nvPr/>
              </p:nvSpPr>
              <p:spPr bwMode="auto">
                <a:xfrm flipV="1">
                  <a:off x="3590"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51" name="Freeform 299"/>
                <p:cNvSpPr>
                  <a:spLocks/>
                </p:cNvSpPr>
                <p:nvPr/>
              </p:nvSpPr>
              <p:spPr bwMode="auto">
                <a:xfrm>
                  <a:off x="3587" y="2528"/>
                  <a:ext cx="207" cy="205"/>
                </a:xfrm>
                <a:custGeom>
                  <a:avLst/>
                  <a:gdLst>
                    <a:gd name="T0" fmla="*/ 3 w 207"/>
                    <a:gd name="T1" fmla="*/ 203 h 205"/>
                    <a:gd name="T2" fmla="*/ 0 w 207"/>
                    <a:gd name="T3" fmla="*/ 205 h 205"/>
                    <a:gd name="T4" fmla="*/ 203 w 207"/>
                    <a:gd name="T5" fmla="*/ 1 h 205"/>
                    <a:gd name="T6" fmla="*/ 207 w 207"/>
                    <a:gd name="T7" fmla="*/ 0 h 205"/>
                    <a:gd name="T8" fmla="*/ 3 w 207"/>
                    <a:gd name="T9" fmla="*/ 203 h 205"/>
                  </a:gdLst>
                  <a:ahLst/>
                  <a:cxnLst>
                    <a:cxn ang="0">
                      <a:pos x="T0" y="T1"/>
                    </a:cxn>
                    <a:cxn ang="0">
                      <a:pos x="T2" y="T3"/>
                    </a:cxn>
                    <a:cxn ang="0">
                      <a:pos x="T4" y="T5"/>
                    </a:cxn>
                    <a:cxn ang="0">
                      <a:pos x="T6" y="T7"/>
                    </a:cxn>
                    <a:cxn ang="0">
                      <a:pos x="T8" y="T9"/>
                    </a:cxn>
                  </a:cxnLst>
                  <a:rect l="0" t="0" r="r" b="b"/>
                  <a:pathLst>
                    <a:path w="207" h="205">
                      <a:moveTo>
                        <a:pt x="3" y="203"/>
                      </a:moveTo>
                      <a:lnTo>
                        <a:pt x="0" y="205"/>
                      </a:lnTo>
                      <a:lnTo>
                        <a:pt x="203" y="1"/>
                      </a:lnTo>
                      <a:lnTo>
                        <a:pt x="207" y="0"/>
                      </a:lnTo>
                      <a:lnTo>
                        <a:pt x="3"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2" name="Freeform 300"/>
                <p:cNvSpPr>
                  <a:spLocks/>
                </p:cNvSpPr>
                <p:nvPr/>
              </p:nvSpPr>
              <p:spPr bwMode="auto">
                <a:xfrm>
                  <a:off x="3583" y="2529"/>
                  <a:ext cx="207" cy="205"/>
                </a:xfrm>
                <a:custGeom>
                  <a:avLst/>
                  <a:gdLst>
                    <a:gd name="T0" fmla="*/ 4 w 207"/>
                    <a:gd name="T1" fmla="*/ 204 h 205"/>
                    <a:gd name="T2" fmla="*/ 0 w 207"/>
                    <a:gd name="T3" fmla="*/ 205 h 205"/>
                    <a:gd name="T4" fmla="*/ 204 w 207"/>
                    <a:gd name="T5" fmla="*/ 2 h 205"/>
                    <a:gd name="T6" fmla="*/ 207 w 207"/>
                    <a:gd name="T7" fmla="*/ 0 h 205"/>
                    <a:gd name="T8" fmla="*/ 4 w 207"/>
                    <a:gd name="T9" fmla="*/ 204 h 205"/>
                  </a:gdLst>
                  <a:ahLst/>
                  <a:cxnLst>
                    <a:cxn ang="0">
                      <a:pos x="T0" y="T1"/>
                    </a:cxn>
                    <a:cxn ang="0">
                      <a:pos x="T2" y="T3"/>
                    </a:cxn>
                    <a:cxn ang="0">
                      <a:pos x="T4" y="T5"/>
                    </a:cxn>
                    <a:cxn ang="0">
                      <a:pos x="T6" y="T7"/>
                    </a:cxn>
                    <a:cxn ang="0">
                      <a:pos x="T8" y="T9"/>
                    </a:cxn>
                  </a:cxnLst>
                  <a:rect l="0" t="0" r="r" b="b"/>
                  <a:pathLst>
                    <a:path w="207" h="205">
                      <a:moveTo>
                        <a:pt x="4" y="204"/>
                      </a:moveTo>
                      <a:lnTo>
                        <a:pt x="0" y="205"/>
                      </a:lnTo>
                      <a:lnTo>
                        <a:pt x="204" y="2"/>
                      </a:lnTo>
                      <a:lnTo>
                        <a:pt x="207" y="0"/>
                      </a:lnTo>
                      <a:lnTo>
                        <a:pt x="4" y="20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3" name="Freeform 301"/>
                <p:cNvSpPr>
                  <a:spLocks/>
                </p:cNvSpPr>
                <p:nvPr/>
              </p:nvSpPr>
              <p:spPr bwMode="auto">
                <a:xfrm>
                  <a:off x="3579" y="2531"/>
                  <a:ext cx="208" cy="205"/>
                </a:xfrm>
                <a:custGeom>
                  <a:avLst/>
                  <a:gdLst>
                    <a:gd name="T0" fmla="*/ 4 w 208"/>
                    <a:gd name="T1" fmla="*/ 203 h 205"/>
                    <a:gd name="T2" fmla="*/ 0 w 208"/>
                    <a:gd name="T3" fmla="*/ 205 h 205"/>
                    <a:gd name="T4" fmla="*/ 204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2"/>
                      </a:lnTo>
                      <a:lnTo>
                        <a:pt x="208" y="0"/>
                      </a:lnTo>
                      <a:lnTo>
                        <a:pt x="4" y="20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4" name="Freeform 302"/>
                <p:cNvSpPr>
                  <a:spLocks/>
                </p:cNvSpPr>
                <p:nvPr/>
              </p:nvSpPr>
              <p:spPr bwMode="auto">
                <a:xfrm>
                  <a:off x="3575" y="2533"/>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5" name="Freeform 303"/>
                <p:cNvSpPr>
                  <a:spLocks/>
                </p:cNvSpPr>
                <p:nvPr/>
              </p:nvSpPr>
              <p:spPr bwMode="auto">
                <a:xfrm>
                  <a:off x="3572" y="2534"/>
                  <a:ext cx="207" cy="205"/>
                </a:xfrm>
                <a:custGeom>
                  <a:avLst/>
                  <a:gdLst>
                    <a:gd name="T0" fmla="*/ 3 w 207"/>
                    <a:gd name="T1" fmla="*/ 204 h 205"/>
                    <a:gd name="T2" fmla="*/ 0 w 207"/>
                    <a:gd name="T3" fmla="*/ 205 h 205"/>
                    <a:gd name="T4" fmla="*/ 203 w 207"/>
                    <a:gd name="T5" fmla="*/ 2 h 205"/>
                    <a:gd name="T6" fmla="*/ 207 w 207"/>
                    <a:gd name="T7" fmla="*/ 0 h 205"/>
                    <a:gd name="T8" fmla="*/ 3 w 207"/>
                    <a:gd name="T9" fmla="*/ 204 h 205"/>
                  </a:gdLst>
                  <a:ahLst/>
                  <a:cxnLst>
                    <a:cxn ang="0">
                      <a:pos x="T0" y="T1"/>
                    </a:cxn>
                    <a:cxn ang="0">
                      <a:pos x="T2" y="T3"/>
                    </a:cxn>
                    <a:cxn ang="0">
                      <a:pos x="T4" y="T5"/>
                    </a:cxn>
                    <a:cxn ang="0">
                      <a:pos x="T6" y="T7"/>
                    </a:cxn>
                    <a:cxn ang="0">
                      <a:pos x="T8" y="T9"/>
                    </a:cxn>
                  </a:cxnLst>
                  <a:rect l="0" t="0" r="r" b="b"/>
                  <a:pathLst>
                    <a:path w="207" h="205">
                      <a:moveTo>
                        <a:pt x="3" y="204"/>
                      </a:moveTo>
                      <a:lnTo>
                        <a:pt x="0" y="205"/>
                      </a:lnTo>
                      <a:lnTo>
                        <a:pt x="203" y="2"/>
                      </a:lnTo>
                      <a:lnTo>
                        <a:pt x="207" y="0"/>
                      </a:lnTo>
                      <a:lnTo>
                        <a:pt x="3" y="20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6" name="Freeform 304"/>
                <p:cNvSpPr>
                  <a:spLocks/>
                </p:cNvSpPr>
                <p:nvPr/>
              </p:nvSpPr>
              <p:spPr bwMode="auto">
                <a:xfrm>
                  <a:off x="3554" y="2536"/>
                  <a:ext cx="221" cy="213"/>
                </a:xfrm>
                <a:custGeom>
                  <a:avLst/>
                  <a:gdLst>
                    <a:gd name="T0" fmla="*/ 18 w 221"/>
                    <a:gd name="T1" fmla="*/ 203 h 213"/>
                    <a:gd name="T2" fmla="*/ 0 w 221"/>
                    <a:gd name="T3" fmla="*/ 213 h 213"/>
                    <a:gd name="T4" fmla="*/ 204 w 221"/>
                    <a:gd name="T5" fmla="*/ 9 h 213"/>
                    <a:gd name="T6" fmla="*/ 221 w 221"/>
                    <a:gd name="T7" fmla="*/ 0 h 213"/>
                    <a:gd name="T8" fmla="*/ 18 w 221"/>
                    <a:gd name="T9" fmla="*/ 203 h 213"/>
                  </a:gdLst>
                  <a:ahLst/>
                  <a:cxnLst>
                    <a:cxn ang="0">
                      <a:pos x="T0" y="T1"/>
                    </a:cxn>
                    <a:cxn ang="0">
                      <a:pos x="T2" y="T3"/>
                    </a:cxn>
                    <a:cxn ang="0">
                      <a:pos x="T4" y="T5"/>
                    </a:cxn>
                    <a:cxn ang="0">
                      <a:pos x="T6" y="T7"/>
                    </a:cxn>
                    <a:cxn ang="0">
                      <a:pos x="T8" y="T9"/>
                    </a:cxn>
                  </a:cxnLst>
                  <a:rect l="0" t="0" r="r" b="b"/>
                  <a:pathLst>
                    <a:path w="221" h="213">
                      <a:moveTo>
                        <a:pt x="18" y="203"/>
                      </a:moveTo>
                      <a:lnTo>
                        <a:pt x="0" y="213"/>
                      </a:lnTo>
                      <a:lnTo>
                        <a:pt x="204" y="9"/>
                      </a:lnTo>
                      <a:lnTo>
                        <a:pt x="221" y="0"/>
                      </a:lnTo>
                      <a:lnTo>
                        <a:pt x="18"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7" name="Line 305"/>
                <p:cNvSpPr>
                  <a:spLocks noChangeShapeType="1"/>
                </p:cNvSpPr>
                <p:nvPr/>
              </p:nvSpPr>
              <p:spPr bwMode="auto">
                <a:xfrm flipV="1">
                  <a:off x="3572"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58" name="Freeform 306"/>
                <p:cNvSpPr>
                  <a:spLocks/>
                </p:cNvSpPr>
                <p:nvPr/>
              </p:nvSpPr>
              <p:spPr bwMode="auto">
                <a:xfrm>
                  <a:off x="3567" y="2536"/>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59" name="Freeform 307"/>
                <p:cNvSpPr>
                  <a:spLocks/>
                </p:cNvSpPr>
                <p:nvPr/>
              </p:nvSpPr>
              <p:spPr bwMode="auto">
                <a:xfrm>
                  <a:off x="3563" y="2538"/>
                  <a:ext cx="208" cy="206"/>
                </a:xfrm>
                <a:custGeom>
                  <a:avLst/>
                  <a:gdLst>
                    <a:gd name="T0" fmla="*/ 4 w 208"/>
                    <a:gd name="T1" fmla="*/ 204 h 206"/>
                    <a:gd name="T2" fmla="*/ 0 w 208"/>
                    <a:gd name="T3" fmla="*/ 206 h 206"/>
                    <a:gd name="T4" fmla="*/ 204 w 208"/>
                    <a:gd name="T5" fmla="*/ 3 h 206"/>
                    <a:gd name="T6" fmla="*/ 208 w 208"/>
                    <a:gd name="T7" fmla="*/ 0 h 206"/>
                    <a:gd name="T8" fmla="*/ 4 w 208"/>
                    <a:gd name="T9" fmla="*/ 204 h 206"/>
                  </a:gdLst>
                  <a:ahLst/>
                  <a:cxnLst>
                    <a:cxn ang="0">
                      <a:pos x="T0" y="T1"/>
                    </a:cxn>
                    <a:cxn ang="0">
                      <a:pos x="T2" y="T3"/>
                    </a:cxn>
                    <a:cxn ang="0">
                      <a:pos x="T4" y="T5"/>
                    </a:cxn>
                    <a:cxn ang="0">
                      <a:pos x="T6" y="T7"/>
                    </a:cxn>
                    <a:cxn ang="0">
                      <a:pos x="T8" y="T9"/>
                    </a:cxn>
                  </a:cxnLst>
                  <a:rect l="0" t="0" r="r" b="b"/>
                  <a:pathLst>
                    <a:path w="208" h="206">
                      <a:moveTo>
                        <a:pt x="4" y="204"/>
                      </a:moveTo>
                      <a:lnTo>
                        <a:pt x="0" y="206"/>
                      </a:lnTo>
                      <a:lnTo>
                        <a:pt x="204" y="3"/>
                      </a:lnTo>
                      <a:lnTo>
                        <a:pt x="208" y="0"/>
                      </a:lnTo>
                      <a:lnTo>
                        <a:pt x="4" y="20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0" name="Freeform 308"/>
                <p:cNvSpPr>
                  <a:spLocks/>
                </p:cNvSpPr>
                <p:nvPr/>
              </p:nvSpPr>
              <p:spPr bwMode="auto">
                <a:xfrm>
                  <a:off x="3559" y="2541"/>
                  <a:ext cx="208" cy="205"/>
                </a:xfrm>
                <a:custGeom>
                  <a:avLst/>
                  <a:gdLst>
                    <a:gd name="T0" fmla="*/ 4 w 208"/>
                    <a:gd name="T1" fmla="*/ 203 h 205"/>
                    <a:gd name="T2" fmla="*/ 0 w 208"/>
                    <a:gd name="T3" fmla="*/ 205 h 205"/>
                    <a:gd name="T4" fmla="*/ 203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3" y="2"/>
                      </a:lnTo>
                      <a:lnTo>
                        <a:pt x="208" y="0"/>
                      </a:lnTo>
                      <a:lnTo>
                        <a:pt x="4" y="20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1" name="Freeform 309"/>
                <p:cNvSpPr>
                  <a:spLocks/>
                </p:cNvSpPr>
                <p:nvPr/>
              </p:nvSpPr>
              <p:spPr bwMode="auto">
                <a:xfrm>
                  <a:off x="3554" y="2543"/>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2" name="Freeform 310"/>
                <p:cNvSpPr>
                  <a:spLocks/>
                </p:cNvSpPr>
                <p:nvPr/>
              </p:nvSpPr>
              <p:spPr bwMode="auto">
                <a:xfrm>
                  <a:off x="3539" y="2545"/>
                  <a:ext cx="219" cy="214"/>
                </a:xfrm>
                <a:custGeom>
                  <a:avLst/>
                  <a:gdLst>
                    <a:gd name="T0" fmla="*/ 15 w 219"/>
                    <a:gd name="T1" fmla="*/ 204 h 214"/>
                    <a:gd name="T2" fmla="*/ 0 w 219"/>
                    <a:gd name="T3" fmla="*/ 214 h 214"/>
                    <a:gd name="T4" fmla="*/ 204 w 219"/>
                    <a:gd name="T5" fmla="*/ 11 h 214"/>
                    <a:gd name="T6" fmla="*/ 219 w 219"/>
                    <a:gd name="T7" fmla="*/ 0 h 214"/>
                    <a:gd name="T8" fmla="*/ 15 w 219"/>
                    <a:gd name="T9" fmla="*/ 204 h 214"/>
                  </a:gdLst>
                  <a:ahLst/>
                  <a:cxnLst>
                    <a:cxn ang="0">
                      <a:pos x="T0" y="T1"/>
                    </a:cxn>
                    <a:cxn ang="0">
                      <a:pos x="T2" y="T3"/>
                    </a:cxn>
                    <a:cxn ang="0">
                      <a:pos x="T4" y="T5"/>
                    </a:cxn>
                    <a:cxn ang="0">
                      <a:pos x="T6" y="T7"/>
                    </a:cxn>
                    <a:cxn ang="0">
                      <a:pos x="T8" y="T9"/>
                    </a:cxn>
                  </a:cxnLst>
                  <a:rect l="0" t="0" r="r" b="b"/>
                  <a:pathLst>
                    <a:path w="219" h="214">
                      <a:moveTo>
                        <a:pt x="15" y="204"/>
                      </a:moveTo>
                      <a:lnTo>
                        <a:pt x="0" y="214"/>
                      </a:lnTo>
                      <a:lnTo>
                        <a:pt x="204" y="11"/>
                      </a:lnTo>
                      <a:lnTo>
                        <a:pt x="219" y="0"/>
                      </a:lnTo>
                      <a:lnTo>
                        <a:pt x="15"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3" name="Line 311"/>
                <p:cNvSpPr>
                  <a:spLocks noChangeShapeType="1"/>
                </p:cNvSpPr>
                <p:nvPr/>
              </p:nvSpPr>
              <p:spPr bwMode="auto">
                <a:xfrm flipV="1">
                  <a:off x="3554" y="2545"/>
                  <a:ext cx="204"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64" name="Freeform 312"/>
                <p:cNvSpPr>
                  <a:spLocks/>
                </p:cNvSpPr>
                <p:nvPr/>
              </p:nvSpPr>
              <p:spPr bwMode="auto">
                <a:xfrm>
                  <a:off x="3547" y="2545"/>
                  <a:ext cx="211" cy="209"/>
                </a:xfrm>
                <a:custGeom>
                  <a:avLst/>
                  <a:gdLst>
                    <a:gd name="T0" fmla="*/ 7 w 211"/>
                    <a:gd name="T1" fmla="*/ 204 h 209"/>
                    <a:gd name="T2" fmla="*/ 0 w 211"/>
                    <a:gd name="T3" fmla="*/ 209 h 209"/>
                    <a:gd name="T4" fmla="*/ 203 w 211"/>
                    <a:gd name="T5" fmla="*/ 5 h 209"/>
                    <a:gd name="T6" fmla="*/ 211 w 211"/>
                    <a:gd name="T7" fmla="*/ 0 h 209"/>
                    <a:gd name="T8" fmla="*/ 7 w 211"/>
                    <a:gd name="T9" fmla="*/ 204 h 209"/>
                  </a:gdLst>
                  <a:ahLst/>
                  <a:cxnLst>
                    <a:cxn ang="0">
                      <a:pos x="T0" y="T1"/>
                    </a:cxn>
                    <a:cxn ang="0">
                      <a:pos x="T2" y="T3"/>
                    </a:cxn>
                    <a:cxn ang="0">
                      <a:pos x="T4" y="T5"/>
                    </a:cxn>
                    <a:cxn ang="0">
                      <a:pos x="T6" y="T7"/>
                    </a:cxn>
                    <a:cxn ang="0">
                      <a:pos x="T8" y="T9"/>
                    </a:cxn>
                  </a:cxnLst>
                  <a:rect l="0" t="0" r="r" b="b"/>
                  <a:pathLst>
                    <a:path w="211" h="209">
                      <a:moveTo>
                        <a:pt x="7" y="204"/>
                      </a:moveTo>
                      <a:lnTo>
                        <a:pt x="0" y="209"/>
                      </a:lnTo>
                      <a:lnTo>
                        <a:pt x="203" y="5"/>
                      </a:lnTo>
                      <a:lnTo>
                        <a:pt x="211" y="0"/>
                      </a:lnTo>
                      <a:lnTo>
                        <a:pt x="7"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5" name="Freeform 313"/>
                <p:cNvSpPr>
                  <a:spLocks/>
                </p:cNvSpPr>
                <p:nvPr/>
              </p:nvSpPr>
              <p:spPr bwMode="auto">
                <a:xfrm>
                  <a:off x="3539" y="2550"/>
                  <a:ext cx="211" cy="209"/>
                </a:xfrm>
                <a:custGeom>
                  <a:avLst/>
                  <a:gdLst>
                    <a:gd name="T0" fmla="*/ 8 w 211"/>
                    <a:gd name="T1" fmla="*/ 204 h 209"/>
                    <a:gd name="T2" fmla="*/ 0 w 211"/>
                    <a:gd name="T3" fmla="*/ 209 h 209"/>
                    <a:gd name="T4" fmla="*/ 204 w 211"/>
                    <a:gd name="T5" fmla="*/ 6 h 209"/>
                    <a:gd name="T6" fmla="*/ 211 w 211"/>
                    <a:gd name="T7" fmla="*/ 0 h 209"/>
                    <a:gd name="T8" fmla="*/ 8 w 211"/>
                    <a:gd name="T9" fmla="*/ 204 h 209"/>
                  </a:gdLst>
                  <a:ahLst/>
                  <a:cxnLst>
                    <a:cxn ang="0">
                      <a:pos x="T0" y="T1"/>
                    </a:cxn>
                    <a:cxn ang="0">
                      <a:pos x="T2" y="T3"/>
                    </a:cxn>
                    <a:cxn ang="0">
                      <a:pos x="T4" y="T5"/>
                    </a:cxn>
                    <a:cxn ang="0">
                      <a:pos x="T6" y="T7"/>
                    </a:cxn>
                    <a:cxn ang="0">
                      <a:pos x="T8" y="T9"/>
                    </a:cxn>
                  </a:cxnLst>
                  <a:rect l="0" t="0" r="r" b="b"/>
                  <a:pathLst>
                    <a:path w="211" h="209">
                      <a:moveTo>
                        <a:pt x="8" y="204"/>
                      </a:moveTo>
                      <a:lnTo>
                        <a:pt x="0" y="209"/>
                      </a:lnTo>
                      <a:lnTo>
                        <a:pt x="204" y="6"/>
                      </a:lnTo>
                      <a:lnTo>
                        <a:pt x="211" y="0"/>
                      </a:lnTo>
                      <a:lnTo>
                        <a:pt x="8" y="20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6" name="Freeform 314"/>
                <p:cNvSpPr>
                  <a:spLocks/>
                </p:cNvSpPr>
                <p:nvPr/>
              </p:nvSpPr>
              <p:spPr bwMode="auto">
                <a:xfrm>
                  <a:off x="3525" y="2556"/>
                  <a:ext cx="218" cy="214"/>
                </a:xfrm>
                <a:custGeom>
                  <a:avLst/>
                  <a:gdLst>
                    <a:gd name="T0" fmla="*/ 14 w 218"/>
                    <a:gd name="T1" fmla="*/ 203 h 214"/>
                    <a:gd name="T2" fmla="*/ 0 w 218"/>
                    <a:gd name="T3" fmla="*/ 214 h 214"/>
                    <a:gd name="T4" fmla="*/ 204 w 218"/>
                    <a:gd name="T5" fmla="*/ 11 h 214"/>
                    <a:gd name="T6" fmla="*/ 218 w 218"/>
                    <a:gd name="T7" fmla="*/ 0 h 214"/>
                    <a:gd name="T8" fmla="*/ 14 w 218"/>
                    <a:gd name="T9" fmla="*/ 203 h 214"/>
                  </a:gdLst>
                  <a:ahLst/>
                  <a:cxnLst>
                    <a:cxn ang="0">
                      <a:pos x="T0" y="T1"/>
                    </a:cxn>
                    <a:cxn ang="0">
                      <a:pos x="T2" y="T3"/>
                    </a:cxn>
                    <a:cxn ang="0">
                      <a:pos x="T4" y="T5"/>
                    </a:cxn>
                    <a:cxn ang="0">
                      <a:pos x="T6" y="T7"/>
                    </a:cxn>
                    <a:cxn ang="0">
                      <a:pos x="T8" y="T9"/>
                    </a:cxn>
                  </a:cxnLst>
                  <a:rect l="0" t="0" r="r" b="b"/>
                  <a:pathLst>
                    <a:path w="218" h="214">
                      <a:moveTo>
                        <a:pt x="14" y="203"/>
                      </a:moveTo>
                      <a:lnTo>
                        <a:pt x="0" y="214"/>
                      </a:lnTo>
                      <a:lnTo>
                        <a:pt x="204" y="11"/>
                      </a:lnTo>
                      <a:lnTo>
                        <a:pt x="218" y="0"/>
                      </a:lnTo>
                      <a:lnTo>
                        <a:pt x="14" y="20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7" name="Line 315"/>
                <p:cNvSpPr>
                  <a:spLocks noChangeShapeType="1"/>
                </p:cNvSpPr>
                <p:nvPr/>
              </p:nvSpPr>
              <p:spPr bwMode="auto">
                <a:xfrm flipV="1">
                  <a:off x="3539"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68" name="Freeform 316"/>
                <p:cNvSpPr>
                  <a:spLocks/>
                </p:cNvSpPr>
                <p:nvPr/>
              </p:nvSpPr>
              <p:spPr bwMode="auto">
                <a:xfrm>
                  <a:off x="3513" y="2567"/>
                  <a:ext cx="216" cy="215"/>
                </a:xfrm>
                <a:custGeom>
                  <a:avLst/>
                  <a:gdLst>
                    <a:gd name="T0" fmla="*/ 12 w 216"/>
                    <a:gd name="T1" fmla="*/ 203 h 215"/>
                    <a:gd name="T2" fmla="*/ 0 w 216"/>
                    <a:gd name="T3" fmla="*/ 215 h 215"/>
                    <a:gd name="T4" fmla="*/ 203 w 216"/>
                    <a:gd name="T5" fmla="*/ 11 h 215"/>
                    <a:gd name="T6" fmla="*/ 216 w 216"/>
                    <a:gd name="T7" fmla="*/ 0 h 215"/>
                    <a:gd name="T8" fmla="*/ 12 w 216"/>
                    <a:gd name="T9" fmla="*/ 203 h 215"/>
                  </a:gdLst>
                  <a:ahLst/>
                  <a:cxnLst>
                    <a:cxn ang="0">
                      <a:pos x="T0" y="T1"/>
                    </a:cxn>
                    <a:cxn ang="0">
                      <a:pos x="T2" y="T3"/>
                    </a:cxn>
                    <a:cxn ang="0">
                      <a:pos x="T4" y="T5"/>
                    </a:cxn>
                    <a:cxn ang="0">
                      <a:pos x="T6" y="T7"/>
                    </a:cxn>
                    <a:cxn ang="0">
                      <a:pos x="T8" y="T9"/>
                    </a:cxn>
                  </a:cxnLst>
                  <a:rect l="0" t="0" r="r" b="b"/>
                  <a:pathLst>
                    <a:path w="216" h="215">
                      <a:moveTo>
                        <a:pt x="12" y="203"/>
                      </a:moveTo>
                      <a:lnTo>
                        <a:pt x="0" y="215"/>
                      </a:lnTo>
                      <a:lnTo>
                        <a:pt x="203" y="11"/>
                      </a:lnTo>
                      <a:lnTo>
                        <a:pt x="216" y="0"/>
                      </a:lnTo>
                      <a:lnTo>
                        <a:pt x="12" y="2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69" name="Line 317"/>
                <p:cNvSpPr>
                  <a:spLocks noChangeShapeType="1"/>
                </p:cNvSpPr>
                <p:nvPr/>
              </p:nvSpPr>
              <p:spPr bwMode="auto">
                <a:xfrm flipV="1">
                  <a:off x="3525"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70" name="Freeform 318"/>
                <p:cNvSpPr>
                  <a:spLocks/>
                </p:cNvSpPr>
                <p:nvPr/>
              </p:nvSpPr>
              <p:spPr bwMode="auto">
                <a:xfrm>
                  <a:off x="3938" y="2703"/>
                  <a:ext cx="214" cy="216"/>
                </a:xfrm>
                <a:custGeom>
                  <a:avLst/>
                  <a:gdLst>
                    <a:gd name="T0" fmla="*/ 0 w 214"/>
                    <a:gd name="T1" fmla="*/ 216 h 216"/>
                    <a:gd name="T2" fmla="*/ 11 w 214"/>
                    <a:gd name="T3" fmla="*/ 203 h 216"/>
                    <a:gd name="T4" fmla="*/ 214 w 214"/>
                    <a:gd name="T5" fmla="*/ 0 h 216"/>
                    <a:gd name="T6" fmla="*/ 204 w 214"/>
                    <a:gd name="T7" fmla="*/ 12 h 216"/>
                    <a:gd name="T8" fmla="*/ 0 w 214"/>
                    <a:gd name="T9" fmla="*/ 216 h 216"/>
                  </a:gdLst>
                  <a:ahLst/>
                  <a:cxnLst>
                    <a:cxn ang="0">
                      <a:pos x="T0" y="T1"/>
                    </a:cxn>
                    <a:cxn ang="0">
                      <a:pos x="T2" y="T3"/>
                    </a:cxn>
                    <a:cxn ang="0">
                      <a:pos x="T4" y="T5"/>
                    </a:cxn>
                    <a:cxn ang="0">
                      <a:pos x="T6" y="T7"/>
                    </a:cxn>
                    <a:cxn ang="0">
                      <a:pos x="T8" y="T9"/>
                    </a:cxn>
                  </a:cxnLst>
                  <a:rect l="0" t="0" r="r" b="b"/>
                  <a:pathLst>
                    <a:path w="214" h="216">
                      <a:moveTo>
                        <a:pt x="0" y="216"/>
                      </a:moveTo>
                      <a:lnTo>
                        <a:pt x="11" y="203"/>
                      </a:lnTo>
                      <a:lnTo>
                        <a:pt x="214" y="0"/>
                      </a:lnTo>
                      <a:lnTo>
                        <a:pt x="204" y="12"/>
                      </a:lnTo>
                      <a:lnTo>
                        <a:pt x="0" y="21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1" name="Line 319"/>
                <p:cNvSpPr>
                  <a:spLocks noChangeShapeType="1"/>
                </p:cNvSpPr>
                <p:nvPr/>
              </p:nvSpPr>
              <p:spPr bwMode="auto">
                <a:xfrm flipV="1">
                  <a:off x="3938" y="2715"/>
                  <a:ext cx="204" cy="204"/>
                </a:xfrm>
                <a:prstGeom prst="line">
                  <a:avLst/>
                </a:prstGeom>
                <a:noFill/>
                <a:ln w="1588">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72" name="Freeform 320"/>
                <p:cNvSpPr>
                  <a:spLocks/>
                </p:cNvSpPr>
                <p:nvPr/>
              </p:nvSpPr>
              <p:spPr bwMode="auto">
                <a:xfrm>
                  <a:off x="3949" y="2690"/>
                  <a:ext cx="211" cy="216"/>
                </a:xfrm>
                <a:custGeom>
                  <a:avLst/>
                  <a:gdLst>
                    <a:gd name="T0" fmla="*/ 0 w 211"/>
                    <a:gd name="T1" fmla="*/ 216 h 216"/>
                    <a:gd name="T2" fmla="*/ 8 w 211"/>
                    <a:gd name="T3" fmla="*/ 203 h 216"/>
                    <a:gd name="T4" fmla="*/ 211 w 211"/>
                    <a:gd name="T5" fmla="*/ 0 h 216"/>
                    <a:gd name="T6" fmla="*/ 203 w 211"/>
                    <a:gd name="T7" fmla="*/ 13 h 216"/>
                    <a:gd name="T8" fmla="*/ 0 w 211"/>
                    <a:gd name="T9" fmla="*/ 216 h 216"/>
                  </a:gdLst>
                  <a:ahLst/>
                  <a:cxnLst>
                    <a:cxn ang="0">
                      <a:pos x="T0" y="T1"/>
                    </a:cxn>
                    <a:cxn ang="0">
                      <a:pos x="T2" y="T3"/>
                    </a:cxn>
                    <a:cxn ang="0">
                      <a:pos x="T4" y="T5"/>
                    </a:cxn>
                    <a:cxn ang="0">
                      <a:pos x="T6" y="T7"/>
                    </a:cxn>
                    <a:cxn ang="0">
                      <a:pos x="T8" y="T9"/>
                    </a:cxn>
                  </a:cxnLst>
                  <a:rect l="0" t="0" r="r" b="b"/>
                  <a:pathLst>
                    <a:path w="211" h="216">
                      <a:moveTo>
                        <a:pt x="0" y="216"/>
                      </a:moveTo>
                      <a:lnTo>
                        <a:pt x="8" y="203"/>
                      </a:lnTo>
                      <a:lnTo>
                        <a:pt x="211" y="0"/>
                      </a:lnTo>
                      <a:lnTo>
                        <a:pt x="203" y="13"/>
                      </a:lnTo>
                      <a:lnTo>
                        <a:pt x="0"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3" name="Line 321"/>
                <p:cNvSpPr>
                  <a:spLocks noChangeShapeType="1"/>
                </p:cNvSpPr>
                <p:nvPr/>
              </p:nvSpPr>
              <p:spPr bwMode="auto">
                <a:xfrm flipV="1">
                  <a:off x="3949" y="2703"/>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74" name="Freeform 322"/>
                <p:cNvSpPr>
                  <a:spLocks/>
                </p:cNvSpPr>
                <p:nvPr/>
              </p:nvSpPr>
              <p:spPr bwMode="auto">
                <a:xfrm>
                  <a:off x="3949" y="2696"/>
                  <a:ext cx="207" cy="210"/>
                </a:xfrm>
                <a:custGeom>
                  <a:avLst/>
                  <a:gdLst>
                    <a:gd name="T0" fmla="*/ 0 w 207"/>
                    <a:gd name="T1" fmla="*/ 210 h 210"/>
                    <a:gd name="T2" fmla="*/ 4 w 207"/>
                    <a:gd name="T3" fmla="*/ 204 h 210"/>
                    <a:gd name="T4" fmla="*/ 207 w 207"/>
                    <a:gd name="T5" fmla="*/ 0 h 210"/>
                    <a:gd name="T6" fmla="*/ 203 w 207"/>
                    <a:gd name="T7" fmla="*/ 7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4"/>
                      </a:lnTo>
                      <a:lnTo>
                        <a:pt x="207" y="0"/>
                      </a:lnTo>
                      <a:lnTo>
                        <a:pt x="203" y="7"/>
                      </a:lnTo>
                      <a:lnTo>
                        <a:pt x="0" y="21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5" name="Freeform 323"/>
                <p:cNvSpPr>
                  <a:spLocks/>
                </p:cNvSpPr>
                <p:nvPr/>
              </p:nvSpPr>
              <p:spPr bwMode="auto">
                <a:xfrm>
                  <a:off x="3953" y="2690"/>
                  <a:ext cx="207" cy="210"/>
                </a:xfrm>
                <a:custGeom>
                  <a:avLst/>
                  <a:gdLst>
                    <a:gd name="T0" fmla="*/ 0 w 207"/>
                    <a:gd name="T1" fmla="*/ 210 h 210"/>
                    <a:gd name="T2" fmla="*/ 4 w 207"/>
                    <a:gd name="T3" fmla="*/ 203 h 210"/>
                    <a:gd name="T4" fmla="*/ 207 w 207"/>
                    <a:gd name="T5" fmla="*/ 0 h 210"/>
                    <a:gd name="T6" fmla="*/ 203 w 207"/>
                    <a:gd name="T7" fmla="*/ 6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3"/>
                      </a:lnTo>
                      <a:lnTo>
                        <a:pt x="207" y="0"/>
                      </a:lnTo>
                      <a:lnTo>
                        <a:pt x="203" y="6"/>
                      </a:lnTo>
                      <a:lnTo>
                        <a:pt x="0" y="21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6" name="Freeform 324"/>
                <p:cNvSpPr>
                  <a:spLocks/>
                </p:cNvSpPr>
                <p:nvPr/>
              </p:nvSpPr>
              <p:spPr bwMode="auto">
                <a:xfrm>
                  <a:off x="3957" y="2676"/>
                  <a:ext cx="209" cy="217"/>
                </a:xfrm>
                <a:custGeom>
                  <a:avLst/>
                  <a:gdLst>
                    <a:gd name="T0" fmla="*/ 0 w 209"/>
                    <a:gd name="T1" fmla="*/ 217 h 217"/>
                    <a:gd name="T2" fmla="*/ 6 w 209"/>
                    <a:gd name="T3" fmla="*/ 203 h 217"/>
                    <a:gd name="T4" fmla="*/ 209 w 209"/>
                    <a:gd name="T5" fmla="*/ 0 h 217"/>
                    <a:gd name="T6" fmla="*/ 203 w 209"/>
                    <a:gd name="T7" fmla="*/ 14 h 217"/>
                    <a:gd name="T8" fmla="*/ 0 w 209"/>
                    <a:gd name="T9" fmla="*/ 217 h 217"/>
                  </a:gdLst>
                  <a:ahLst/>
                  <a:cxnLst>
                    <a:cxn ang="0">
                      <a:pos x="T0" y="T1"/>
                    </a:cxn>
                    <a:cxn ang="0">
                      <a:pos x="T2" y="T3"/>
                    </a:cxn>
                    <a:cxn ang="0">
                      <a:pos x="T4" y="T5"/>
                    </a:cxn>
                    <a:cxn ang="0">
                      <a:pos x="T6" y="T7"/>
                    </a:cxn>
                    <a:cxn ang="0">
                      <a:pos x="T8" y="T9"/>
                    </a:cxn>
                  </a:cxnLst>
                  <a:rect l="0" t="0" r="r" b="b"/>
                  <a:pathLst>
                    <a:path w="209" h="217">
                      <a:moveTo>
                        <a:pt x="0" y="217"/>
                      </a:moveTo>
                      <a:lnTo>
                        <a:pt x="6" y="203"/>
                      </a:lnTo>
                      <a:lnTo>
                        <a:pt x="209" y="0"/>
                      </a:lnTo>
                      <a:lnTo>
                        <a:pt x="203" y="14"/>
                      </a:lnTo>
                      <a:lnTo>
                        <a:pt x="0"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7" name="Line 325"/>
                <p:cNvSpPr>
                  <a:spLocks noChangeShapeType="1"/>
                </p:cNvSpPr>
                <p:nvPr/>
              </p:nvSpPr>
              <p:spPr bwMode="auto">
                <a:xfrm flipV="1">
                  <a:off x="3957" y="2690"/>
                  <a:ext cx="203" cy="203"/>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78" name="Freeform 326"/>
                <p:cNvSpPr>
                  <a:spLocks/>
                </p:cNvSpPr>
                <p:nvPr/>
              </p:nvSpPr>
              <p:spPr bwMode="auto">
                <a:xfrm>
                  <a:off x="3957" y="2686"/>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79" name="Freeform 327"/>
                <p:cNvSpPr>
                  <a:spLocks/>
                </p:cNvSpPr>
                <p:nvPr/>
              </p:nvSpPr>
              <p:spPr bwMode="auto">
                <a:xfrm>
                  <a:off x="3958" y="2683"/>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0" name="Freeform 328"/>
                <p:cNvSpPr>
                  <a:spLocks/>
                </p:cNvSpPr>
                <p:nvPr/>
              </p:nvSpPr>
              <p:spPr bwMode="auto">
                <a:xfrm>
                  <a:off x="3960" y="2679"/>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1" name="Freeform 329"/>
                <p:cNvSpPr>
                  <a:spLocks/>
                </p:cNvSpPr>
                <p:nvPr/>
              </p:nvSpPr>
              <p:spPr bwMode="auto">
                <a:xfrm>
                  <a:off x="3961" y="2676"/>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2" name="Freeform 330"/>
                <p:cNvSpPr>
                  <a:spLocks/>
                </p:cNvSpPr>
                <p:nvPr/>
              </p:nvSpPr>
              <p:spPr bwMode="auto">
                <a:xfrm>
                  <a:off x="3963" y="2662"/>
                  <a:ext cx="207" cy="217"/>
                </a:xfrm>
                <a:custGeom>
                  <a:avLst/>
                  <a:gdLst>
                    <a:gd name="T0" fmla="*/ 0 w 207"/>
                    <a:gd name="T1" fmla="*/ 217 h 217"/>
                    <a:gd name="T2" fmla="*/ 3 w 207"/>
                    <a:gd name="T3" fmla="*/ 203 h 217"/>
                    <a:gd name="T4" fmla="*/ 207 w 207"/>
                    <a:gd name="T5" fmla="*/ 0 h 217"/>
                    <a:gd name="T6" fmla="*/ 203 w 207"/>
                    <a:gd name="T7" fmla="*/ 14 h 217"/>
                    <a:gd name="T8" fmla="*/ 0 w 207"/>
                    <a:gd name="T9" fmla="*/ 217 h 217"/>
                  </a:gdLst>
                  <a:ahLst/>
                  <a:cxnLst>
                    <a:cxn ang="0">
                      <a:pos x="T0" y="T1"/>
                    </a:cxn>
                    <a:cxn ang="0">
                      <a:pos x="T2" y="T3"/>
                    </a:cxn>
                    <a:cxn ang="0">
                      <a:pos x="T4" y="T5"/>
                    </a:cxn>
                    <a:cxn ang="0">
                      <a:pos x="T6" y="T7"/>
                    </a:cxn>
                    <a:cxn ang="0">
                      <a:pos x="T8" y="T9"/>
                    </a:cxn>
                  </a:cxnLst>
                  <a:rect l="0" t="0" r="r" b="b"/>
                  <a:pathLst>
                    <a:path w="207" h="217">
                      <a:moveTo>
                        <a:pt x="0" y="217"/>
                      </a:moveTo>
                      <a:lnTo>
                        <a:pt x="3" y="203"/>
                      </a:lnTo>
                      <a:lnTo>
                        <a:pt x="207" y="0"/>
                      </a:lnTo>
                      <a:lnTo>
                        <a:pt x="203" y="14"/>
                      </a:lnTo>
                      <a:lnTo>
                        <a:pt x="0"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3" name="Line 331"/>
                <p:cNvSpPr>
                  <a:spLocks noChangeShapeType="1"/>
                </p:cNvSpPr>
                <p:nvPr/>
              </p:nvSpPr>
              <p:spPr bwMode="auto">
                <a:xfrm flipV="1">
                  <a:off x="3963" y="2676"/>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84" name="Freeform 332"/>
                <p:cNvSpPr>
                  <a:spLocks/>
                </p:cNvSpPr>
                <p:nvPr/>
              </p:nvSpPr>
              <p:spPr bwMode="auto">
                <a:xfrm>
                  <a:off x="3963" y="2671"/>
                  <a:ext cx="205" cy="208"/>
                </a:xfrm>
                <a:custGeom>
                  <a:avLst/>
                  <a:gdLst>
                    <a:gd name="T0" fmla="*/ 0 w 205"/>
                    <a:gd name="T1" fmla="*/ 208 h 208"/>
                    <a:gd name="T2" fmla="*/ 1 w 205"/>
                    <a:gd name="T3" fmla="*/ 204 h 208"/>
                    <a:gd name="T4" fmla="*/ 205 w 205"/>
                    <a:gd name="T5" fmla="*/ 0 h 208"/>
                    <a:gd name="T6" fmla="*/ 203 w 205"/>
                    <a:gd name="T7" fmla="*/ 5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4"/>
                      </a:lnTo>
                      <a:lnTo>
                        <a:pt x="205" y="0"/>
                      </a:lnTo>
                      <a:lnTo>
                        <a:pt x="203" y="5"/>
                      </a:lnTo>
                      <a:lnTo>
                        <a:pt x="0" y="20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5" name="Freeform 333"/>
                <p:cNvSpPr>
                  <a:spLocks/>
                </p:cNvSpPr>
                <p:nvPr/>
              </p:nvSpPr>
              <p:spPr bwMode="auto">
                <a:xfrm>
                  <a:off x="3964" y="2666"/>
                  <a:ext cx="205" cy="209"/>
                </a:xfrm>
                <a:custGeom>
                  <a:avLst/>
                  <a:gdLst>
                    <a:gd name="T0" fmla="*/ 0 w 205"/>
                    <a:gd name="T1" fmla="*/ 209 h 209"/>
                    <a:gd name="T2" fmla="*/ 1 w 205"/>
                    <a:gd name="T3" fmla="*/ 204 h 209"/>
                    <a:gd name="T4" fmla="*/ 205 w 205"/>
                    <a:gd name="T5" fmla="*/ 0 h 209"/>
                    <a:gd name="T6" fmla="*/ 204 w 205"/>
                    <a:gd name="T7" fmla="*/ 5 h 209"/>
                    <a:gd name="T8" fmla="*/ 0 w 205"/>
                    <a:gd name="T9" fmla="*/ 209 h 209"/>
                  </a:gdLst>
                  <a:ahLst/>
                  <a:cxnLst>
                    <a:cxn ang="0">
                      <a:pos x="T0" y="T1"/>
                    </a:cxn>
                    <a:cxn ang="0">
                      <a:pos x="T2" y="T3"/>
                    </a:cxn>
                    <a:cxn ang="0">
                      <a:pos x="T4" y="T5"/>
                    </a:cxn>
                    <a:cxn ang="0">
                      <a:pos x="T6" y="T7"/>
                    </a:cxn>
                    <a:cxn ang="0">
                      <a:pos x="T8" y="T9"/>
                    </a:cxn>
                  </a:cxnLst>
                  <a:rect l="0" t="0" r="r" b="b"/>
                  <a:pathLst>
                    <a:path w="205" h="209">
                      <a:moveTo>
                        <a:pt x="0" y="209"/>
                      </a:moveTo>
                      <a:lnTo>
                        <a:pt x="1" y="204"/>
                      </a:lnTo>
                      <a:lnTo>
                        <a:pt x="205" y="0"/>
                      </a:lnTo>
                      <a:lnTo>
                        <a:pt x="204" y="5"/>
                      </a:lnTo>
                      <a:lnTo>
                        <a:pt x="0" y="209"/>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6" name="Freeform 334"/>
                <p:cNvSpPr>
                  <a:spLocks/>
                </p:cNvSpPr>
                <p:nvPr/>
              </p:nvSpPr>
              <p:spPr bwMode="auto">
                <a:xfrm>
                  <a:off x="3965" y="2662"/>
                  <a:ext cx="205" cy="208"/>
                </a:xfrm>
                <a:custGeom>
                  <a:avLst/>
                  <a:gdLst>
                    <a:gd name="T0" fmla="*/ 0 w 205"/>
                    <a:gd name="T1" fmla="*/ 208 h 208"/>
                    <a:gd name="T2" fmla="*/ 1 w 205"/>
                    <a:gd name="T3" fmla="*/ 203 h 208"/>
                    <a:gd name="T4" fmla="*/ 205 w 205"/>
                    <a:gd name="T5" fmla="*/ 0 h 208"/>
                    <a:gd name="T6" fmla="*/ 204 w 205"/>
                    <a:gd name="T7" fmla="*/ 4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3"/>
                      </a:lnTo>
                      <a:lnTo>
                        <a:pt x="205" y="0"/>
                      </a:lnTo>
                      <a:lnTo>
                        <a:pt x="204" y="4"/>
                      </a:lnTo>
                      <a:lnTo>
                        <a:pt x="0"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7" name="Freeform 335"/>
                <p:cNvSpPr>
                  <a:spLocks/>
                </p:cNvSpPr>
                <p:nvPr/>
              </p:nvSpPr>
              <p:spPr bwMode="auto">
                <a:xfrm>
                  <a:off x="3966" y="2647"/>
                  <a:ext cx="205" cy="218"/>
                </a:xfrm>
                <a:custGeom>
                  <a:avLst/>
                  <a:gdLst>
                    <a:gd name="T0" fmla="*/ 0 w 205"/>
                    <a:gd name="T1" fmla="*/ 218 h 218"/>
                    <a:gd name="T2" fmla="*/ 2 w 205"/>
                    <a:gd name="T3" fmla="*/ 203 h 218"/>
                    <a:gd name="T4" fmla="*/ 205 w 205"/>
                    <a:gd name="T5" fmla="*/ 0 h 218"/>
                    <a:gd name="T6" fmla="*/ 204 w 205"/>
                    <a:gd name="T7" fmla="*/ 15 h 218"/>
                    <a:gd name="T8" fmla="*/ 0 w 205"/>
                    <a:gd name="T9" fmla="*/ 218 h 218"/>
                  </a:gdLst>
                  <a:ahLst/>
                  <a:cxnLst>
                    <a:cxn ang="0">
                      <a:pos x="T0" y="T1"/>
                    </a:cxn>
                    <a:cxn ang="0">
                      <a:pos x="T2" y="T3"/>
                    </a:cxn>
                    <a:cxn ang="0">
                      <a:pos x="T4" y="T5"/>
                    </a:cxn>
                    <a:cxn ang="0">
                      <a:pos x="T6" y="T7"/>
                    </a:cxn>
                    <a:cxn ang="0">
                      <a:pos x="T8" y="T9"/>
                    </a:cxn>
                  </a:cxnLst>
                  <a:rect l="0" t="0" r="r" b="b"/>
                  <a:pathLst>
                    <a:path w="205" h="218">
                      <a:moveTo>
                        <a:pt x="0" y="218"/>
                      </a:moveTo>
                      <a:lnTo>
                        <a:pt x="2" y="203"/>
                      </a:lnTo>
                      <a:lnTo>
                        <a:pt x="205" y="0"/>
                      </a:lnTo>
                      <a:lnTo>
                        <a:pt x="204" y="15"/>
                      </a:lnTo>
                      <a:lnTo>
                        <a:pt x="0"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88" name="Line 336"/>
                <p:cNvSpPr>
                  <a:spLocks noChangeShapeType="1"/>
                </p:cNvSpPr>
                <p:nvPr/>
              </p:nvSpPr>
              <p:spPr bwMode="auto">
                <a:xfrm flipV="1">
                  <a:off x="3966" y="2662"/>
                  <a:ext cx="204" cy="203"/>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89" name="Freeform 337"/>
                <p:cNvSpPr>
                  <a:spLocks/>
                </p:cNvSpPr>
                <p:nvPr/>
              </p:nvSpPr>
              <p:spPr bwMode="auto">
                <a:xfrm>
                  <a:off x="3966" y="2632"/>
                  <a:ext cx="205" cy="218"/>
                </a:xfrm>
                <a:custGeom>
                  <a:avLst/>
                  <a:gdLst>
                    <a:gd name="T0" fmla="*/ 2 w 205"/>
                    <a:gd name="T1" fmla="*/ 218 h 218"/>
                    <a:gd name="T2" fmla="*/ 0 w 205"/>
                    <a:gd name="T3" fmla="*/ 204 h 218"/>
                    <a:gd name="T4" fmla="*/ 204 w 205"/>
                    <a:gd name="T5" fmla="*/ 0 h 218"/>
                    <a:gd name="T6" fmla="*/ 205 w 205"/>
                    <a:gd name="T7" fmla="*/ 15 h 218"/>
                    <a:gd name="T8" fmla="*/ 2 w 205"/>
                    <a:gd name="T9" fmla="*/ 218 h 218"/>
                  </a:gdLst>
                  <a:ahLst/>
                  <a:cxnLst>
                    <a:cxn ang="0">
                      <a:pos x="T0" y="T1"/>
                    </a:cxn>
                    <a:cxn ang="0">
                      <a:pos x="T2" y="T3"/>
                    </a:cxn>
                    <a:cxn ang="0">
                      <a:pos x="T4" y="T5"/>
                    </a:cxn>
                    <a:cxn ang="0">
                      <a:pos x="T6" y="T7"/>
                    </a:cxn>
                    <a:cxn ang="0">
                      <a:pos x="T8" y="T9"/>
                    </a:cxn>
                  </a:cxnLst>
                  <a:rect l="0" t="0" r="r" b="b"/>
                  <a:pathLst>
                    <a:path w="205" h="218">
                      <a:moveTo>
                        <a:pt x="2" y="218"/>
                      </a:moveTo>
                      <a:lnTo>
                        <a:pt x="0" y="204"/>
                      </a:lnTo>
                      <a:lnTo>
                        <a:pt x="204" y="0"/>
                      </a:lnTo>
                      <a:lnTo>
                        <a:pt x="205" y="15"/>
                      </a:lnTo>
                      <a:lnTo>
                        <a:pt x="2" y="218"/>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0" name="Line 338"/>
                <p:cNvSpPr>
                  <a:spLocks noChangeShapeType="1"/>
                </p:cNvSpPr>
                <p:nvPr/>
              </p:nvSpPr>
              <p:spPr bwMode="auto">
                <a:xfrm flipV="1">
                  <a:off x="3968" y="2647"/>
                  <a:ext cx="203" cy="203"/>
                </a:xfrm>
                <a:prstGeom prst="line">
                  <a:avLst/>
                </a:prstGeom>
                <a:noFill/>
                <a:ln w="1588">
                  <a:solidFill>
                    <a:srgbClr val="E1E1E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91" name="Freeform 339"/>
                <p:cNvSpPr>
                  <a:spLocks/>
                </p:cNvSpPr>
                <p:nvPr/>
              </p:nvSpPr>
              <p:spPr bwMode="auto">
                <a:xfrm>
                  <a:off x="3963" y="2618"/>
                  <a:ext cx="207" cy="218"/>
                </a:xfrm>
                <a:custGeom>
                  <a:avLst/>
                  <a:gdLst>
                    <a:gd name="T0" fmla="*/ 3 w 207"/>
                    <a:gd name="T1" fmla="*/ 218 h 218"/>
                    <a:gd name="T2" fmla="*/ 0 w 207"/>
                    <a:gd name="T3" fmla="*/ 203 h 218"/>
                    <a:gd name="T4" fmla="*/ 203 w 207"/>
                    <a:gd name="T5" fmla="*/ 0 h 218"/>
                    <a:gd name="T6" fmla="*/ 207 w 207"/>
                    <a:gd name="T7" fmla="*/ 14 h 218"/>
                    <a:gd name="T8" fmla="*/ 3 w 207"/>
                    <a:gd name="T9" fmla="*/ 218 h 218"/>
                  </a:gdLst>
                  <a:ahLst/>
                  <a:cxnLst>
                    <a:cxn ang="0">
                      <a:pos x="T0" y="T1"/>
                    </a:cxn>
                    <a:cxn ang="0">
                      <a:pos x="T2" y="T3"/>
                    </a:cxn>
                    <a:cxn ang="0">
                      <a:pos x="T4" y="T5"/>
                    </a:cxn>
                    <a:cxn ang="0">
                      <a:pos x="T6" y="T7"/>
                    </a:cxn>
                    <a:cxn ang="0">
                      <a:pos x="T8" y="T9"/>
                    </a:cxn>
                  </a:cxnLst>
                  <a:rect l="0" t="0" r="r" b="b"/>
                  <a:pathLst>
                    <a:path w="207" h="218">
                      <a:moveTo>
                        <a:pt x="3" y="218"/>
                      </a:moveTo>
                      <a:lnTo>
                        <a:pt x="0" y="203"/>
                      </a:lnTo>
                      <a:lnTo>
                        <a:pt x="203" y="0"/>
                      </a:lnTo>
                      <a:lnTo>
                        <a:pt x="207" y="14"/>
                      </a:lnTo>
                      <a:lnTo>
                        <a:pt x="3"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2" name="Line 340"/>
                <p:cNvSpPr>
                  <a:spLocks noChangeShapeType="1"/>
                </p:cNvSpPr>
                <p:nvPr/>
              </p:nvSpPr>
              <p:spPr bwMode="auto">
                <a:xfrm flipV="1">
                  <a:off x="3966" y="2632"/>
                  <a:ext cx="204" cy="204"/>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93" name="Freeform 341"/>
                <p:cNvSpPr>
                  <a:spLocks/>
                </p:cNvSpPr>
                <p:nvPr/>
              </p:nvSpPr>
              <p:spPr bwMode="auto">
                <a:xfrm>
                  <a:off x="3965" y="2628"/>
                  <a:ext cx="205" cy="208"/>
                </a:xfrm>
                <a:custGeom>
                  <a:avLst/>
                  <a:gdLst>
                    <a:gd name="T0" fmla="*/ 1 w 205"/>
                    <a:gd name="T1" fmla="*/ 208 h 208"/>
                    <a:gd name="T2" fmla="*/ 0 w 205"/>
                    <a:gd name="T3" fmla="*/ 203 h 208"/>
                    <a:gd name="T4" fmla="*/ 204 w 205"/>
                    <a:gd name="T5" fmla="*/ 0 h 208"/>
                    <a:gd name="T6" fmla="*/ 205 w 205"/>
                    <a:gd name="T7" fmla="*/ 4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4"/>
                      </a:lnTo>
                      <a:lnTo>
                        <a:pt x="1" y="20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4" name="Freeform 342"/>
                <p:cNvSpPr>
                  <a:spLocks/>
                </p:cNvSpPr>
                <p:nvPr/>
              </p:nvSpPr>
              <p:spPr bwMode="auto">
                <a:xfrm>
                  <a:off x="3964" y="2623"/>
                  <a:ext cx="205" cy="208"/>
                </a:xfrm>
                <a:custGeom>
                  <a:avLst/>
                  <a:gdLst>
                    <a:gd name="T0" fmla="*/ 1 w 205"/>
                    <a:gd name="T1" fmla="*/ 208 h 208"/>
                    <a:gd name="T2" fmla="*/ 0 w 205"/>
                    <a:gd name="T3" fmla="*/ 203 h 208"/>
                    <a:gd name="T4" fmla="*/ 204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5"/>
                      </a:lnTo>
                      <a:lnTo>
                        <a:pt x="1"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5" name="Freeform 343"/>
                <p:cNvSpPr>
                  <a:spLocks/>
                </p:cNvSpPr>
                <p:nvPr/>
              </p:nvSpPr>
              <p:spPr bwMode="auto">
                <a:xfrm>
                  <a:off x="3963" y="2618"/>
                  <a:ext cx="205" cy="208"/>
                </a:xfrm>
                <a:custGeom>
                  <a:avLst/>
                  <a:gdLst>
                    <a:gd name="T0" fmla="*/ 1 w 205"/>
                    <a:gd name="T1" fmla="*/ 208 h 208"/>
                    <a:gd name="T2" fmla="*/ 0 w 205"/>
                    <a:gd name="T3" fmla="*/ 203 h 208"/>
                    <a:gd name="T4" fmla="*/ 203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3" y="0"/>
                      </a:lnTo>
                      <a:lnTo>
                        <a:pt x="205" y="5"/>
                      </a:lnTo>
                      <a:lnTo>
                        <a:pt x="1" y="208"/>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6" name="Freeform 344"/>
                <p:cNvSpPr>
                  <a:spLocks/>
                </p:cNvSpPr>
                <p:nvPr/>
              </p:nvSpPr>
              <p:spPr bwMode="auto">
                <a:xfrm>
                  <a:off x="3957" y="2604"/>
                  <a:ext cx="209" cy="217"/>
                </a:xfrm>
                <a:custGeom>
                  <a:avLst/>
                  <a:gdLst>
                    <a:gd name="T0" fmla="*/ 6 w 209"/>
                    <a:gd name="T1" fmla="*/ 217 h 217"/>
                    <a:gd name="T2" fmla="*/ 0 w 209"/>
                    <a:gd name="T3" fmla="*/ 204 h 217"/>
                    <a:gd name="T4" fmla="*/ 203 w 209"/>
                    <a:gd name="T5" fmla="*/ 0 h 217"/>
                    <a:gd name="T6" fmla="*/ 209 w 209"/>
                    <a:gd name="T7" fmla="*/ 14 h 217"/>
                    <a:gd name="T8" fmla="*/ 6 w 209"/>
                    <a:gd name="T9" fmla="*/ 217 h 217"/>
                  </a:gdLst>
                  <a:ahLst/>
                  <a:cxnLst>
                    <a:cxn ang="0">
                      <a:pos x="T0" y="T1"/>
                    </a:cxn>
                    <a:cxn ang="0">
                      <a:pos x="T2" y="T3"/>
                    </a:cxn>
                    <a:cxn ang="0">
                      <a:pos x="T4" y="T5"/>
                    </a:cxn>
                    <a:cxn ang="0">
                      <a:pos x="T6" y="T7"/>
                    </a:cxn>
                    <a:cxn ang="0">
                      <a:pos x="T8" y="T9"/>
                    </a:cxn>
                  </a:cxnLst>
                  <a:rect l="0" t="0" r="r" b="b"/>
                  <a:pathLst>
                    <a:path w="209" h="217">
                      <a:moveTo>
                        <a:pt x="6" y="217"/>
                      </a:moveTo>
                      <a:lnTo>
                        <a:pt x="0" y="204"/>
                      </a:lnTo>
                      <a:lnTo>
                        <a:pt x="203" y="0"/>
                      </a:lnTo>
                      <a:lnTo>
                        <a:pt x="209" y="14"/>
                      </a:lnTo>
                      <a:lnTo>
                        <a:pt x="6"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7" name="Line 345"/>
                <p:cNvSpPr>
                  <a:spLocks noChangeShapeType="1"/>
                </p:cNvSpPr>
                <p:nvPr/>
              </p:nvSpPr>
              <p:spPr bwMode="auto">
                <a:xfrm flipV="1">
                  <a:off x="3963" y="2618"/>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98" name="Freeform 346"/>
                <p:cNvSpPr>
                  <a:spLocks/>
                </p:cNvSpPr>
                <p:nvPr/>
              </p:nvSpPr>
              <p:spPr bwMode="auto">
                <a:xfrm>
                  <a:off x="3962" y="2615"/>
                  <a:ext cx="204" cy="206"/>
                </a:xfrm>
                <a:custGeom>
                  <a:avLst/>
                  <a:gdLst>
                    <a:gd name="T0" fmla="*/ 1 w 204"/>
                    <a:gd name="T1" fmla="*/ 206 h 206"/>
                    <a:gd name="T2" fmla="*/ 0 w 204"/>
                    <a:gd name="T3" fmla="*/ 204 h 206"/>
                    <a:gd name="T4" fmla="*/ 203 w 204"/>
                    <a:gd name="T5" fmla="*/ 0 h 206"/>
                    <a:gd name="T6" fmla="*/ 204 w 204"/>
                    <a:gd name="T7" fmla="*/ 3 h 206"/>
                    <a:gd name="T8" fmla="*/ 1 w 204"/>
                    <a:gd name="T9" fmla="*/ 206 h 206"/>
                  </a:gdLst>
                  <a:ahLst/>
                  <a:cxnLst>
                    <a:cxn ang="0">
                      <a:pos x="T0" y="T1"/>
                    </a:cxn>
                    <a:cxn ang="0">
                      <a:pos x="T2" y="T3"/>
                    </a:cxn>
                    <a:cxn ang="0">
                      <a:pos x="T4" y="T5"/>
                    </a:cxn>
                    <a:cxn ang="0">
                      <a:pos x="T6" y="T7"/>
                    </a:cxn>
                    <a:cxn ang="0">
                      <a:pos x="T8" y="T9"/>
                    </a:cxn>
                  </a:cxnLst>
                  <a:rect l="0" t="0" r="r" b="b"/>
                  <a:pathLst>
                    <a:path w="204" h="206">
                      <a:moveTo>
                        <a:pt x="1" y="206"/>
                      </a:moveTo>
                      <a:lnTo>
                        <a:pt x="0" y="204"/>
                      </a:lnTo>
                      <a:lnTo>
                        <a:pt x="203" y="0"/>
                      </a:lnTo>
                      <a:lnTo>
                        <a:pt x="204" y="3"/>
                      </a:lnTo>
                      <a:lnTo>
                        <a:pt x="1" y="20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399" name="Freeform 347"/>
                <p:cNvSpPr>
                  <a:spLocks/>
                </p:cNvSpPr>
                <p:nvPr/>
              </p:nvSpPr>
              <p:spPr bwMode="auto">
                <a:xfrm>
                  <a:off x="3960" y="2613"/>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0" name="Freeform 348"/>
                <p:cNvSpPr>
                  <a:spLocks/>
                </p:cNvSpPr>
                <p:nvPr/>
              </p:nvSpPr>
              <p:spPr bwMode="auto">
                <a:xfrm>
                  <a:off x="3959" y="2610"/>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1" name="Freeform 349"/>
                <p:cNvSpPr>
                  <a:spLocks/>
                </p:cNvSpPr>
                <p:nvPr/>
              </p:nvSpPr>
              <p:spPr bwMode="auto">
                <a:xfrm>
                  <a:off x="3958" y="2607"/>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2" name="Freeform 350"/>
                <p:cNvSpPr>
                  <a:spLocks/>
                </p:cNvSpPr>
                <p:nvPr/>
              </p:nvSpPr>
              <p:spPr bwMode="auto">
                <a:xfrm>
                  <a:off x="3957" y="2604"/>
                  <a:ext cx="205" cy="206"/>
                </a:xfrm>
                <a:custGeom>
                  <a:avLst/>
                  <a:gdLst>
                    <a:gd name="T0" fmla="*/ 1 w 205"/>
                    <a:gd name="T1" fmla="*/ 206 h 206"/>
                    <a:gd name="T2" fmla="*/ 0 w 205"/>
                    <a:gd name="T3" fmla="*/ 204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3" y="0"/>
                      </a:lnTo>
                      <a:lnTo>
                        <a:pt x="205" y="3"/>
                      </a:lnTo>
                      <a:lnTo>
                        <a:pt x="1" y="20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3" name="Freeform 351"/>
                <p:cNvSpPr>
                  <a:spLocks/>
                </p:cNvSpPr>
                <p:nvPr/>
              </p:nvSpPr>
              <p:spPr bwMode="auto">
                <a:xfrm>
                  <a:off x="3949" y="2591"/>
                  <a:ext cx="211" cy="217"/>
                </a:xfrm>
                <a:custGeom>
                  <a:avLst/>
                  <a:gdLst>
                    <a:gd name="T0" fmla="*/ 8 w 211"/>
                    <a:gd name="T1" fmla="*/ 217 h 217"/>
                    <a:gd name="T2" fmla="*/ 0 w 211"/>
                    <a:gd name="T3" fmla="*/ 203 h 217"/>
                    <a:gd name="T4" fmla="*/ 203 w 211"/>
                    <a:gd name="T5" fmla="*/ 0 h 217"/>
                    <a:gd name="T6" fmla="*/ 211 w 211"/>
                    <a:gd name="T7" fmla="*/ 13 h 217"/>
                    <a:gd name="T8" fmla="*/ 8 w 211"/>
                    <a:gd name="T9" fmla="*/ 217 h 217"/>
                  </a:gdLst>
                  <a:ahLst/>
                  <a:cxnLst>
                    <a:cxn ang="0">
                      <a:pos x="T0" y="T1"/>
                    </a:cxn>
                    <a:cxn ang="0">
                      <a:pos x="T2" y="T3"/>
                    </a:cxn>
                    <a:cxn ang="0">
                      <a:pos x="T4" y="T5"/>
                    </a:cxn>
                    <a:cxn ang="0">
                      <a:pos x="T6" y="T7"/>
                    </a:cxn>
                    <a:cxn ang="0">
                      <a:pos x="T8" y="T9"/>
                    </a:cxn>
                  </a:cxnLst>
                  <a:rect l="0" t="0" r="r" b="b"/>
                  <a:pathLst>
                    <a:path w="211" h="217">
                      <a:moveTo>
                        <a:pt x="8" y="217"/>
                      </a:moveTo>
                      <a:lnTo>
                        <a:pt x="0" y="203"/>
                      </a:lnTo>
                      <a:lnTo>
                        <a:pt x="203" y="0"/>
                      </a:lnTo>
                      <a:lnTo>
                        <a:pt x="211" y="13"/>
                      </a:lnTo>
                      <a:lnTo>
                        <a:pt x="8"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4" name="Line 352"/>
                <p:cNvSpPr>
                  <a:spLocks noChangeShapeType="1"/>
                </p:cNvSpPr>
                <p:nvPr/>
              </p:nvSpPr>
              <p:spPr bwMode="auto">
                <a:xfrm flipV="1">
                  <a:off x="3957" y="2604"/>
                  <a:ext cx="203" cy="204"/>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05" name="Freeform 353"/>
                <p:cNvSpPr>
                  <a:spLocks/>
                </p:cNvSpPr>
                <p:nvPr/>
              </p:nvSpPr>
              <p:spPr bwMode="auto">
                <a:xfrm>
                  <a:off x="3955" y="2602"/>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6" name="Freeform 354"/>
                <p:cNvSpPr>
                  <a:spLocks/>
                </p:cNvSpPr>
                <p:nvPr/>
              </p:nvSpPr>
              <p:spPr bwMode="auto">
                <a:xfrm>
                  <a:off x="3953" y="2599"/>
                  <a:ext cx="206" cy="206"/>
                </a:xfrm>
                <a:custGeom>
                  <a:avLst/>
                  <a:gdLst>
                    <a:gd name="T0" fmla="*/ 2 w 206"/>
                    <a:gd name="T1" fmla="*/ 206 h 206"/>
                    <a:gd name="T2" fmla="*/ 0 w 206"/>
                    <a:gd name="T3" fmla="*/ 203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3"/>
                      </a:lnTo>
                      <a:lnTo>
                        <a:pt x="2" y="206"/>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7" name="Freeform 355"/>
                <p:cNvSpPr>
                  <a:spLocks/>
                </p:cNvSpPr>
                <p:nvPr/>
              </p:nvSpPr>
              <p:spPr bwMode="auto">
                <a:xfrm>
                  <a:off x="3952" y="2596"/>
                  <a:ext cx="205" cy="206"/>
                </a:xfrm>
                <a:custGeom>
                  <a:avLst/>
                  <a:gdLst>
                    <a:gd name="T0" fmla="*/ 1 w 205"/>
                    <a:gd name="T1" fmla="*/ 206 h 206"/>
                    <a:gd name="T2" fmla="*/ 0 w 205"/>
                    <a:gd name="T3" fmla="*/ 204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4" y="0"/>
                      </a:lnTo>
                      <a:lnTo>
                        <a:pt x="205" y="3"/>
                      </a:lnTo>
                      <a:lnTo>
                        <a:pt x="1" y="206"/>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8" name="Freeform 356"/>
                <p:cNvSpPr>
                  <a:spLocks/>
                </p:cNvSpPr>
                <p:nvPr/>
              </p:nvSpPr>
              <p:spPr bwMode="auto">
                <a:xfrm>
                  <a:off x="3950" y="2594"/>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09" name="Freeform 357"/>
                <p:cNvSpPr>
                  <a:spLocks/>
                </p:cNvSpPr>
                <p:nvPr/>
              </p:nvSpPr>
              <p:spPr bwMode="auto">
                <a:xfrm>
                  <a:off x="3949" y="2591"/>
                  <a:ext cx="205" cy="206"/>
                </a:xfrm>
                <a:custGeom>
                  <a:avLst/>
                  <a:gdLst>
                    <a:gd name="T0" fmla="*/ 1 w 205"/>
                    <a:gd name="T1" fmla="*/ 206 h 206"/>
                    <a:gd name="T2" fmla="*/ 0 w 205"/>
                    <a:gd name="T3" fmla="*/ 203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3" y="0"/>
                      </a:lnTo>
                      <a:lnTo>
                        <a:pt x="205" y="3"/>
                      </a:lnTo>
                      <a:lnTo>
                        <a:pt x="1" y="206"/>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0" name="Freeform 358"/>
                <p:cNvSpPr>
                  <a:spLocks/>
                </p:cNvSpPr>
                <p:nvPr/>
              </p:nvSpPr>
              <p:spPr bwMode="auto">
                <a:xfrm>
                  <a:off x="3938" y="2578"/>
                  <a:ext cx="214" cy="216"/>
                </a:xfrm>
                <a:custGeom>
                  <a:avLst/>
                  <a:gdLst>
                    <a:gd name="T0" fmla="*/ 11 w 214"/>
                    <a:gd name="T1" fmla="*/ 216 h 216"/>
                    <a:gd name="T2" fmla="*/ 0 w 214"/>
                    <a:gd name="T3" fmla="*/ 204 h 216"/>
                    <a:gd name="T4" fmla="*/ 204 w 214"/>
                    <a:gd name="T5" fmla="*/ 0 h 216"/>
                    <a:gd name="T6" fmla="*/ 214 w 214"/>
                    <a:gd name="T7" fmla="*/ 13 h 216"/>
                    <a:gd name="T8" fmla="*/ 11 w 214"/>
                    <a:gd name="T9" fmla="*/ 216 h 216"/>
                  </a:gdLst>
                  <a:ahLst/>
                  <a:cxnLst>
                    <a:cxn ang="0">
                      <a:pos x="T0" y="T1"/>
                    </a:cxn>
                    <a:cxn ang="0">
                      <a:pos x="T2" y="T3"/>
                    </a:cxn>
                    <a:cxn ang="0">
                      <a:pos x="T4" y="T5"/>
                    </a:cxn>
                    <a:cxn ang="0">
                      <a:pos x="T6" y="T7"/>
                    </a:cxn>
                    <a:cxn ang="0">
                      <a:pos x="T8" y="T9"/>
                    </a:cxn>
                  </a:cxnLst>
                  <a:rect l="0" t="0" r="r" b="b"/>
                  <a:pathLst>
                    <a:path w="214" h="216">
                      <a:moveTo>
                        <a:pt x="11" y="216"/>
                      </a:moveTo>
                      <a:lnTo>
                        <a:pt x="0" y="204"/>
                      </a:lnTo>
                      <a:lnTo>
                        <a:pt x="204" y="0"/>
                      </a:lnTo>
                      <a:lnTo>
                        <a:pt x="214" y="13"/>
                      </a:lnTo>
                      <a:lnTo>
                        <a:pt x="11"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1" name="Line 359"/>
                <p:cNvSpPr>
                  <a:spLocks noChangeShapeType="1"/>
                </p:cNvSpPr>
                <p:nvPr/>
              </p:nvSpPr>
              <p:spPr bwMode="auto">
                <a:xfrm flipV="1">
                  <a:off x="3949" y="2591"/>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12" name="Freeform 360"/>
                <p:cNvSpPr>
                  <a:spLocks/>
                </p:cNvSpPr>
                <p:nvPr/>
              </p:nvSpPr>
              <p:spPr bwMode="auto">
                <a:xfrm>
                  <a:off x="3947" y="2588"/>
                  <a:ext cx="205" cy="206"/>
                </a:xfrm>
                <a:custGeom>
                  <a:avLst/>
                  <a:gdLst>
                    <a:gd name="T0" fmla="*/ 2 w 205"/>
                    <a:gd name="T1" fmla="*/ 206 h 206"/>
                    <a:gd name="T2" fmla="*/ 0 w 205"/>
                    <a:gd name="T3" fmla="*/ 204 h 206"/>
                    <a:gd name="T4" fmla="*/ 203 w 205"/>
                    <a:gd name="T5" fmla="*/ 0 h 206"/>
                    <a:gd name="T6" fmla="*/ 205 w 205"/>
                    <a:gd name="T7" fmla="*/ 3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4"/>
                      </a:lnTo>
                      <a:lnTo>
                        <a:pt x="203" y="0"/>
                      </a:lnTo>
                      <a:lnTo>
                        <a:pt x="205" y="3"/>
                      </a:lnTo>
                      <a:lnTo>
                        <a:pt x="2" y="20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3" name="Freeform 361"/>
                <p:cNvSpPr>
                  <a:spLocks/>
                </p:cNvSpPr>
                <p:nvPr/>
              </p:nvSpPr>
              <p:spPr bwMode="auto">
                <a:xfrm>
                  <a:off x="3944" y="2586"/>
                  <a:ext cx="206" cy="206"/>
                </a:xfrm>
                <a:custGeom>
                  <a:avLst/>
                  <a:gdLst>
                    <a:gd name="T0" fmla="*/ 3 w 206"/>
                    <a:gd name="T1" fmla="*/ 206 h 206"/>
                    <a:gd name="T2" fmla="*/ 0 w 206"/>
                    <a:gd name="T3" fmla="*/ 203 h 206"/>
                    <a:gd name="T4" fmla="*/ 204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3"/>
                      </a:lnTo>
                      <a:lnTo>
                        <a:pt x="204" y="0"/>
                      </a:lnTo>
                      <a:lnTo>
                        <a:pt x="206" y="2"/>
                      </a:lnTo>
                      <a:lnTo>
                        <a:pt x="3" y="20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4" name="Freeform 362"/>
                <p:cNvSpPr>
                  <a:spLocks/>
                </p:cNvSpPr>
                <p:nvPr/>
              </p:nvSpPr>
              <p:spPr bwMode="auto">
                <a:xfrm>
                  <a:off x="3942" y="2583"/>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5" name="Freeform 363"/>
                <p:cNvSpPr>
                  <a:spLocks/>
                </p:cNvSpPr>
                <p:nvPr/>
              </p:nvSpPr>
              <p:spPr bwMode="auto">
                <a:xfrm>
                  <a:off x="3940" y="2581"/>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6" name="Freeform 364"/>
                <p:cNvSpPr>
                  <a:spLocks/>
                </p:cNvSpPr>
                <p:nvPr/>
              </p:nvSpPr>
              <p:spPr bwMode="auto">
                <a:xfrm>
                  <a:off x="3938" y="2578"/>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7" name="Freeform 365"/>
                <p:cNvSpPr>
                  <a:spLocks/>
                </p:cNvSpPr>
                <p:nvPr/>
              </p:nvSpPr>
              <p:spPr bwMode="auto">
                <a:xfrm>
                  <a:off x="3926" y="2567"/>
                  <a:ext cx="216" cy="215"/>
                </a:xfrm>
                <a:custGeom>
                  <a:avLst/>
                  <a:gdLst>
                    <a:gd name="T0" fmla="*/ 12 w 216"/>
                    <a:gd name="T1" fmla="*/ 215 h 215"/>
                    <a:gd name="T2" fmla="*/ 0 w 216"/>
                    <a:gd name="T3" fmla="*/ 203 h 215"/>
                    <a:gd name="T4" fmla="*/ 204 w 216"/>
                    <a:gd name="T5" fmla="*/ 0 h 215"/>
                    <a:gd name="T6" fmla="*/ 216 w 216"/>
                    <a:gd name="T7" fmla="*/ 11 h 215"/>
                    <a:gd name="T8" fmla="*/ 12 w 216"/>
                    <a:gd name="T9" fmla="*/ 215 h 215"/>
                  </a:gdLst>
                  <a:ahLst/>
                  <a:cxnLst>
                    <a:cxn ang="0">
                      <a:pos x="T0" y="T1"/>
                    </a:cxn>
                    <a:cxn ang="0">
                      <a:pos x="T2" y="T3"/>
                    </a:cxn>
                    <a:cxn ang="0">
                      <a:pos x="T4" y="T5"/>
                    </a:cxn>
                    <a:cxn ang="0">
                      <a:pos x="T6" y="T7"/>
                    </a:cxn>
                    <a:cxn ang="0">
                      <a:pos x="T8" y="T9"/>
                    </a:cxn>
                  </a:cxnLst>
                  <a:rect l="0" t="0" r="r" b="b"/>
                  <a:pathLst>
                    <a:path w="216" h="215">
                      <a:moveTo>
                        <a:pt x="12" y="215"/>
                      </a:moveTo>
                      <a:lnTo>
                        <a:pt x="0" y="203"/>
                      </a:lnTo>
                      <a:lnTo>
                        <a:pt x="204" y="0"/>
                      </a:lnTo>
                      <a:lnTo>
                        <a:pt x="216" y="11"/>
                      </a:lnTo>
                      <a:lnTo>
                        <a:pt x="12" y="215"/>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18" name="Line 366"/>
                <p:cNvSpPr>
                  <a:spLocks noChangeShapeType="1"/>
                </p:cNvSpPr>
                <p:nvPr/>
              </p:nvSpPr>
              <p:spPr bwMode="auto">
                <a:xfrm flipV="1">
                  <a:off x="3938" y="2578"/>
                  <a:ext cx="204" cy="204"/>
                </a:xfrm>
                <a:prstGeom prst="line">
                  <a:avLst/>
                </a:prstGeom>
                <a:noFill/>
                <a:ln w="1588">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19" name="Freeform 367"/>
                <p:cNvSpPr>
                  <a:spLocks/>
                </p:cNvSpPr>
                <p:nvPr/>
              </p:nvSpPr>
              <p:spPr bwMode="auto">
                <a:xfrm>
                  <a:off x="3936" y="2576"/>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0" name="Freeform 368"/>
                <p:cNvSpPr>
                  <a:spLocks/>
                </p:cNvSpPr>
                <p:nvPr/>
              </p:nvSpPr>
              <p:spPr bwMode="auto">
                <a:xfrm>
                  <a:off x="3934" y="2574"/>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1" name="Freeform 369"/>
                <p:cNvSpPr>
                  <a:spLocks/>
                </p:cNvSpPr>
                <p:nvPr/>
              </p:nvSpPr>
              <p:spPr bwMode="auto">
                <a:xfrm>
                  <a:off x="3932" y="2573"/>
                  <a:ext cx="206" cy="205"/>
                </a:xfrm>
                <a:custGeom>
                  <a:avLst/>
                  <a:gdLst>
                    <a:gd name="T0" fmla="*/ 2 w 206"/>
                    <a:gd name="T1" fmla="*/ 205 h 205"/>
                    <a:gd name="T2" fmla="*/ 0 w 206"/>
                    <a:gd name="T3" fmla="*/ 203 h 205"/>
                    <a:gd name="T4" fmla="*/ 204 w 206"/>
                    <a:gd name="T5" fmla="*/ 0 h 205"/>
                    <a:gd name="T6" fmla="*/ 206 w 206"/>
                    <a:gd name="T7" fmla="*/ 1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1"/>
                      </a:lnTo>
                      <a:lnTo>
                        <a:pt x="2" y="20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2" name="Freeform 370"/>
                <p:cNvSpPr>
                  <a:spLocks/>
                </p:cNvSpPr>
                <p:nvPr/>
              </p:nvSpPr>
              <p:spPr bwMode="auto">
                <a:xfrm>
                  <a:off x="3930" y="2571"/>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3" name="Freeform 371"/>
                <p:cNvSpPr>
                  <a:spLocks/>
                </p:cNvSpPr>
                <p:nvPr/>
              </p:nvSpPr>
              <p:spPr bwMode="auto">
                <a:xfrm>
                  <a:off x="3928" y="2569"/>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4" name="Freeform 372"/>
                <p:cNvSpPr>
                  <a:spLocks/>
                </p:cNvSpPr>
                <p:nvPr/>
              </p:nvSpPr>
              <p:spPr bwMode="auto">
                <a:xfrm>
                  <a:off x="3926" y="2567"/>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5" name="Freeform 373"/>
                <p:cNvSpPr>
                  <a:spLocks/>
                </p:cNvSpPr>
                <p:nvPr/>
              </p:nvSpPr>
              <p:spPr bwMode="auto">
                <a:xfrm>
                  <a:off x="3912" y="2556"/>
                  <a:ext cx="218" cy="214"/>
                </a:xfrm>
                <a:custGeom>
                  <a:avLst/>
                  <a:gdLst>
                    <a:gd name="T0" fmla="*/ 14 w 218"/>
                    <a:gd name="T1" fmla="*/ 214 h 214"/>
                    <a:gd name="T2" fmla="*/ 0 w 218"/>
                    <a:gd name="T3" fmla="*/ 203 h 214"/>
                    <a:gd name="T4" fmla="*/ 204 w 218"/>
                    <a:gd name="T5" fmla="*/ 0 h 214"/>
                    <a:gd name="T6" fmla="*/ 218 w 218"/>
                    <a:gd name="T7" fmla="*/ 11 h 214"/>
                    <a:gd name="T8" fmla="*/ 14 w 218"/>
                    <a:gd name="T9" fmla="*/ 214 h 214"/>
                  </a:gdLst>
                  <a:ahLst/>
                  <a:cxnLst>
                    <a:cxn ang="0">
                      <a:pos x="T0" y="T1"/>
                    </a:cxn>
                    <a:cxn ang="0">
                      <a:pos x="T2" y="T3"/>
                    </a:cxn>
                    <a:cxn ang="0">
                      <a:pos x="T4" y="T5"/>
                    </a:cxn>
                    <a:cxn ang="0">
                      <a:pos x="T6" y="T7"/>
                    </a:cxn>
                    <a:cxn ang="0">
                      <a:pos x="T8" y="T9"/>
                    </a:cxn>
                  </a:cxnLst>
                  <a:rect l="0" t="0" r="r" b="b"/>
                  <a:pathLst>
                    <a:path w="218" h="214">
                      <a:moveTo>
                        <a:pt x="14" y="214"/>
                      </a:moveTo>
                      <a:lnTo>
                        <a:pt x="0" y="203"/>
                      </a:lnTo>
                      <a:lnTo>
                        <a:pt x="204" y="0"/>
                      </a:lnTo>
                      <a:lnTo>
                        <a:pt x="218" y="11"/>
                      </a:lnTo>
                      <a:lnTo>
                        <a:pt x="14" y="21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6" name="Line 374"/>
                <p:cNvSpPr>
                  <a:spLocks noChangeShapeType="1"/>
                </p:cNvSpPr>
                <p:nvPr/>
              </p:nvSpPr>
              <p:spPr bwMode="auto">
                <a:xfrm flipV="1">
                  <a:off x="3926"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27" name="Freeform 375"/>
                <p:cNvSpPr>
                  <a:spLocks/>
                </p:cNvSpPr>
                <p:nvPr/>
              </p:nvSpPr>
              <p:spPr bwMode="auto">
                <a:xfrm>
                  <a:off x="3924" y="2565"/>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8" name="Freeform 376"/>
                <p:cNvSpPr>
                  <a:spLocks/>
                </p:cNvSpPr>
                <p:nvPr/>
              </p:nvSpPr>
              <p:spPr bwMode="auto">
                <a:xfrm>
                  <a:off x="3922" y="2563"/>
                  <a:ext cx="206" cy="205"/>
                </a:xfrm>
                <a:custGeom>
                  <a:avLst/>
                  <a:gdLst>
                    <a:gd name="T0" fmla="*/ 2 w 206"/>
                    <a:gd name="T1" fmla="*/ 205 h 205"/>
                    <a:gd name="T2" fmla="*/ 0 w 206"/>
                    <a:gd name="T3" fmla="*/ 203 h 205"/>
                    <a:gd name="T4" fmla="*/ 203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3" y="0"/>
                      </a:lnTo>
                      <a:lnTo>
                        <a:pt x="206" y="2"/>
                      </a:lnTo>
                      <a:lnTo>
                        <a:pt x="2" y="20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29" name="Freeform 377"/>
                <p:cNvSpPr>
                  <a:spLocks/>
                </p:cNvSpPr>
                <p:nvPr/>
              </p:nvSpPr>
              <p:spPr bwMode="auto">
                <a:xfrm>
                  <a:off x="3919" y="2561"/>
                  <a:ext cx="206" cy="205"/>
                </a:xfrm>
                <a:custGeom>
                  <a:avLst/>
                  <a:gdLst>
                    <a:gd name="T0" fmla="*/ 3 w 206"/>
                    <a:gd name="T1" fmla="*/ 205 h 205"/>
                    <a:gd name="T2" fmla="*/ 0 w 206"/>
                    <a:gd name="T3" fmla="*/ 203 h 205"/>
                    <a:gd name="T4" fmla="*/ 204 w 206"/>
                    <a:gd name="T5" fmla="*/ 0 h 205"/>
                    <a:gd name="T6" fmla="*/ 206 w 206"/>
                    <a:gd name="T7" fmla="*/ 2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2"/>
                      </a:lnTo>
                      <a:lnTo>
                        <a:pt x="3" y="205"/>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0" name="Freeform 378"/>
                <p:cNvSpPr>
                  <a:spLocks/>
                </p:cNvSpPr>
                <p:nvPr/>
              </p:nvSpPr>
              <p:spPr bwMode="auto">
                <a:xfrm>
                  <a:off x="3917" y="2559"/>
                  <a:ext cx="206" cy="205"/>
                </a:xfrm>
                <a:custGeom>
                  <a:avLst/>
                  <a:gdLst>
                    <a:gd name="T0" fmla="*/ 2 w 206"/>
                    <a:gd name="T1" fmla="*/ 205 h 205"/>
                    <a:gd name="T2" fmla="*/ 0 w 206"/>
                    <a:gd name="T3" fmla="*/ 204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4"/>
                      </a:lnTo>
                      <a:lnTo>
                        <a:pt x="204" y="0"/>
                      </a:lnTo>
                      <a:lnTo>
                        <a:pt x="206" y="2"/>
                      </a:lnTo>
                      <a:lnTo>
                        <a:pt x="2" y="205"/>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1" name="Freeform 379"/>
                <p:cNvSpPr>
                  <a:spLocks/>
                </p:cNvSpPr>
                <p:nvPr/>
              </p:nvSpPr>
              <p:spPr bwMode="auto">
                <a:xfrm>
                  <a:off x="3915" y="2557"/>
                  <a:ext cx="206" cy="206"/>
                </a:xfrm>
                <a:custGeom>
                  <a:avLst/>
                  <a:gdLst>
                    <a:gd name="T0" fmla="*/ 2 w 206"/>
                    <a:gd name="T1" fmla="*/ 206 h 206"/>
                    <a:gd name="T2" fmla="*/ 0 w 206"/>
                    <a:gd name="T3" fmla="*/ 204 h 206"/>
                    <a:gd name="T4" fmla="*/ 203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3" y="0"/>
                      </a:lnTo>
                      <a:lnTo>
                        <a:pt x="206" y="2"/>
                      </a:lnTo>
                      <a:lnTo>
                        <a:pt x="2" y="206"/>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2" name="Freeform 380"/>
                <p:cNvSpPr>
                  <a:spLocks/>
                </p:cNvSpPr>
                <p:nvPr/>
              </p:nvSpPr>
              <p:spPr bwMode="auto">
                <a:xfrm>
                  <a:off x="3912" y="2556"/>
                  <a:ext cx="206" cy="205"/>
                </a:xfrm>
                <a:custGeom>
                  <a:avLst/>
                  <a:gdLst>
                    <a:gd name="T0" fmla="*/ 3 w 206"/>
                    <a:gd name="T1" fmla="*/ 205 h 205"/>
                    <a:gd name="T2" fmla="*/ 0 w 206"/>
                    <a:gd name="T3" fmla="*/ 203 h 205"/>
                    <a:gd name="T4" fmla="*/ 204 w 206"/>
                    <a:gd name="T5" fmla="*/ 0 h 205"/>
                    <a:gd name="T6" fmla="*/ 206 w 206"/>
                    <a:gd name="T7" fmla="*/ 1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1"/>
                      </a:lnTo>
                      <a:lnTo>
                        <a:pt x="3" y="205"/>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3" name="Freeform 381"/>
                <p:cNvSpPr>
                  <a:spLocks/>
                </p:cNvSpPr>
                <p:nvPr/>
              </p:nvSpPr>
              <p:spPr bwMode="auto">
                <a:xfrm>
                  <a:off x="3897" y="2545"/>
                  <a:ext cx="219" cy="214"/>
                </a:xfrm>
                <a:custGeom>
                  <a:avLst/>
                  <a:gdLst>
                    <a:gd name="T0" fmla="*/ 15 w 219"/>
                    <a:gd name="T1" fmla="*/ 214 h 214"/>
                    <a:gd name="T2" fmla="*/ 0 w 219"/>
                    <a:gd name="T3" fmla="*/ 204 h 214"/>
                    <a:gd name="T4" fmla="*/ 203 w 219"/>
                    <a:gd name="T5" fmla="*/ 0 h 214"/>
                    <a:gd name="T6" fmla="*/ 219 w 219"/>
                    <a:gd name="T7" fmla="*/ 11 h 214"/>
                    <a:gd name="T8" fmla="*/ 15 w 219"/>
                    <a:gd name="T9" fmla="*/ 214 h 214"/>
                  </a:gdLst>
                  <a:ahLst/>
                  <a:cxnLst>
                    <a:cxn ang="0">
                      <a:pos x="T0" y="T1"/>
                    </a:cxn>
                    <a:cxn ang="0">
                      <a:pos x="T2" y="T3"/>
                    </a:cxn>
                    <a:cxn ang="0">
                      <a:pos x="T4" y="T5"/>
                    </a:cxn>
                    <a:cxn ang="0">
                      <a:pos x="T6" y="T7"/>
                    </a:cxn>
                    <a:cxn ang="0">
                      <a:pos x="T8" y="T9"/>
                    </a:cxn>
                  </a:cxnLst>
                  <a:rect l="0" t="0" r="r" b="b"/>
                  <a:pathLst>
                    <a:path w="219" h="214">
                      <a:moveTo>
                        <a:pt x="15" y="214"/>
                      </a:moveTo>
                      <a:lnTo>
                        <a:pt x="0" y="204"/>
                      </a:lnTo>
                      <a:lnTo>
                        <a:pt x="203" y="0"/>
                      </a:lnTo>
                      <a:lnTo>
                        <a:pt x="219" y="11"/>
                      </a:lnTo>
                      <a:lnTo>
                        <a:pt x="15" y="2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4" name="Line 382"/>
                <p:cNvSpPr>
                  <a:spLocks noChangeShapeType="1"/>
                </p:cNvSpPr>
                <p:nvPr/>
              </p:nvSpPr>
              <p:spPr bwMode="auto">
                <a:xfrm flipV="1">
                  <a:off x="3912"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35" name="Freeform 383"/>
                <p:cNvSpPr>
                  <a:spLocks/>
                </p:cNvSpPr>
                <p:nvPr/>
              </p:nvSpPr>
              <p:spPr bwMode="auto">
                <a:xfrm>
                  <a:off x="3909" y="2553"/>
                  <a:ext cx="207" cy="206"/>
                </a:xfrm>
                <a:custGeom>
                  <a:avLst/>
                  <a:gdLst>
                    <a:gd name="T0" fmla="*/ 3 w 207"/>
                    <a:gd name="T1" fmla="*/ 206 h 206"/>
                    <a:gd name="T2" fmla="*/ 0 w 207"/>
                    <a:gd name="T3" fmla="*/ 204 h 206"/>
                    <a:gd name="T4" fmla="*/ 204 w 207"/>
                    <a:gd name="T5" fmla="*/ 0 h 206"/>
                    <a:gd name="T6" fmla="*/ 207 w 207"/>
                    <a:gd name="T7" fmla="*/ 3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3"/>
                      </a:lnTo>
                      <a:lnTo>
                        <a:pt x="3" y="20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6" name="Freeform 384"/>
                <p:cNvSpPr>
                  <a:spLocks/>
                </p:cNvSpPr>
                <p:nvPr/>
              </p:nvSpPr>
              <p:spPr bwMode="auto">
                <a:xfrm>
                  <a:off x="3906" y="2551"/>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7" name="Freeform 385"/>
                <p:cNvSpPr>
                  <a:spLocks/>
                </p:cNvSpPr>
                <p:nvPr/>
              </p:nvSpPr>
              <p:spPr bwMode="auto">
                <a:xfrm>
                  <a:off x="3903" y="2549"/>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8" name="Freeform 386"/>
                <p:cNvSpPr>
                  <a:spLocks/>
                </p:cNvSpPr>
                <p:nvPr/>
              </p:nvSpPr>
              <p:spPr bwMode="auto">
                <a:xfrm>
                  <a:off x="3900" y="2547"/>
                  <a:ext cx="207" cy="206"/>
                </a:xfrm>
                <a:custGeom>
                  <a:avLst/>
                  <a:gdLst>
                    <a:gd name="T0" fmla="*/ 3 w 207"/>
                    <a:gd name="T1" fmla="*/ 206 h 206"/>
                    <a:gd name="T2" fmla="*/ 0 w 207"/>
                    <a:gd name="T3" fmla="*/ 204 h 206"/>
                    <a:gd name="T4" fmla="*/ 203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3" y="0"/>
                      </a:lnTo>
                      <a:lnTo>
                        <a:pt x="207" y="2"/>
                      </a:lnTo>
                      <a:lnTo>
                        <a:pt x="3" y="2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39" name="Freeform 387"/>
                <p:cNvSpPr>
                  <a:spLocks/>
                </p:cNvSpPr>
                <p:nvPr/>
              </p:nvSpPr>
              <p:spPr bwMode="auto">
                <a:xfrm>
                  <a:off x="3897" y="2545"/>
                  <a:ext cx="206" cy="206"/>
                </a:xfrm>
                <a:custGeom>
                  <a:avLst/>
                  <a:gdLst>
                    <a:gd name="T0" fmla="*/ 3 w 206"/>
                    <a:gd name="T1" fmla="*/ 206 h 206"/>
                    <a:gd name="T2" fmla="*/ 0 w 206"/>
                    <a:gd name="T3" fmla="*/ 204 h 206"/>
                    <a:gd name="T4" fmla="*/ 203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4"/>
                      </a:lnTo>
                      <a:lnTo>
                        <a:pt x="203" y="0"/>
                      </a:lnTo>
                      <a:lnTo>
                        <a:pt x="206" y="2"/>
                      </a:lnTo>
                      <a:lnTo>
                        <a:pt x="3" y="206"/>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0" name="Freeform 388"/>
                <p:cNvSpPr>
                  <a:spLocks/>
                </p:cNvSpPr>
                <p:nvPr/>
              </p:nvSpPr>
              <p:spPr bwMode="auto">
                <a:xfrm>
                  <a:off x="3880" y="2536"/>
                  <a:ext cx="220" cy="213"/>
                </a:xfrm>
                <a:custGeom>
                  <a:avLst/>
                  <a:gdLst>
                    <a:gd name="T0" fmla="*/ 17 w 220"/>
                    <a:gd name="T1" fmla="*/ 213 h 213"/>
                    <a:gd name="T2" fmla="*/ 0 w 220"/>
                    <a:gd name="T3" fmla="*/ 203 h 213"/>
                    <a:gd name="T4" fmla="*/ 203 w 220"/>
                    <a:gd name="T5" fmla="*/ 0 h 213"/>
                    <a:gd name="T6" fmla="*/ 220 w 220"/>
                    <a:gd name="T7" fmla="*/ 9 h 213"/>
                    <a:gd name="T8" fmla="*/ 17 w 220"/>
                    <a:gd name="T9" fmla="*/ 213 h 213"/>
                  </a:gdLst>
                  <a:ahLst/>
                  <a:cxnLst>
                    <a:cxn ang="0">
                      <a:pos x="T0" y="T1"/>
                    </a:cxn>
                    <a:cxn ang="0">
                      <a:pos x="T2" y="T3"/>
                    </a:cxn>
                    <a:cxn ang="0">
                      <a:pos x="T4" y="T5"/>
                    </a:cxn>
                    <a:cxn ang="0">
                      <a:pos x="T6" y="T7"/>
                    </a:cxn>
                    <a:cxn ang="0">
                      <a:pos x="T8" y="T9"/>
                    </a:cxn>
                  </a:cxnLst>
                  <a:rect l="0" t="0" r="r" b="b"/>
                  <a:pathLst>
                    <a:path w="220" h="213">
                      <a:moveTo>
                        <a:pt x="17" y="213"/>
                      </a:moveTo>
                      <a:lnTo>
                        <a:pt x="0" y="203"/>
                      </a:lnTo>
                      <a:lnTo>
                        <a:pt x="203" y="0"/>
                      </a:lnTo>
                      <a:lnTo>
                        <a:pt x="220" y="9"/>
                      </a:lnTo>
                      <a:lnTo>
                        <a:pt x="17" y="213"/>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1" name="Line 389"/>
                <p:cNvSpPr>
                  <a:spLocks noChangeShapeType="1"/>
                </p:cNvSpPr>
                <p:nvPr/>
              </p:nvSpPr>
              <p:spPr bwMode="auto">
                <a:xfrm flipV="1">
                  <a:off x="3897" y="2545"/>
                  <a:ext cx="203"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42" name="Freeform 390"/>
                <p:cNvSpPr>
                  <a:spLocks/>
                </p:cNvSpPr>
                <p:nvPr/>
              </p:nvSpPr>
              <p:spPr bwMode="auto">
                <a:xfrm>
                  <a:off x="3893" y="2543"/>
                  <a:ext cx="207" cy="206"/>
                </a:xfrm>
                <a:custGeom>
                  <a:avLst/>
                  <a:gdLst>
                    <a:gd name="T0" fmla="*/ 4 w 207"/>
                    <a:gd name="T1" fmla="*/ 206 h 206"/>
                    <a:gd name="T2" fmla="*/ 0 w 207"/>
                    <a:gd name="T3" fmla="*/ 204 h 206"/>
                    <a:gd name="T4" fmla="*/ 204 w 207"/>
                    <a:gd name="T5" fmla="*/ 0 h 206"/>
                    <a:gd name="T6" fmla="*/ 207 w 207"/>
                    <a:gd name="T7" fmla="*/ 2 h 206"/>
                    <a:gd name="T8" fmla="*/ 4 w 207"/>
                    <a:gd name="T9" fmla="*/ 206 h 206"/>
                  </a:gdLst>
                  <a:ahLst/>
                  <a:cxnLst>
                    <a:cxn ang="0">
                      <a:pos x="T0" y="T1"/>
                    </a:cxn>
                    <a:cxn ang="0">
                      <a:pos x="T2" y="T3"/>
                    </a:cxn>
                    <a:cxn ang="0">
                      <a:pos x="T4" y="T5"/>
                    </a:cxn>
                    <a:cxn ang="0">
                      <a:pos x="T6" y="T7"/>
                    </a:cxn>
                    <a:cxn ang="0">
                      <a:pos x="T8" y="T9"/>
                    </a:cxn>
                  </a:cxnLst>
                  <a:rect l="0" t="0" r="r" b="b"/>
                  <a:pathLst>
                    <a:path w="207" h="206">
                      <a:moveTo>
                        <a:pt x="4" y="206"/>
                      </a:moveTo>
                      <a:lnTo>
                        <a:pt x="0" y="204"/>
                      </a:lnTo>
                      <a:lnTo>
                        <a:pt x="204" y="0"/>
                      </a:lnTo>
                      <a:lnTo>
                        <a:pt x="207" y="2"/>
                      </a:lnTo>
                      <a:lnTo>
                        <a:pt x="4" y="206"/>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3" name="Freeform 391"/>
                <p:cNvSpPr>
                  <a:spLocks/>
                </p:cNvSpPr>
                <p:nvPr/>
              </p:nvSpPr>
              <p:spPr bwMode="auto">
                <a:xfrm>
                  <a:off x="3890" y="2542"/>
                  <a:ext cx="207" cy="205"/>
                </a:xfrm>
                <a:custGeom>
                  <a:avLst/>
                  <a:gdLst>
                    <a:gd name="T0" fmla="*/ 3 w 207"/>
                    <a:gd name="T1" fmla="*/ 205 h 205"/>
                    <a:gd name="T2" fmla="*/ 0 w 207"/>
                    <a:gd name="T3" fmla="*/ 203 h 205"/>
                    <a:gd name="T4" fmla="*/ 204 w 207"/>
                    <a:gd name="T5" fmla="*/ 0 h 205"/>
                    <a:gd name="T6" fmla="*/ 207 w 207"/>
                    <a:gd name="T7" fmla="*/ 1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1"/>
                      </a:lnTo>
                      <a:lnTo>
                        <a:pt x="3" y="205"/>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4" name="Freeform 392"/>
                <p:cNvSpPr>
                  <a:spLocks/>
                </p:cNvSpPr>
                <p:nvPr/>
              </p:nvSpPr>
              <p:spPr bwMode="auto">
                <a:xfrm>
                  <a:off x="3886" y="2540"/>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5" name="Freeform 393"/>
                <p:cNvSpPr>
                  <a:spLocks/>
                </p:cNvSpPr>
                <p:nvPr/>
              </p:nvSpPr>
              <p:spPr bwMode="auto">
                <a:xfrm>
                  <a:off x="3883" y="2538"/>
                  <a:ext cx="207" cy="205"/>
                </a:xfrm>
                <a:custGeom>
                  <a:avLst/>
                  <a:gdLst>
                    <a:gd name="T0" fmla="*/ 3 w 207"/>
                    <a:gd name="T1" fmla="*/ 205 h 205"/>
                    <a:gd name="T2" fmla="*/ 0 w 207"/>
                    <a:gd name="T3" fmla="*/ 203 h 205"/>
                    <a:gd name="T4" fmla="*/ 204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2"/>
                      </a:lnTo>
                      <a:lnTo>
                        <a:pt x="3" y="205"/>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6" name="Freeform 394"/>
                <p:cNvSpPr>
                  <a:spLocks/>
                </p:cNvSpPr>
                <p:nvPr/>
              </p:nvSpPr>
              <p:spPr bwMode="auto">
                <a:xfrm>
                  <a:off x="3880" y="2536"/>
                  <a:ext cx="207" cy="205"/>
                </a:xfrm>
                <a:custGeom>
                  <a:avLst/>
                  <a:gdLst>
                    <a:gd name="T0" fmla="*/ 3 w 207"/>
                    <a:gd name="T1" fmla="*/ 205 h 205"/>
                    <a:gd name="T2" fmla="*/ 0 w 207"/>
                    <a:gd name="T3" fmla="*/ 203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3" y="0"/>
                      </a:lnTo>
                      <a:lnTo>
                        <a:pt x="207" y="2"/>
                      </a:lnTo>
                      <a:lnTo>
                        <a:pt x="3" y="205"/>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7" name="Freeform 395"/>
                <p:cNvSpPr>
                  <a:spLocks/>
                </p:cNvSpPr>
                <p:nvPr/>
              </p:nvSpPr>
              <p:spPr bwMode="auto">
                <a:xfrm>
                  <a:off x="3861" y="2528"/>
                  <a:ext cx="222" cy="211"/>
                </a:xfrm>
                <a:custGeom>
                  <a:avLst/>
                  <a:gdLst>
                    <a:gd name="T0" fmla="*/ 19 w 222"/>
                    <a:gd name="T1" fmla="*/ 211 h 211"/>
                    <a:gd name="T2" fmla="*/ 0 w 222"/>
                    <a:gd name="T3" fmla="*/ 203 h 211"/>
                    <a:gd name="T4" fmla="*/ 204 w 222"/>
                    <a:gd name="T5" fmla="*/ 0 h 211"/>
                    <a:gd name="T6" fmla="*/ 222 w 222"/>
                    <a:gd name="T7" fmla="*/ 8 h 211"/>
                    <a:gd name="T8" fmla="*/ 19 w 222"/>
                    <a:gd name="T9" fmla="*/ 211 h 211"/>
                  </a:gdLst>
                  <a:ahLst/>
                  <a:cxnLst>
                    <a:cxn ang="0">
                      <a:pos x="T0" y="T1"/>
                    </a:cxn>
                    <a:cxn ang="0">
                      <a:pos x="T2" y="T3"/>
                    </a:cxn>
                    <a:cxn ang="0">
                      <a:pos x="T4" y="T5"/>
                    </a:cxn>
                    <a:cxn ang="0">
                      <a:pos x="T6" y="T7"/>
                    </a:cxn>
                    <a:cxn ang="0">
                      <a:pos x="T8" y="T9"/>
                    </a:cxn>
                  </a:cxnLst>
                  <a:rect l="0" t="0" r="r" b="b"/>
                  <a:pathLst>
                    <a:path w="222" h="211">
                      <a:moveTo>
                        <a:pt x="19" y="211"/>
                      </a:moveTo>
                      <a:lnTo>
                        <a:pt x="0" y="203"/>
                      </a:lnTo>
                      <a:lnTo>
                        <a:pt x="204" y="0"/>
                      </a:lnTo>
                      <a:lnTo>
                        <a:pt x="222" y="8"/>
                      </a:lnTo>
                      <a:lnTo>
                        <a:pt x="19" y="21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48" name="Line 396"/>
                <p:cNvSpPr>
                  <a:spLocks noChangeShapeType="1"/>
                </p:cNvSpPr>
                <p:nvPr/>
              </p:nvSpPr>
              <p:spPr bwMode="auto">
                <a:xfrm flipV="1">
                  <a:off x="3880"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49" name="Freeform 397"/>
                <p:cNvSpPr>
                  <a:spLocks/>
                </p:cNvSpPr>
                <p:nvPr/>
              </p:nvSpPr>
              <p:spPr bwMode="auto">
                <a:xfrm>
                  <a:off x="3876" y="2534"/>
                  <a:ext cx="207" cy="205"/>
                </a:xfrm>
                <a:custGeom>
                  <a:avLst/>
                  <a:gdLst>
                    <a:gd name="T0" fmla="*/ 4 w 207"/>
                    <a:gd name="T1" fmla="*/ 205 h 205"/>
                    <a:gd name="T2" fmla="*/ 0 w 207"/>
                    <a:gd name="T3" fmla="*/ 204 h 205"/>
                    <a:gd name="T4" fmla="*/ 203 w 207"/>
                    <a:gd name="T5" fmla="*/ 0 h 205"/>
                    <a:gd name="T6" fmla="*/ 207 w 207"/>
                    <a:gd name="T7" fmla="*/ 2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4"/>
                      </a:lnTo>
                      <a:lnTo>
                        <a:pt x="203" y="0"/>
                      </a:lnTo>
                      <a:lnTo>
                        <a:pt x="207" y="2"/>
                      </a:lnTo>
                      <a:lnTo>
                        <a:pt x="4" y="20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0" name="Freeform 398"/>
                <p:cNvSpPr>
                  <a:spLocks/>
                </p:cNvSpPr>
                <p:nvPr/>
              </p:nvSpPr>
              <p:spPr bwMode="auto">
                <a:xfrm>
                  <a:off x="3872" y="2533"/>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1" name="Freeform 399"/>
                <p:cNvSpPr>
                  <a:spLocks/>
                </p:cNvSpPr>
                <p:nvPr/>
              </p:nvSpPr>
              <p:spPr bwMode="auto">
                <a:xfrm>
                  <a:off x="3868" y="2531"/>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2" name="Freeform 400"/>
                <p:cNvSpPr>
                  <a:spLocks/>
                </p:cNvSpPr>
                <p:nvPr/>
              </p:nvSpPr>
              <p:spPr bwMode="auto">
                <a:xfrm>
                  <a:off x="3865" y="2529"/>
                  <a:ext cx="207" cy="205"/>
                </a:xfrm>
                <a:custGeom>
                  <a:avLst/>
                  <a:gdLst>
                    <a:gd name="T0" fmla="*/ 3 w 207"/>
                    <a:gd name="T1" fmla="*/ 205 h 205"/>
                    <a:gd name="T2" fmla="*/ 0 w 207"/>
                    <a:gd name="T3" fmla="*/ 204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4"/>
                      </a:lnTo>
                      <a:lnTo>
                        <a:pt x="203" y="0"/>
                      </a:lnTo>
                      <a:lnTo>
                        <a:pt x="207" y="2"/>
                      </a:lnTo>
                      <a:lnTo>
                        <a:pt x="3" y="20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3" name="Freeform 401"/>
                <p:cNvSpPr>
                  <a:spLocks/>
                </p:cNvSpPr>
                <p:nvPr/>
              </p:nvSpPr>
              <p:spPr bwMode="auto">
                <a:xfrm>
                  <a:off x="3861" y="2528"/>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4" name="Freeform 402"/>
                <p:cNvSpPr>
                  <a:spLocks/>
                </p:cNvSpPr>
                <p:nvPr/>
              </p:nvSpPr>
              <p:spPr bwMode="auto">
                <a:xfrm>
                  <a:off x="3841" y="2521"/>
                  <a:ext cx="224" cy="210"/>
                </a:xfrm>
                <a:custGeom>
                  <a:avLst/>
                  <a:gdLst>
                    <a:gd name="T0" fmla="*/ 20 w 224"/>
                    <a:gd name="T1" fmla="*/ 210 h 210"/>
                    <a:gd name="T2" fmla="*/ 0 w 224"/>
                    <a:gd name="T3" fmla="*/ 203 h 210"/>
                    <a:gd name="T4" fmla="*/ 204 w 224"/>
                    <a:gd name="T5" fmla="*/ 0 h 210"/>
                    <a:gd name="T6" fmla="*/ 224 w 224"/>
                    <a:gd name="T7" fmla="*/ 7 h 210"/>
                    <a:gd name="T8" fmla="*/ 20 w 224"/>
                    <a:gd name="T9" fmla="*/ 210 h 210"/>
                  </a:gdLst>
                  <a:ahLst/>
                  <a:cxnLst>
                    <a:cxn ang="0">
                      <a:pos x="T0" y="T1"/>
                    </a:cxn>
                    <a:cxn ang="0">
                      <a:pos x="T2" y="T3"/>
                    </a:cxn>
                    <a:cxn ang="0">
                      <a:pos x="T4" y="T5"/>
                    </a:cxn>
                    <a:cxn ang="0">
                      <a:pos x="T6" y="T7"/>
                    </a:cxn>
                    <a:cxn ang="0">
                      <a:pos x="T8" y="T9"/>
                    </a:cxn>
                  </a:cxnLst>
                  <a:rect l="0" t="0" r="r" b="b"/>
                  <a:pathLst>
                    <a:path w="224" h="210">
                      <a:moveTo>
                        <a:pt x="20" y="210"/>
                      </a:moveTo>
                      <a:lnTo>
                        <a:pt x="0" y="203"/>
                      </a:lnTo>
                      <a:lnTo>
                        <a:pt x="204" y="0"/>
                      </a:lnTo>
                      <a:lnTo>
                        <a:pt x="224" y="7"/>
                      </a:lnTo>
                      <a:lnTo>
                        <a:pt x="20" y="21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5" name="Line 403"/>
                <p:cNvSpPr>
                  <a:spLocks noChangeShapeType="1"/>
                </p:cNvSpPr>
                <p:nvPr/>
              </p:nvSpPr>
              <p:spPr bwMode="auto">
                <a:xfrm flipV="1">
                  <a:off x="3861"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56" name="Freeform 404"/>
                <p:cNvSpPr>
                  <a:spLocks/>
                </p:cNvSpPr>
                <p:nvPr/>
              </p:nvSpPr>
              <p:spPr bwMode="auto">
                <a:xfrm>
                  <a:off x="3857" y="2526"/>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7" name="Freeform 405"/>
                <p:cNvSpPr>
                  <a:spLocks/>
                </p:cNvSpPr>
                <p:nvPr/>
              </p:nvSpPr>
              <p:spPr bwMode="auto">
                <a:xfrm>
                  <a:off x="3853" y="2525"/>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8" name="Freeform 406"/>
                <p:cNvSpPr>
                  <a:spLocks/>
                </p:cNvSpPr>
                <p:nvPr/>
              </p:nvSpPr>
              <p:spPr bwMode="auto">
                <a:xfrm>
                  <a:off x="3849" y="2523"/>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59" name="Freeform 407"/>
                <p:cNvSpPr>
                  <a:spLocks/>
                </p:cNvSpPr>
                <p:nvPr/>
              </p:nvSpPr>
              <p:spPr bwMode="auto">
                <a:xfrm>
                  <a:off x="3845" y="2522"/>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0" name="Freeform 408"/>
                <p:cNvSpPr>
                  <a:spLocks/>
                </p:cNvSpPr>
                <p:nvPr/>
              </p:nvSpPr>
              <p:spPr bwMode="auto">
                <a:xfrm>
                  <a:off x="3841" y="252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1" name="Freeform 409"/>
                <p:cNvSpPr>
                  <a:spLocks/>
                </p:cNvSpPr>
                <p:nvPr/>
              </p:nvSpPr>
              <p:spPr bwMode="auto">
                <a:xfrm>
                  <a:off x="3820" y="2515"/>
                  <a:ext cx="225" cy="209"/>
                </a:xfrm>
                <a:custGeom>
                  <a:avLst/>
                  <a:gdLst>
                    <a:gd name="T0" fmla="*/ 21 w 225"/>
                    <a:gd name="T1" fmla="*/ 209 h 209"/>
                    <a:gd name="T2" fmla="*/ 0 w 225"/>
                    <a:gd name="T3" fmla="*/ 203 h 209"/>
                    <a:gd name="T4" fmla="*/ 203 w 225"/>
                    <a:gd name="T5" fmla="*/ 0 h 209"/>
                    <a:gd name="T6" fmla="*/ 225 w 225"/>
                    <a:gd name="T7" fmla="*/ 6 h 209"/>
                    <a:gd name="T8" fmla="*/ 21 w 225"/>
                    <a:gd name="T9" fmla="*/ 209 h 209"/>
                  </a:gdLst>
                  <a:ahLst/>
                  <a:cxnLst>
                    <a:cxn ang="0">
                      <a:pos x="T0" y="T1"/>
                    </a:cxn>
                    <a:cxn ang="0">
                      <a:pos x="T2" y="T3"/>
                    </a:cxn>
                    <a:cxn ang="0">
                      <a:pos x="T4" y="T5"/>
                    </a:cxn>
                    <a:cxn ang="0">
                      <a:pos x="T6" y="T7"/>
                    </a:cxn>
                    <a:cxn ang="0">
                      <a:pos x="T8" y="T9"/>
                    </a:cxn>
                  </a:cxnLst>
                  <a:rect l="0" t="0" r="r" b="b"/>
                  <a:pathLst>
                    <a:path w="225" h="209">
                      <a:moveTo>
                        <a:pt x="21" y="209"/>
                      </a:moveTo>
                      <a:lnTo>
                        <a:pt x="0" y="203"/>
                      </a:lnTo>
                      <a:lnTo>
                        <a:pt x="203" y="0"/>
                      </a:lnTo>
                      <a:lnTo>
                        <a:pt x="225" y="6"/>
                      </a:lnTo>
                      <a:lnTo>
                        <a:pt x="21" y="20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2" name="Line 410"/>
                <p:cNvSpPr>
                  <a:spLocks noChangeShapeType="1"/>
                </p:cNvSpPr>
                <p:nvPr/>
              </p:nvSpPr>
              <p:spPr bwMode="auto">
                <a:xfrm flipV="1">
                  <a:off x="3841"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63" name="Freeform 411"/>
                <p:cNvSpPr>
                  <a:spLocks/>
                </p:cNvSpPr>
                <p:nvPr/>
              </p:nvSpPr>
              <p:spPr bwMode="auto">
                <a:xfrm>
                  <a:off x="3836" y="2519"/>
                  <a:ext cx="209" cy="205"/>
                </a:xfrm>
                <a:custGeom>
                  <a:avLst/>
                  <a:gdLst>
                    <a:gd name="T0" fmla="*/ 5 w 209"/>
                    <a:gd name="T1" fmla="*/ 205 h 205"/>
                    <a:gd name="T2" fmla="*/ 0 w 209"/>
                    <a:gd name="T3" fmla="*/ 203 h 205"/>
                    <a:gd name="T4" fmla="*/ 203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3" y="0"/>
                      </a:lnTo>
                      <a:lnTo>
                        <a:pt x="209" y="2"/>
                      </a:lnTo>
                      <a:lnTo>
                        <a:pt x="5" y="205"/>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4" name="Freeform 412"/>
                <p:cNvSpPr>
                  <a:spLocks/>
                </p:cNvSpPr>
                <p:nvPr/>
              </p:nvSpPr>
              <p:spPr bwMode="auto">
                <a:xfrm>
                  <a:off x="3830" y="251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5" name="Freeform 413"/>
                <p:cNvSpPr>
                  <a:spLocks/>
                </p:cNvSpPr>
                <p:nvPr/>
              </p:nvSpPr>
              <p:spPr bwMode="auto">
                <a:xfrm>
                  <a:off x="3825" y="2516"/>
                  <a:ext cx="209" cy="205"/>
                </a:xfrm>
                <a:custGeom>
                  <a:avLst/>
                  <a:gdLst>
                    <a:gd name="T0" fmla="*/ 5 w 209"/>
                    <a:gd name="T1" fmla="*/ 205 h 205"/>
                    <a:gd name="T2" fmla="*/ 0 w 209"/>
                    <a:gd name="T3" fmla="*/ 203 h 205"/>
                    <a:gd name="T4" fmla="*/ 204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4" y="0"/>
                      </a:lnTo>
                      <a:lnTo>
                        <a:pt x="209" y="2"/>
                      </a:lnTo>
                      <a:lnTo>
                        <a:pt x="5" y="205"/>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6" name="Freeform 414"/>
                <p:cNvSpPr>
                  <a:spLocks/>
                </p:cNvSpPr>
                <p:nvPr/>
              </p:nvSpPr>
              <p:spPr bwMode="auto">
                <a:xfrm>
                  <a:off x="3820" y="2515"/>
                  <a:ext cx="209" cy="204"/>
                </a:xfrm>
                <a:custGeom>
                  <a:avLst/>
                  <a:gdLst>
                    <a:gd name="T0" fmla="*/ 5 w 209"/>
                    <a:gd name="T1" fmla="*/ 204 h 204"/>
                    <a:gd name="T2" fmla="*/ 0 w 209"/>
                    <a:gd name="T3" fmla="*/ 203 h 204"/>
                    <a:gd name="T4" fmla="*/ 203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3" y="0"/>
                      </a:lnTo>
                      <a:lnTo>
                        <a:pt x="209" y="1"/>
                      </a:lnTo>
                      <a:lnTo>
                        <a:pt x="5" y="204"/>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7" name="Freeform 415"/>
                <p:cNvSpPr>
                  <a:spLocks/>
                </p:cNvSpPr>
                <p:nvPr/>
              </p:nvSpPr>
              <p:spPr bwMode="auto">
                <a:xfrm>
                  <a:off x="3798" y="2510"/>
                  <a:ext cx="225" cy="208"/>
                </a:xfrm>
                <a:custGeom>
                  <a:avLst/>
                  <a:gdLst>
                    <a:gd name="T0" fmla="*/ 22 w 225"/>
                    <a:gd name="T1" fmla="*/ 208 h 208"/>
                    <a:gd name="T2" fmla="*/ 0 w 225"/>
                    <a:gd name="T3" fmla="*/ 203 h 208"/>
                    <a:gd name="T4" fmla="*/ 203 w 225"/>
                    <a:gd name="T5" fmla="*/ 0 h 208"/>
                    <a:gd name="T6" fmla="*/ 225 w 225"/>
                    <a:gd name="T7" fmla="*/ 5 h 208"/>
                    <a:gd name="T8" fmla="*/ 22 w 225"/>
                    <a:gd name="T9" fmla="*/ 208 h 208"/>
                  </a:gdLst>
                  <a:ahLst/>
                  <a:cxnLst>
                    <a:cxn ang="0">
                      <a:pos x="T0" y="T1"/>
                    </a:cxn>
                    <a:cxn ang="0">
                      <a:pos x="T2" y="T3"/>
                    </a:cxn>
                    <a:cxn ang="0">
                      <a:pos x="T4" y="T5"/>
                    </a:cxn>
                    <a:cxn ang="0">
                      <a:pos x="T6" y="T7"/>
                    </a:cxn>
                    <a:cxn ang="0">
                      <a:pos x="T8" y="T9"/>
                    </a:cxn>
                  </a:cxnLst>
                  <a:rect l="0" t="0" r="r" b="b"/>
                  <a:pathLst>
                    <a:path w="225" h="208">
                      <a:moveTo>
                        <a:pt x="22" y="208"/>
                      </a:moveTo>
                      <a:lnTo>
                        <a:pt x="0" y="203"/>
                      </a:lnTo>
                      <a:lnTo>
                        <a:pt x="203" y="0"/>
                      </a:lnTo>
                      <a:lnTo>
                        <a:pt x="225" y="5"/>
                      </a:lnTo>
                      <a:lnTo>
                        <a:pt x="22" y="208"/>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68" name="Line 416"/>
                <p:cNvSpPr>
                  <a:spLocks noChangeShapeType="1"/>
                </p:cNvSpPr>
                <p:nvPr/>
              </p:nvSpPr>
              <p:spPr bwMode="auto">
                <a:xfrm flipV="1">
                  <a:off x="3820" y="2515"/>
                  <a:ext cx="203"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69" name="Freeform 417"/>
                <p:cNvSpPr>
                  <a:spLocks/>
                </p:cNvSpPr>
                <p:nvPr/>
              </p:nvSpPr>
              <p:spPr bwMode="auto">
                <a:xfrm>
                  <a:off x="3815" y="2514"/>
                  <a:ext cx="208" cy="204"/>
                </a:xfrm>
                <a:custGeom>
                  <a:avLst/>
                  <a:gdLst>
                    <a:gd name="T0" fmla="*/ 5 w 208"/>
                    <a:gd name="T1" fmla="*/ 204 h 204"/>
                    <a:gd name="T2" fmla="*/ 0 w 208"/>
                    <a:gd name="T3" fmla="*/ 203 h 204"/>
                    <a:gd name="T4" fmla="*/ 204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1"/>
                      </a:lnTo>
                      <a:lnTo>
                        <a:pt x="5" y="204"/>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0" name="Freeform 418"/>
                <p:cNvSpPr>
                  <a:spLocks/>
                </p:cNvSpPr>
                <p:nvPr/>
              </p:nvSpPr>
              <p:spPr bwMode="auto">
                <a:xfrm>
                  <a:off x="3811" y="2513"/>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1" name="Freeform 419"/>
                <p:cNvSpPr>
                  <a:spLocks/>
                </p:cNvSpPr>
                <p:nvPr/>
              </p:nvSpPr>
              <p:spPr bwMode="auto">
                <a:xfrm>
                  <a:off x="3806" y="2512"/>
                  <a:ext cx="209" cy="204"/>
                </a:xfrm>
                <a:custGeom>
                  <a:avLst/>
                  <a:gdLst>
                    <a:gd name="T0" fmla="*/ 5 w 209"/>
                    <a:gd name="T1" fmla="*/ 204 h 204"/>
                    <a:gd name="T2" fmla="*/ 0 w 209"/>
                    <a:gd name="T3" fmla="*/ 203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1"/>
                      </a:lnTo>
                      <a:lnTo>
                        <a:pt x="5" y="204"/>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2" name="Freeform 420"/>
                <p:cNvSpPr>
                  <a:spLocks/>
                </p:cNvSpPr>
                <p:nvPr/>
              </p:nvSpPr>
              <p:spPr bwMode="auto">
                <a:xfrm>
                  <a:off x="3802" y="251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3" name="Freeform 421"/>
                <p:cNvSpPr>
                  <a:spLocks/>
                </p:cNvSpPr>
                <p:nvPr/>
              </p:nvSpPr>
              <p:spPr bwMode="auto">
                <a:xfrm>
                  <a:off x="3798" y="2510"/>
                  <a:ext cx="208" cy="204"/>
                </a:xfrm>
                <a:custGeom>
                  <a:avLst/>
                  <a:gdLst>
                    <a:gd name="T0" fmla="*/ 4 w 208"/>
                    <a:gd name="T1" fmla="*/ 204 h 204"/>
                    <a:gd name="T2" fmla="*/ 0 w 208"/>
                    <a:gd name="T3" fmla="*/ 203 h 204"/>
                    <a:gd name="T4" fmla="*/ 203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3" y="0"/>
                      </a:lnTo>
                      <a:lnTo>
                        <a:pt x="208" y="1"/>
                      </a:lnTo>
                      <a:lnTo>
                        <a:pt x="4" y="20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4" name="Freeform 422"/>
                <p:cNvSpPr>
                  <a:spLocks/>
                </p:cNvSpPr>
                <p:nvPr/>
              </p:nvSpPr>
              <p:spPr bwMode="auto">
                <a:xfrm>
                  <a:off x="3774" y="2506"/>
                  <a:ext cx="227" cy="207"/>
                </a:xfrm>
                <a:custGeom>
                  <a:avLst/>
                  <a:gdLst>
                    <a:gd name="T0" fmla="*/ 24 w 227"/>
                    <a:gd name="T1" fmla="*/ 207 h 207"/>
                    <a:gd name="T2" fmla="*/ 0 w 227"/>
                    <a:gd name="T3" fmla="*/ 203 h 207"/>
                    <a:gd name="T4" fmla="*/ 204 w 227"/>
                    <a:gd name="T5" fmla="*/ 0 h 207"/>
                    <a:gd name="T6" fmla="*/ 227 w 227"/>
                    <a:gd name="T7" fmla="*/ 4 h 207"/>
                    <a:gd name="T8" fmla="*/ 24 w 227"/>
                    <a:gd name="T9" fmla="*/ 207 h 207"/>
                  </a:gdLst>
                  <a:ahLst/>
                  <a:cxnLst>
                    <a:cxn ang="0">
                      <a:pos x="T0" y="T1"/>
                    </a:cxn>
                    <a:cxn ang="0">
                      <a:pos x="T2" y="T3"/>
                    </a:cxn>
                    <a:cxn ang="0">
                      <a:pos x="T4" y="T5"/>
                    </a:cxn>
                    <a:cxn ang="0">
                      <a:pos x="T6" y="T7"/>
                    </a:cxn>
                    <a:cxn ang="0">
                      <a:pos x="T8" y="T9"/>
                    </a:cxn>
                  </a:cxnLst>
                  <a:rect l="0" t="0" r="r" b="b"/>
                  <a:pathLst>
                    <a:path w="227" h="207">
                      <a:moveTo>
                        <a:pt x="24" y="207"/>
                      </a:moveTo>
                      <a:lnTo>
                        <a:pt x="0" y="203"/>
                      </a:lnTo>
                      <a:lnTo>
                        <a:pt x="204" y="0"/>
                      </a:lnTo>
                      <a:lnTo>
                        <a:pt x="227" y="4"/>
                      </a:lnTo>
                      <a:lnTo>
                        <a:pt x="24" y="20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5" name="Line 423"/>
                <p:cNvSpPr>
                  <a:spLocks noChangeShapeType="1"/>
                </p:cNvSpPr>
                <p:nvPr/>
              </p:nvSpPr>
              <p:spPr bwMode="auto">
                <a:xfrm flipV="1">
                  <a:off x="3798"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76" name="Freeform 424"/>
                <p:cNvSpPr>
                  <a:spLocks/>
                </p:cNvSpPr>
                <p:nvPr/>
              </p:nvSpPr>
              <p:spPr bwMode="auto">
                <a:xfrm>
                  <a:off x="3792" y="2509"/>
                  <a:ext cx="209" cy="204"/>
                </a:xfrm>
                <a:custGeom>
                  <a:avLst/>
                  <a:gdLst>
                    <a:gd name="T0" fmla="*/ 6 w 209"/>
                    <a:gd name="T1" fmla="*/ 204 h 204"/>
                    <a:gd name="T2" fmla="*/ 0 w 209"/>
                    <a:gd name="T3" fmla="*/ 203 h 204"/>
                    <a:gd name="T4" fmla="*/ 203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1"/>
                      </a:lnTo>
                      <a:lnTo>
                        <a:pt x="6" y="20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7" name="Freeform 425"/>
                <p:cNvSpPr>
                  <a:spLocks/>
                </p:cNvSpPr>
                <p:nvPr/>
              </p:nvSpPr>
              <p:spPr bwMode="auto">
                <a:xfrm>
                  <a:off x="3786" y="250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8" name="Freeform 426"/>
                <p:cNvSpPr>
                  <a:spLocks/>
                </p:cNvSpPr>
                <p:nvPr/>
              </p:nvSpPr>
              <p:spPr bwMode="auto">
                <a:xfrm>
                  <a:off x="3780" y="2507"/>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79" name="Freeform 427"/>
                <p:cNvSpPr>
                  <a:spLocks/>
                </p:cNvSpPr>
                <p:nvPr/>
              </p:nvSpPr>
              <p:spPr bwMode="auto">
                <a:xfrm>
                  <a:off x="3774" y="2506"/>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0" name="Freeform 428"/>
                <p:cNvSpPr>
                  <a:spLocks/>
                </p:cNvSpPr>
                <p:nvPr/>
              </p:nvSpPr>
              <p:spPr bwMode="auto">
                <a:xfrm>
                  <a:off x="3750" y="2504"/>
                  <a:ext cx="228" cy="205"/>
                </a:xfrm>
                <a:custGeom>
                  <a:avLst/>
                  <a:gdLst>
                    <a:gd name="T0" fmla="*/ 24 w 228"/>
                    <a:gd name="T1" fmla="*/ 205 h 205"/>
                    <a:gd name="T2" fmla="*/ 0 w 228"/>
                    <a:gd name="T3" fmla="*/ 203 h 205"/>
                    <a:gd name="T4" fmla="*/ 204 w 228"/>
                    <a:gd name="T5" fmla="*/ 0 h 205"/>
                    <a:gd name="T6" fmla="*/ 228 w 228"/>
                    <a:gd name="T7" fmla="*/ 2 h 205"/>
                    <a:gd name="T8" fmla="*/ 24 w 228"/>
                    <a:gd name="T9" fmla="*/ 205 h 205"/>
                  </a:gdLst>
                  <a:ahLst/>
                  <a:cxnLst>
                    <a:cxn ang="0">
                      <a:pos x="T0" y="T1"/>
                    </a:cxn>
                    <a:cxn ang="0">
                      <a:pos x="T2" y="T3"/>
                    </a:cxn>
                    <a:cxn ang="0">
                      <a:pos x="T4" y="T5"/>
                    </a:cxn>
                    <a:cxn ang="0">
                      <a:pos x="T6" y="T7"/>
                    </a:cxn>
                    <a:cxn ang="0">
                      <a:pos x="T8" y="T9"/>
                    </a:cxn>
                  </a:cxnLst>
                  <a:rect l="0" t="0" r="r" b="b"/>
                  <a:pathLst>
                    <a:path w="228" h="205">
                      <a:moveTo>
                        <a:pt x="24" y="205"/>
                      </a:moveTo>
                      <a:lnTo>
                        <a:pt x="0" y="203"/>
                      </a:lnTo>
                      <a:lnTo>
                        <a:pt x="204" y="0"/>
                      </a:lnTo>
                      <a:lnTo>
                        <a:pt x="228" y="2"/>
                      </a:lnTo>
                      <a:lnTo>
                        <a:pt x="24" y="205"/>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1" name="Line 429"/>
                <p:cNvSpPr>
                  <a:spLocks noChangeShapeType="1"/>
                </p:cNvSpPr>
                <p:nvPr/>
              </p:nvSpPr>
              <p:spPr bwMode="auto">
                <a:xfrm flipV="1">
                  <a:off x="3774"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82" name="Freeform 430"/>
                <p:cNvSpPr>
                  <a:spLocks/>
                </p:cNvSpPr>
                <p:nvPr/>
              </p:nvSpPr>
              <p:spPr bwMode="auto">
                <a:xfrm>
                  <a:off x="3770" y="2506"/>
                  <a:ext cx="208" cy="203"/>
                </a:xfrm>
                <a:custGeom>
                  <a:avLst/>
                  <a:gdLst>
                    <a:gd name="T0" fmla="*/ 4 w 208"/>
                    <a:gd name="T1" fmla="*/ 203 h 203"/>
                    <a:gd name="T2" fmla="*/ 0 w 208"/>
                    <a:gd name="T3" fmla="*/ 203 h 203"/>
                    <a:gd name="T4" fmla="*/ 203 w 208"/>
                    <a:gd name="T5" fmla="*/ 0 h 203"/>
                    <a:gd name="T6" fmla="*/ 208 w 208"/>
                    <a:gd name="T7" fmla="*/ 0 h 203"/>
                    <a:gd name="T8" fmla="*/ 4 w 208"/>
                    <a:gd name="T9" fmla="*/ 203 h 203"/>
                  </a:gdLst>
                  <a:ahLst/>
                  <a:cxnLst>
                    <a:cxn ang="0">
                      <a:pos x="T0" y="T1"/>
                    </a:cxn>
                    <a:cxn ang="0">
                      <a:pos x="T2" y="T3"/>
                    </a:cxn>
                    <a:cxn ang="0">
                      <a:pos x="T4" y="T5"/>
                    </a:cxn>
                    <a:cxn ang="0">
                      <a:pos x="T6" y="T7"/>
                    </a:cxn>
                    <a:cxn ang="0">
                      <a:pos x="T8" y="T9"/>
                    </a:cxn>
                  </a:cxnLst>
                  <a:rect l="0" t="0" r="r" b="b"/>
                  <a:pathLst>
                    <a:path w="208" h="203">
                      <a:moveTo>
                        <a:pt x="4" y="203"/>
                      </a:moveTo>
                      <a:lnTo>
                        <a:pt x="0" y="203"/>
                      </a:lnTo>
                      <a:lnTo>
                        <a:pt x="203" y="0"/>
                      </a:lnTo>
                      <a:lnTo>
                        <a:pt x="208" y="0"/>
                      </a:lnTo>
                      <a:lnTo>
                        <a:pt x="4"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3" name="Freeform 431"/>
                <p:cNvSpPr>
                  <a:spLocks/>
                </p:cNvSpPr>
                <p:nvPr/>
              </p:nvSpPr>
              <p:spPr bwMode="auto">
                <a:xfrm>
                  <a:off x="3765" y="2505"/>
                  <a:ext cx="208" cy="204"/>
                </a:xfrm>
                <a:custGeom>
                  <a:avLst/>
                  <a:gdLst>
                    <a:gd name="T0" fmla="*/ 5 w 208"/>
                    <a:gd name="T1" fmla="*/ 204 h 204"/>
                    <a:gd name="T2" fmla="*/ 0 w 208"/>
                    <a:gd name="T3" fmla="*/ 204 h 204"/>
                    <a:gd name="T4" fmla="*/ 203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4"/>
                      </a:lnTo>
                      <a:lnTo>
                        <a:pt x="203" y="0"/>
                      </a:lnTo>
                      <a:lnTo>
                        <a:pt x="208" y="1"/>
                      </a:lnTo>
                      <a:lnTo>
                        <a:pt x="5" y="20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4" name="Freeform 432"/>
                <p:cNvSpPr>
                  <a:spLocks/>
                </p:cNvSpPr>
                <p:nvPr/>
              </p:nvSpPr>
              <p:spPr bwMode="auto">
                <a:xfrm>
                  <a:off x="3760" y="2505"/>
                  <a:ext cx="208" cy="204"/>
                </a:xfrm>
                <a:custGeom>
                  <a:avLst/>
                  <a:gdLst>
                    <a:gd name="T0" fmla="*/ 5 w 208"/>
                    <a:gd name="T1" fmla="*/ 204 h 204"/>
                    <a:gd name="T2" fmla="*/ 0 w 208"/>
                    <a:gd name="T3" fmla="*/ 203 h 204"/>
                    <a:gd name="T4" fmla="*/ 204 w 208"/>
                    <a:gd name="T5" fmla="*/ 0 h 204"/>
                    <a:gd name="T6" fmla="*/ 208 w 208"/>
                    <a:gd name="T7" fmla="*/ 0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0"/>
                      </a:lnTo>
                      <a:lnTo>
                        <a:pt x="5"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5" name="Freeform 433"/>
                <p:cNvSpPr>
                  <a:spLocks/>
                </p:cNvSpPr>
                <p:nvPr/>
              </p:nvSpPr>
              <p:spPr bwMode="auto">
                <a:xfrm>
                  <a:off x="3755" y="2504"/>
                  <a:ext cx="209" cy="204"/>
                </a:xfrm>
                <a:custGeom>
                  <a:avLst/>
                  <a:gdLst>
                    <a:gd name="T0" fmla="*/ 5 w 209"/>
                    <a:gd name="T1" fmla="*/ 204 h 204"/>
                    <a:gd name="T2" fmla="*/ 0 w 209"/>
                    <a:gd name="T3" fmla="*/ 204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0"/>
                      </a:lnTo>
                      <a:lnTo>
                        <a:pt x="209" y="1"/>
                      </a:lnTo>
                      <a:lnTo>
                        <a:pt x="5" y="204"/>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6" name="Freeform 434"/>
                <p:cNvSpPr>
                  <a:spLocks/>
                </p:cNvSpPr>
                <p:nvPr/>
              </p:nvSpPr>
              <p:spPr bwMode="auto">
                <a:xfrm>
                  <a:off x="3750" y="2504"/>
                  <a:ext cx="209" cy="204"/>
                </a:xfrm>
                <a:custGeom>
                  <a:avLst/>
                  <a:gdLst>
                    <a:gd name="T0" fmla="*/ 5 w 209"/>
                    <a:gd name="T1" fmla="*/ 204 h 204"/>
                    <a:gd name="T2" fmla="*/ 0 w 209"/>
                    <a:gd name="T3" fmla="*/ 203 h 204"/>
                    <a:gd name="T4" fmla="*/ 204 w 209"/>
                    <a:gd name="T5" fmla="*/ 0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7" name="Freeform 435"/>
                <p:cNvSpPr>
                  <a:spLocks/>
                </p:cNvSpPr>
                <p:nvPr/>
              </p:nvSpPr>
              <p:spPr bwMode="auto">
                <a:xfrm>
                  <a:off x="3726" y="2503"/>
                  <a:ext cx="228" cy="204"/>
                </a:xfrm>
                <a:custGeom>
                  <a:avLst/>
                  <a:gdLst>
                    <a:gd name="T0" fmla="*/ 24 w 228"/>
                    <a:gd name="T1" fmla="*/ 204 h 204"/>
                    <a:gd name="T2" fmla="*/ 0 w 228"/>
                    <a:gd name="T3" fmla="*/ 203 h 204"/>
                    <a:gd name="T4" fmla="*/ 203 w 228"/>
                    <a:gd name="T5" fmla="*/ 0 h 204"/>
                    <a:gd name="T6" fmla="*/ 228 w 228"/>
                    <a:gd name="T7" fmla="*/ 1 h 204"/>
                    <a:gd name="T8" fmla="*/ 24 w 228"/>
                    <a:gd name="T9" fmla="*/ 204 h 204"/>
                  </a:gdLst>
                  <a:ahLst/>
                  <a:cxnLst>
                    <a:cxn ang="0">
                      <a:pos x="T0" y="T1"/>
                    </a:cxn>
                    <a:cxn ang="0">
                      <a:pos x="T2" y="T3"/>
                    </a:cxn>
                    <a:cxn ang="0">
                      <a:pos x="T4" y="T5"/>
                    </a:cxn>
                    <a:cxn ang="0">
                      <a:pos x="T6" y="T7"/>
                    </a:cxn>
                    <a:cxn ang="0">
                      <a:pos x="T8" y="T9"/>
                    </a:cxn>
                  </a:cxnLst>
                  <a:rect l="0" t="0" r="r" b="b"/>
                  <a:pathLst>
                    <a:path w="228" h="204">
                      <a:moveTo>
                        <a:pt x="24" y="204"/>
                      </a:moveTo>
                      <a:lnTo>
                        <a:pt x="0" y="203"/>
                      </a:lnTo>
                      <a:lnTo>
                        <a:pt x="203" y="0"/>
                      </a:lnTo>
                      <a:lnTo>
                        <a:pt x="228" y="1"/>
                      </a:lnTo>
                      <a:lnTo>
                        <a:pt x="24" y="204"/>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88" name="Line 436"/>
                <p:cNvSpPr>
                  <a:spLocks noChangeShapeType="1"/>
                </p:cNvSpPr>
                <p:nvPr/>
              </p:nvSpPr>
              <p:spPr bwMode="auto">
                <a:xfrm flipV="1">
                  <a:off x="3750"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89" name="Freeform 437"/>
                <p:cNvSpPr>
                  <a:spLocks/>
                </p:cNvSpPr>
                <p:nvPr/>
              </p:nvSpPr>
              <p:spPr bwMode="auto">
                <a:xfrm>
                  <a:off x="3744"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90" name="Freeform 438"/>
                <p:cNvSpPr>
                  <a:spLocks/>
                </p:cNvSpPr>
                <p:nvPr/>
              </p:nvSpPr>
              <p:spPr bwMode="auto">
                <a:xfrm>
                  <a:off x="3738"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91" name="Freeform 439"/>
                <p:cNvSpPr>
                  <a:spLocks/>
                </p:cNvSpPr>
                <p:nvPr/>
              </p:nvSpPr>
              <p:spPr bwMode="auto">
                <a:xfrm>
                  <a:off x="3732" y="2503"/>
                  <a:ext cx="210" cy="204"/>
                </a:xfrm>
                <a:custGeom>
                  <a:avLst/>
                  <a:gdLst>
                    <a:gd name="T0" fmla="*/ 6 w 210"/>
                    <a:gd name="T1" fmla="*/ 204 h 204"/>
                    <a:gd name="T2" fmla="*/ 0 w 210"/>
                    <a:gd name="T3" fmla="*/ 204 h 204"/>
                    <a:gd name="T4" fmla="*/ 203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3" y="0"/>
                      </a:lnTo>
                      <a:lnTo>
                        <a:pt x="210" y="1"/>
                      </a:lnTo>
                      <a:lnTo>
                        <a:pt x="6" y="20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92" name="Freeform 440"/>
                <p:cNvSpPr>
                  <a:spLocks/>
                </p:cNvSpPr>
                <p:nvPr/>
              </p:nvSpPr>
              <p:spPr bwMode="auto">
                <a:xfrm>
                  <a:off x="3726" y="2503"/>
                  <a:ext cx="209" cy="204"/>
                </a:xfrm>
                <a:custGeom>
                  <a:avLst/>
                  <a:gdLst>
                    <a:gd name="T0" fmla="*/ 6 w 209"/>
                    <a:gd name="T1" fmla="*/ 204 h 204"/>
                    <a:gd name="T2" fmla="*/ 0 w 209"/>
                    <a:gd name="T3" fmla="*/ 203 h 204"/>
                    <a:gd name="T4" fmla="*/ 203 w 209"/>
                    <a:gd name="T5" fmla="*/ 0 h 204"/>
                    <a:gd name="T6" fmla="*/ 209 w 209"/>
                    <a:gd name="T7" fmla="*/ 0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93" name="Freeform 441"/>
                <p:cNvSpPr>
                  <a:spLocks/>
                </p:cNvSpPr>
                <p:nvPr/>
              </p:nvSpPr>
              <p:spPr bwMode="auto">
                <a:xfrm>
                  <a:off x="3484" y="2706"/>
                  <a:ext cx="484" cy="288"/>
                </a:xfrm>
                <a:custGeom>
                  <a:avLst/>
                  <a:gdLst>
                    <a:gd name="T0" fmla="*/ 217 w 484"/>
                    <a:gd name="T1" fmla="*/ 1 h 288"/>
                    <a:gd name="T2" fmla="*/ 170 w 484"/>
                    <a:gd name="T3" fmla="*/ 7 h 288"/>
                    <a:gd name="T4" fmla="*/ 126 w 484"/>
                    <a:gd name="T5" fmla="*/ 18 h 288"/>
                    <a:gd name="T6" fmla="*/ 88 w 484"/>
                    <a:gd name="T7" fmla="*/ 33 h 288"/>
                    <a:gd name="T8" fmla="*/ 55 w 484"/>
                    <a:gd name="T9" fmla="*/ 53 h 288"/>
                    <a:gd name="T10" fmla="*/ 29 w 484"/>
                    <a:gd name="T11" fmla="*/ 76 h 288"/>
                    <a:gd name="T12" fmla="*/ 10 w 484"/>
                    <a:gd name="T13" fmla="*/ 102 h 288"/>
                    <a:gd name="T14" fmla="*/ 1 w 484"/>
                    <a:gd name="T15" fmla="*/ 130 h 288"/>
                    <a:gd name="T16" fmla="*/ 1 w 484"/>
                    <a:gd name="T17" fmla="*/ 159 h 288"/>
                    <a:gd name="T18" fmla="*/ 10 w 484"/>
                    <a:gd name="T19" fmla="*/ 187 h 288"/>
                    <a:gd name="T20" fmla="*/ 29 w 484"/>
                    <a:gd name="T21" fmla="*/ 213 h 288"/>
                    <a:gd name="T22" fmla="*/ 55 w 484"/>
                    <a:gd name="T23" fmla="*/ 236 h 288"/>
                    <a:gd name="T24" fmla="*/ 88 w 484"/>
                    <a:gd name="T25" fmla="*/ 255 h 288"/>
                    <a:gd name="T26" fmla="*/ 126 w 484"/>
                    <a:gd name="T27" fmla="*/ 271 h 288"/>
                    <a:gd name="T28" fmla="*/ 170 w 484"/>
                    <a:gd name="T29" fmla="*/ 282 h 288"/>
                    <a:gd name="T30" fmla="*/ 217 w 484"/>
                    <a:gd name="T31" fmla="*/ 287 h 288"/>
                    <a:gd name="T32" fmla="*/ 266 w 484"/>
                    <a:gd name="T33" fmla="*/ 287 h 288"/>
                    <a:gd name="T34" fmla="*/ 314 w 484"/>
                    <a:gd name="T35" fmla="*/ 282 h 288"/>
                    <a:gd name="T36" fmla="*/ 357 w 484"/>
                    <a:gd name="T37" fmla="*/ 271 h 288"/>
                    <a:gd name="T38" fmla="*/ 396 w 484"/>
                    <a:gd name="T39" fmla="*/ 255 h 288"/>
                    <a:gd name="T40" fmla="*/ 428 w 484"/>
                    <a:gd name="T41" fmla="*/ 236 h 288"/>
                    <a:gd name="T42" fmla="*/ 454 w 484"/>
                    <a:gd name="T43" fmla="*/ 213 h 288"/>
                    <a:gd name="T44" fmla="*/ 473 w 484"/>
                    <a:gd name="T45" fmla="*/ 187 h 288"/>
                    <a:gd name="T46" fmla="*/ 482 w 484"/>
                    <a:gd name="T47" fmla="*/ 159 h 288"/>
                    <a:gd name="T48" fmla="*/ 482 w 484"/>
                    <a:gd name="T49" fmla="*/ 130 h 288"/>
                    <a:gd name="T50" fmla="*/ 473 w 484"/>
                    <a:gd name="T51" fmla="*/ 102 h 288"/>
                    <a:gd name="T52" fmla="*/ 454 w 484"/>
                    <a:gd name="T53" fmla="*/ 76 h 288"/>
                    <a:gd name="T54" fmla="*/ 428 w 484"/>
                    <a:gd name="T55" fmla="*/ 53 h 288"/>
                    <a:gd name="T56" fmla="*/ 396 w 484"/>
                    <a:gd name="T57" fmla="*/ 33 h 288"/>
                    <a:gd name="T58" fmla="*/ 357 w 484"/>
                    <a:gd name="T59" fmla="*/ 18 h 288"/>
                    <a:gd name="T60" fmla="*/ 314 w 484"/>
                    <a:gd name="T61" fmla="*/ 7 h 288"/>
                    <a:gd name="T62" fmla="*/ 266 w 484"/>
                    <a:gd name="T63" fmla="*/ 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288">
                      <a:moveTo>
                        <a:pt x="242" y="0"/>
                      </a:moveTo>
                      <a:lnTo>
                        <a:pt x="217" y="1"/>
                      </a:lnTo>
                      <a:lnTo>
                        <a:pt x="193" y="3"/>
                      </a:lnTo>
                      <a:lnTo>
                        <a:pt x="170" y="7"/>
                      </a:lnTo>
                      <a:lnTo>
                        <a:pt x="147" y="12"/>
                      </a:lnTo>
                      <a:lnTo>
                        <a:pt x="126" y="18"/>
                      </a:lnTo>
                      <a:lnTo>
                        <a:pt x="106" y="25"/>
                      </a:lnTo>
                      <a:lnTo>
                        <a:pt x="88" y="33"/>
                      </a:lnTo>
                      <a:lnTo>
                        <a:pt x="70" y="43"/>
                      </a:lnTo>
                      <a:lnTo>
                        <a:pt x="55" y="53"/>
                      </a:lnTo>
                      <a:lnTo>
                        <a:pt x="41" y="64"/>
                      </a:lnTo>
                      <a:lnTo>
                        <a:pt x="29" y="76"/>
                      </a:lnTo>
                      <a:lnTo>
                        <a:pt x="19" y="88"/>
                      </a:lnTo>
                      <a:lnTo>
                        <a:pt x="10" y="102"/>
                      </a:lnTo>
                      <a:lnTo>
                        <a:pt x="4" y="115"/>
                      </a:lnTo>
                      <a:lnTo>
                        <a:pt x="1" y="130"/>
                      </a:lnTo>
                      <a:lnTo>
                        <a:pt x="0" y="144"/>
                      </a:lnTo>
                      <a:lnTo>
                        <a:pt x="1" y="159"/>
                      </a:lnTo>
                      <a:lnTo>
                        <a:pt x="4" y="173"/>
                      </a:lnTo>
                      <a:lnTo>
                        <a:pt x="10" y="187"/>
                      </a:lnTo>
                      <a:lnTo>
                        <a:pt x="19" y="200"/>
                      </a:lnTo>
                      <a:lnTo>
                        <a:pt x="29" y="213"/>
                      </a:lnTo>
                      <a:lnTo>
                        <a:pt x="41" y="225"/>
                      </a:lnTo>
                      <a:lnTo>
                        <a:pt x="55" y="236"/>
                      </a:lnTo>
                      <a:lnTo>
                        <a:pt x="70" y="246"/>
                      </a:lnTo>
                      <a:lnTo>
                        <a:pt x="88" y="255"/>
                      </a:lnTo>
                      <a:lnTo>
                        <a:pt x="106" y="264"/>
                      </a:lnTo>
                      <a:lnTo>
                        <a:pt x="126" y="271"/>
                      </a:lnTo>
                      <a:lnTo>
                        <a:pt x="147" y="277"/>
                      </a:lnTo>
                      <a:lnTo>
                        <a:pt x="170" y="282"/>
                      </a:lnTo>
                      <a:lnTo>
                        <a:pt x="193" y="285"/>
                      </a:lnTo>
                      <a:lnTo>
                        <a:pt x="217" y="287"/>
                      </a:lnTo>
                      <a:lnTo>
                        <a:pt x="242" y="288"/>
                      </a:lnTo>
                      <a:lnTo>
                        <a:pt x="266" y="287"/>
                      </a:lnTo>
                      <a:lnTo>
                        <a:pt x="290" y="285"/>
                      </a:lnTo>
                      <a:lnTo>
                        <a:pt x="314" y="282"/>
                      </a:lnTo>
                      <a:lnTo>
                        <a:pt x="336" y="277"/>
                      </a:lnTo>
                      <a:lnTo>
                        <a:pt x="357" y="271"/>
                      </a:lnTo>
                      <a:lnTo>
                        <a:pt x="377" y="264"/>
                      </a:lnTo>
                      <a:lnTo>
                        <a:pt x="396" y="255"/>
                      </a:lnTo>
                      <a:lnTo>
                        <a:pt x="413" y="246"/>
                      </a:lnTo>
                      <a:lnTo>
                        <a:pt x="428" y="236"/>
                      </a:lnTo>
                      <a:lnTo>
                        <a:pt x="442" y="225"/>
                      </a:lnTo>
                      <a:lnTo>
                        <a:pt x="454" y="213"/>
                      </a:lnTo>
                      <a:lnTo>
                        <a:pt x="465" y="200"/>
                      </a:lnTo>
                      <a:lnTo>
                        <a:pt x="473" y="187"/>
                      </a:lnTo>
                      <a:lnTo>
                        <a:pt x="479" y="173"/>
                      </a:lnTo>
                      <a:lnTo>
                        <a:pt x="482" y="159"/>
                      </a:lnTo>
                      <a:lnTo>
                        <a:pt x="484" y="144"/>
                      </a:lnTo>
                      <a:lnTo>
                        <a:pt x="482" y="130"/>
                      </a:lnTo>
                      <a:lnTo>
                        <a:pt x="479" y="115"/>
                      </a:lnTo>
                      <a:lnTo>
                        <a:pt x="473" y="102"/>
                      </a:lnTo>
                      <a:lnTo>
                        <a:pt x="465" y="88"/>
                      </a:lnTo>
                      <a:lnTo>
                        <a:pt x="454" y="76"/>
                      </a:lnTo>
                      <a:lnTo>
                        <a:pt x="442" y="64"/>
                      </a:lnTo>
                      <a:lnTo>
                        <a:pt x="428" y="53"/>
                      </a:lnTo>
                      <a:lnTo>
                        <a:pt x="413" y="43"/>
                      </a:lnTo>
                      <a:lnTo>
                        <a:pt x="396" y="33"/>
                      </a:lnTo>
                      <a:lnTo>
                        <a:pt x="377" y="25"/>
                      </a:lnTo>
                      <a:lnTo>
                        <a:pt x="357" y="18"/>
                      </a:lnTo>
                      <a:lnTo>
                        <a:pt x="336" y="12"/>
                      </a:lnTo>
                      <a:lnTo>
                        <a:pt x="314" y="7"/>
                      </a:lnTo>
                      <a:lnTo>
                        <a:pt x="290" y="3"/>
                      </a:lnTo>
                      <a:lnTo>
                        <a:pt x="266" y="1"/>
                      </a:lnTo>
                      <a:lnTo>
                        <a:pt x="242"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494" name="Line 442"/>
                <p:cNvSpPr>
                  <a:spLocks noChangeShapeType="1"/>
                </p:cNvSpPr>
                <p:nvPr/>
              </p:nvSpPr>
              <p:spPr bwMode="auto">
                <a:xfrm flipH="1">
                  <a:off x="3701" y="2706"/>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5" name="Line 443"/>
                <p:cNvSpPr>
                  <a:spLocks noChangeShapeType="1"/>
                </p:cNvSpPr>
                <p:nvPr/>
              </p:nvSpPr>
              <p:spPr bwMode="auto">
                <a:xfrm flipH="1">
                  <a:off x="3677" y="2707"/>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6" name="Line 444"/>
                <p:cNvSpPr>
                  <a:spLocks noChangeShapeType="1"/>
                </p:cNvSpPr>
                <p:nvPr/>
              </p:nvSpPr>
              <p:spPr bwMode="auto">
                <a:xfrm flipH="1">
                  <a:off x="3654" y="2709"/>
                  <a:ext cx="23" cy="4"/>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7" name="Line 445"/>
                <p:cNvSpPr>
                  <a:spLocks noChangeShapeType="1"/>
                </p:cNvSpPr>
                <p:nvPr/>
              </p:nvSpPr>
              <p:spPr bwMode="auto">
                <a:xfrm flipH="1">
                  <a:off x="3631" y="271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8" name="Line 446"/>
                <p:cNvSpPr>
                  <a:spLocks noChangeShapeType="1"/>
                </p:cNvSpPr>
                <p:nvPr/>
              </p:nvSpPr>
              <p:spPr bwMode="auto">
                <a:xfrm flipH="1">
                  <a:off x="3610" y="2718"/>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499" name="Line 447"/>
                <p:cNvSpPr>
                  <a:spLocks noChangeShapeType="1"/>
                </p:cNvSpPr>
                <p:nvPr/>
              </p:nvSpPr>
              <p:spPr bwMode="auto">
                <a:xfrm flipH="1">
                  <a:off x="3590" y="2724"/>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0" name="Line 448"/>
                <p:cNvSpPr>
                  <a:spLocks noChangeShapeType="1"/>
                </p:cNvSpPr>
                <p:nvPr/>
              </p:nvSpPr>
              <p:spPr bwMode="auto">
                <a:xfrm flipH="1">
                  <a:off x="3572" y="2731"/>
                  <a:ext cx="18" cy="8"/>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1" name="Line 449"/>
                <p:cNvSpPr>
                  <a:spLocks noChangeShapeType="1"/>
                </p:cNvSpPr>
                <p:nvPr/>
              </p:nvSpPr>
              <p:spPr bwMode="auto">
                <a:xfrm flipH="1">
                  <a:off x="3554" y="2739"/>
                  <a:ext cx="18" cy="10"/>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2" name="Line 450"/>
                <p:cNvSpPr>
                  <a:spLocks noChangeShapeType="1"/>
                </p:cNvSpPr>
                <p:nvPr/>
              </p:nvSpPr>
              <p:spPr bwMode="auto">
                <a:xfrm flipH="1">
                  <a:off x="3539" y="2749"/>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3" name="Line 451"/>
                <p:cNvSpPr>
                  <a:spLocks noChangeShapeType="1"/>
                </p:cNvSpPr>
                <p:nvPr/>
              </p:nvSpPr>
              <p:spPr bwMode="auto">
                <a:xfrm flipH="1">
                  <a:off x="3525" y="2759"/>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4" name="Line 452"/>
                <p:cNvSpPr>
                  <a:spLocks noChangeShapeType="1"/>
                </p:cNvSpPr>
                <p:nvPr/>
              </p:nvSpPr>
              <p:spPr bwMode="auto">
                <a:xfrm flipH="1">
                  <a:off x="3513" y="2770"/>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5" name="Line 453"/>
                <p:cNvSpPr>
                  <a:spLocks noChangeShapeType="1"/>
                </p:cNvSpPr>
                <p:nvPr/>
              </p:nvSpPr>
              <p:spPr bwMode="auto">
                <a:xfrm flipH="1">
                  <a:off x="3503" y="2782"/>
                  <a:ext cx="10" cy="12"/>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6" name="Line 454"/>
                <p:cNvSpPr>
                  <a:spLocks noChangeShapeType="1"/>
                </p:cNvSpPr>
                <p:nvPr/>
              </p:nvSpPr>
              <p:spPr bwMode="auto">
                <a:xfrm flipH="1">
                  <a:off x="3494" y="2794"/>
                  <a:ext cx="9" cy="14"/>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7" name="Line 455"/>
                <p:cNvSpPr>
                  <a:spLocks noChangeShapeType="1"/>
                </p:cNvSpPr>
                <p:nvPr/>
              </p:nvSpPr>
              <p:spPr bwMode="auto">
                <a:xfrm flipH="1">
                  <a:off x="3488" y="2808"/>
                  <a:ext cx="6" cy="13"/>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8" name="Line 456"/>
                <p:cNvSpPr>
                  <a:spLocks noChangeShapeType="1"/>
                </p:cNvSpPr>
                <p:nvPr/>
              </p:nvSpPr>
              <p:spPr bwMode="auto">
                <a:xfrm flipH="1">
                  <a:off x="3485" y="2821"/>
                  <a:ext cx="3" cy="15"/>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509" name="Line 457"/>
                <p:cNvSpPr>
                  <a:spLocks noChangeShapeType="1"/>
                </p:cNvSpPr>
                <p:nvPr/>
              </p:nvSpPr>
              <p:spPr bwMode="auto">
                <a:xfrm flipH="1">
                  <a:off x="3484" y="2836"/>
                  <a:ext cx="1" cy="14"/>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262" name="Line 458"/>
              <p:cNvSpPr>
                <a:spLocks noChangeShapeType="1"/>
              </p:cNvSpPr>
              <p:nvPr/>
            </p:nvSpPr>
            <p:spPr bwMode="auto">
              <a:xfrm>
                <a:off x="3484" y="2850"/>
                <a:ext cx="1" cy="15"/>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3" name="Line 459"/>
              <p:cNvSpPr>
                <a:spLocks noChangeShapeType="1"/>
              </p:cNvSpPr>
              <p:nvPr/>
            </p:nvSpPr>
            <p:spPr bwMode="auto">
              <a:xfrm>
                <a:off x="3485" y="2865"/>
                <a:ext cx="3" cy="14"/>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4" name="Line 460"/>
              <p:cNvSpPr>
                <a:spLocks noChangeShapeType="1"/>
              </p:cNvSpPr>
              <p:nvPr/>
            </p:nvSpPr>
            <p:spPr bwMode="auto">
              <a:xfrm>
                <a:off x="3488" y="2879"/>
                <a:ext cx="6" cy="14"/>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5" name="Line 461"/>
              <p:cNvSpPr>
                <a:spLocks noChangeShapeType="1"/>
              </p:cNvSpPr>
              <p:nvPr/>
            </p:nvSpPr>
            <p:spPr bwMode="auto">
              <a:xfrm>
                <a:off x="3494" y="2893"/>
                <a:ext cx="9" cy="13"/>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6" name="Line 462"/>
              <p:cNvSpPr>
                <a:spLocks noChangeShapeType="1"/>
              </p:cNvSpPr>
              <p:nvPr/>
            </p:nvSpPr>
            <p:spPr bwMode="auto">
              <a:xfrm>
                <a:off x="3503" y="2906"/>
                <a:ext cx="10" cy="13"/>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7" name="Line 463"/>
              <p:cNvSpPr>
                <a:spLocks noChangeShapeType="1"/>
              </p:cNvSpPr>
              <p:nvPr/>
            </p:nvSpPr>
            <p:spPr bwMode="auto">
              <a:xfrm>
                <a:off x="3513" y="2919"/>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8" name="Line 464"/>
              <p:cNvSpPr>
                <a:spLocks noChangeShapeType="1"/>
              </p:cNvSpPr>
              <p:nvPr/>
            </p:nvSpPr>
            <p:spPr bwMode="auto">
              <a:xfrm>
                <a:off x="3525" y="2931"/>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69" name="Line 465"/>
              <p:cNvSpPr>
                <a:spLocks noChangeShapeType="1"/>
              </p:cNvSpPr>
              <p:nvPr/>
            </p:nvSpPr>
            <p:spPr bwMode="auto">
              <a:xfrm>
                <a:off x="3539" y="2942"/>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0" name="Line 466"/>
              <p:cNvSpPr>
                <a:spLocks noChangeShapeType="1"/>
              </p:cNvSpPr>
              <p:nvPr/>
            </p:nvSpPr>
            <p:spPr bwMode="auto">
              <a:xfrm>
                <a:off x="3554" y="2952"/>
                <a:ext cx="18" cy="9"/>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1" name="Line 467"/>
              <p:cNvSpPr>
                <a:spLocks noChangeShapeType="1"/>
              </p:cNvSpPr>
              <p:nvPr/>
            </p:nvSpPr>
            <p:spPr bwMode="auto">
              <a:xfrm>
                <a:off x="3572" y="2961"/>
                <a:ext cx="18" cy="9"/>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2" name="Line 468"/>
              <p:cNvSpPr>
                <a:spLocks noChangeShapeType="1"/>
              </p:cNvSpPr>
              <p:nvPr/>
            </p:nvSpPr>
            <p:spPr bwMode="auto">
              <a:xfrm>
                <a:off x="3590" y="2970"/>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3" name="Line 469"/>
              <p:cNvSpPr>
                <a:spLocks noChangeShapeType="1"/>
              </p:cNvSpPr>
              <p:nvPr/>
            </p:nvSpPr>
            <p:spPr bwMode="auto">
              <a:xfrm>
                <a:off x="3610" y="2977"/>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4" name="Line 470"/>
              <p:cNvSpPr>
                <a:spLocks noChangeShapeType="1"/>
              </p:cNvSpPr>
              <p:nvPr/>
            </p:nvSpPr>
            <p:spPr bwMode="auto">
              <a:xfrm>
                <a:off x="3631" y="298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5" name="Line 471"/>
              <p:cNvSpPr>
                <a:spLocks noChangeShapeType="1"/>
              </p:cNvSpPr>
              <p:nvPr/>
            </p:nvSpPr>
            <p:spPr bwMode="auto">
              <a:xfrm>
                <a:off x="3654" y="2988"/>
                <a:ext cx="23" cy="3"/>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6" name="Line 472"/>
              <p:cNvSpPr>
                <a:spLocks noChangeShapeType="1"/>
              </p:cNvSpPr>
              <p:nvPr/>
            </p:nvSpPr>
            <p:spPr bwMode="auto">
              <a:xfrm>
                <a:off x="3677" y="2991"/>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7" name="Line 473"/>
              <p:cNvSpPr>
                <a:spLocks noChangeShapeType="1"/>
              </p:cNvSpPr>
              <p:nvPr/>
            </p:nvSpPr>
            <p:spPr bwMode="auto">
              <a:xfrm>
                <a:off x="3701" y="2993"/>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8" name="Line 474"/>
              <p:cNvSpPr>
                <a:spLocks noChangeShapeType="1"/>
              </p:cNvSpPr>
              <p:nvPr/>
            </p:nvSpPr>
            <p:spPr bwMode="auto">
              <a:xfrm flipV="1">
                <a:off x="3726" y="2993"/>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79" name="Line 475"/>
              <p:cNvSpPr>
                <a:spLocks noChangeShapeType="1"/>
              </p:cNvSpPr>
              <p:nvPr/>
            </p:nvSpPr>
            <p:spPr bwMode="auto">
              <a:xfrm flipV="1">
                <a:off x="3750" y="2991"/>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0" name="Line 476"/>
              <p:cNvSpPr>
                <a:spLocks noChangeShapeType="1"/>
              </p:cNvSpPr>
              <p:nvPr/>
            </p:nvSpPr>
            <p:spPr bwMode="auto">
              <a:xfrm flipV="1">
                <a:off x="3774" y="2988"/>
                <a:ext cx="24" cy="3"/>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1" name="Line 477"/>
              <p:cNvSpPr>
                <a:spLocks noChangeShapeType="1"/>
              </p:cNvSpPr>
              <p:nvPr/>
            </p:nvSpPr>
            <p:spPr bwMode="auto">
              <a:xfrm flipV="1">
                <a:off x="3798" y="298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2" name="Line 478"/>
              <p:cNvSpPr>
                <a:spLocks noChangeShapeType="1"/>
              </p:cNvSpPr>
              <p:nvPr/>
            </p:nvSpPr>
            <p:spPr bwMode="auto">
              <a:xfrm flipV="1">
                <a:off x="3820" y="2977"/>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3" name="Line 479"/>
              <p:cNvSpPr>
                <a:spLocks noChangeShapeType="1"/>
              </p:cNvSpPr>
              <p:nvPr/>
            </p:nvSpPr>
            <p:spPr bwMode="auto">
              <a:xfrm flipV="1">
                <a:off x="3841" y="2970"/>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4" name="Line 480"/>
              <p:cNvSpPr>
                <a:spLocks noChangeShapeType="1"/>
              </p:cNvSpPr>
              <p:nvPr/>
            </p:nvSpPr>
            <p:spPr bwMode="auto">
              <a:xfrm flipV="1">
                <a:off x="3861" y="2961"/>
                <a:ext cx="19" cy="9"/>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5" name="Line 481"/>
              <p:cNvSpPr>
                <a:spLocks noChangeShapeType="1"/>
              </p:cNvSpPr>
              <p:nvPr/>
            </p:nvSpPr>
            <p:spPr bwMode="auto">
              <a:xfrm flipV="1">
                <a:off x="3880" y="2952"/>
                <a:ext cx="17" cy="9"/>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6" name="Line 482"/>
              <p:cNvSpPr>
                <a:spLocks noChangeShapeType="1"/>
              </p:cNvSpPr>
              <p:nvPr/>
            </p:nvSpPr>
            <p:spPr bwMode="auto">
              <a:xfrm flipV="1">
                <a:off x="3897" y="2942"/>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7" name="Line 483"/>
              <p:cNvSpPr>
                <a:spLocks noChangeShapeType="1"/>
              </p:cNvSpPr>
              <p:nvPr/>
            </p:nvSpPr>
            <p:spPr bwMode="auto">
              <a:xfrm flipV="1">
                <a:off x="3912" y="2931"/>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8" name="Line 484"/>
              <p:cNvSpPr>
                <a:spLocks noChangeShapeType="1"/>
              </p:cNvSpPr>
              <p:nvPr/>
            </p:nvSpPr>
            <p:spPr bwMode="auto">
              <a:xfrm flipV="1">
                <a:off x="3926" y="2919"/>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89" name="Line 485"/>
              <p:cNvSpPr>
                <a:spLocks noChangeShapeType="1"/>
              </p:cNvSpPr>
              <p:nvPr/>
            </p:nvSpPr>
            <p:spPr bwMode="auto">
              <a:xfrm flipV="1">
                <a:off x="3938" y="2906"/>
                <a:ext cx="11" cy="13"/>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0" name="Line 486"/>
              <p:cNvSpPr>
                <a:spLocks noChangeShapeType="1"/>
              </p:cNvSpPr>
              <p:nvPr/>
            </p:nvSpPr>
            <p:spPr bwMode="auto">
              <a:xfrm flipV="1">
                <a:off x="3949" y="2893"/>
                <a:ext cx="8" cy="13"/>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1" name="Line 487"/>
              <p:cNvSpPr>
                <a:spLocks noChangeShapeType="1"/>
              </p:cNvSpPr>
              <p:nvPr/>
            </p:nvSpPr>
            <p:spPr bwMode="auto">
              <a:xfrm flipV="1">
                <a:off x="3957" y="2879"/>
                <a:ext cx="6" cy="14"/>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2" name="Line 488"/>
              <p:cNvSpPr>
                <a:spLocks noChangeShapeType="1"/>
              </p:cNvSpPr>
              <p:nvPr/>
            </p:nvSpPr>
            <p:spPr bwMode="auto">
              <a:xfrm flipV="1">
                <a:off x="3963" y="2865"/>
                <a:ext cx="3" cy="14"/>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3" name="Line 489"/>
              <p:cNvSpPr>
                <a:spLocks noChangeShapeType="1"/>
              </p:cNvSpPr>
              <p:nvPr/>
            </p:nvSpPr>
            <p:spPr bwMode="auto">
              <a:xfrm flipV="1">
                <a:off x="3966" y="2850"/>
                <a:ext cx="2" cy="15"/>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4" name="Line 490"/>
              <p:cNvSpPr>
                <a:spLocks noChangeShapeType="1"/>
              </p:cNvSpPr>
              <p:nvPr/>
            </p:nvSpPr>
            <p:spPr bwMode="auto">
              <a:xfrm flipH="1" flipV="1">
                <a:off x="3966" y="2836"/>
                <a:ext cx="2" cy="14"/>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5" name="Line 491"/>
              <p:cNvSpPr>
                <a:spLocks noChangeShapeType="1"/>
              </p:cNvSpPr>
              <p:nvPr/>
            </p:nvSpPr>
            <p:spPr bwMode="auto">
              <a:xfrm flipH="1" flipV="1">
                <a:off x="3963" y="2821"/>
                <a:ext cx="3" cy="15"/>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6" name="Line 492"/>
              <p:cNvSpPr>
                <a:spLocks noChangeShapeType="1"/>
              </p:cNvSpPr>
              <p:nvPr/>
            </p:nvSpPr>
            <p:spPr bwMode="auto">
              <a:xfrm flipH="1" flipV="1">
                <a:off x="3957" y="2808"/>
                <a:ext cx="6" cy="13"/>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7" name="Line 493"/>
              <p:cNvSpPr>
                <a:spLocks noChangeShapeType="1"/>
              </p:cNvSpPr>
              <p:nvPr/>
            </p:nvSpPr>
            <p:spPr bwMode="auto">
              <a:xfrm flipH="1" flipV="1">
                <a:off x="3949" y="2794"/>
                <a:ext cx="8" cy="14"/>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8" name="Line 494"/>
              <p:cNvSpPr>
                <a:spLocks noChangeShapeType="1"/>
              </p:cNvSpPr>
              <p:nvPr/>
            </p:nvSpPr>
            <p:spPr bwMode="auto">
              <a:xfrm flipH="1" flipV="1">
                <a:off x="3938" y="2782"/>
                <a:ext cx="11" cy="12"/>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299" name="Line 495"/>
              <p:cNvSpPr>
                <a:spLocks noChangeShapeType="1"/>
              </p:cNvSpPr>
              <p:nvPr/>
            </p:nvSpPr>
            <p:spPr bwMode="auto">
              <a:xfrm flipH="1" flipV="1">
                <a:off x="3926" y="2770"/>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0" name="Line 496"/>
              <p:cNvSpPr>
                <a:spLocks noChangeShapeType="1"/>
              </p:cNvSpPr>
              <p:nvPr/>
            </p:nvSpPr>
            <p:spPr bwMode="auto">
              <a:xfrm flipH="1" flipV="1">
                <a:off x="3912" y="2759"/>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1" name="Line 497"/>
              <p:cNvSpPr>
                <a:spLocks noChangeShapeType="1"/>
              </p:cNvSpPr>
              <p:nvPr/>
            </p:nvSpPr>
            <p:spPr bwMode="auto">
              <a:xfrm flipH="1" flipV="1">
                <a:off x="3897" y="2749"/>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2" name="Line 498"/>
              <p:cNvSpPr>
                <a:spLocks noChangeShapeType="1"/>
              </p:cNvSpPr>
              <p:nvPr/>
            </p:nvSpPr>
            <p:spPr bwMode="auto">
              <a:xfrm flipH="1" flipV="1">
                <a:off x="3880" y="2739"/>
                <a:ext cx="17" cy="10"/>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3" name="Line 499"/>
              <p:cNvSpPr>
                <a:spLocks noChangeShapeType="1"/>
              </p:cNvSpPr>
              <p:nvPr/>
            </p:nvSpPr>
            <p:spPr bwMode="auto">
              <a:xfrm flipH="1" flipV="1">
                <a:off x="3861" y="2731"/>
                <a:ext cx="19" cy="8"/>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4" name="Line 500"/>
              <p:cNvSpPr>
                <a:spLocks noChangeShapeType="1"/>
              </p:cNvSpPr>
              <p:nvPr/>
            </p:nvSpPr>
            <p:spPr bwMode="auto">
              <a:xfrm flipH="1" flipV="1">
                <a:off x="3841" y="2724"/>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5" name="Line 501"/>
              <p:cNvSpPr>
                <a:spLocks noChangeShapeType="1"/>
              </p:cNvSpPr>
              <p:nvPr/>
            </p:nvSpPr>
            <p:spPr bwMode="auto">
              <a:xfrm flipH="1" flipV="1">
                <a:off x="3820" y="2718"/>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6" name="Line 502"/>
              <p:cNvSpPr>
                <a:spLocks noChangeShapeType="1"/>
              </p:cNvSpPr>
              <p:nvPr/>
            </p:nvSpPr>
            <p:spPr bwMode="auto">
              <a:xfrm flipH="1" flipV="1">
                <a:off x="3798" y="271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7" name="Line 503"/>
              <p:cNvSpPr>
                <a:spLocks noChangeShapeType="1"/>
              </p:cNvSpPr>
              <p:nvPr/>
            </p:nvSpPr>
            <p:spPr bwMode="auto">
              <a:xfrm flipH="1" flipV="1">
                <a:off x="3774" y="2709"/>
                <a:ext cx="24" cy="4"/>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8" name="Line 504"/>
              <p:cNvSpPr>
                <a:spLocks noChangeShapeType="1"/>
              </p:cNvSpPr>
              <p:nvPr/>
            </p:nvSpPr>
            <p:spPr bwMode="auto">
              <a:xfrm flipH="1" flipV="1">
                <a:off x="3750" y="2707"/>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309" name="Line 505"/>
              <p:cNvSpPr>
                <a:spLocks noChangeShapeType="1"/>
              </p:cNvSpPr>
              <p:nvPr/>
            </p:nvSpPr>
            <p:spPr bwMode="auto">
              <a:xfrm flipH="1" flipV="1">
                <a:off x="3726" y="2706"/>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510" name="Freeform 506"/>
            <p:cNvSpPr>
              <a:spLocks/>
            </p:cNvSpPr>
            <p:nvPr/>
          </p:nvSpPr>
          <p:spPr bwMode="auto">
            <a:xfrm>
              <a:off x="4786464" y="3729832"/>
              <a:ext cx="1157287" cy="350837"/>
            </a:xfrm>
            <a:custGeom>
              <a:avLst/>
              <a:gdLst>
                <a:gd name="T0" fmla="*/ 0 w 408"/>
                <a:gd name="T1" fmla="*/ 54 h 105"/>
                <a:gd name="T2" fmla="*/ 217 w 408"/>
                <a:gd name="T3" fmla="*/ 15 h 105"/>
                <a:gd name="T4" fmla="*/ 408 w 408"/>
                <a:gd name="T5" fmla="*/ 105 h 105"/>
              </a:gdLst>
              <a:ahLst/>
              <a:cxnLst>
                <a:cxn ang="0">
                  <a:pos x="T0" y="T1"/>
                </a:cxn>
                <a:cxn ang="0">
                  <a:pos x="T2" y="T3"/>
                </a:cxn>
                <a:cxn ang="0">
                  <a:pos x="T4" y="T5"/>
                </a:cxn>
              </a:cxnLst>
              <a:rect l="0" t="0" r="r" b="b"/>
              <a:pathLst>
                <a:path w="408" h="105">
                  <a:moveTo>
                    <a:pt x="0" y="54"/>
                  </a:moveTo>
                  <a:cubicBezTo>
                    <a:pt x="31" y="16"/>
                    <a:pt x="120" y="0"/>
                    <a:pt x="217" y="15"/>
                  </a:cubicBezTo>
                  <a:cubicBezTo>
                    <a:pt x="306" y="28"/>
                    <a:pt x="382" y="64"/>
                    <a:pt x="408" y="105"/>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200">
                <a:solidFill>
                  <a:schemeClr val="tx1"/>
                </a:solidFill>
              </a:endParaRPr>
            </a:p>
          </p:txBody>
        </p:sp>
        <p:grpSp>
          <p:nvGrpSpPr>
            <p:cNvPr id="511" name="Group 507"/>
            <p:cNvGrpSpPr>
              <a:grpSpLocks noChangeAspect="1"/>
            </p:cNvGrpSpPr>
            <p:nvPr/>
          </p:nvGrpSpPr>
          <p:grpSpPr bwMode="auto">
            <a:xfrm>
              <a:off x="3949851" y="3604419"/>
              <a:ext cx="111125" cy="111125"/>
              <a:chOff x="3991" y="2617"/>
              <a:chExt cx="48" cy="48"/>
            </a:xfrm>
          </p:grpSpPr>
          <p:sp>
            <p:nvSpPr>
              <p:cNvPr id="512"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513"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14" name="Group 510"/>
            <p:cNvGrpSpPr>
              <a:grpSpLocks noChangeAspect="1"/>
            </p:cNvGrpSpPr>
            <p:nvPr/>
          </p:nvGrpSpPr>
          <p:grpSpPr bwMode="auto">
            <a:xfrm>
              <a:off x="4294339" y="3625057"/>
              <a:ext cx="111125" cy="111125"/>
              <a:chOff x="3991" y="2617"/>
              <a:chExt cx="48" cy="48"/>
            </a:xfrm>
          </p:grpSpPr>
          <p:sp>
            <p:nvSpPr>
              <p:cNvPr id="515" name="Oval 511"/>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516" name="Oval 512"/>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17" name="Group 513"/>
            <p:cNvGrpSpPr>
              <a:grpSpLocks noChangeAspect="1"/>
            </p:cNvGrpSpPr>
            <p:nvPr/>
          </p:nvGrpSpPr>
          <p:grpSpPr bwMode="auto">
            <a:xfrm>
              <a:off x="4600726" y="3729832"/>
              <a:ext cx="111125" cy="111125"/>
              <a:chOff x="3991" y="2617"/>
              <a:chExt cx="48" cy="48"/>
            </a:xfrm>
          </p:grpSpPr>
          <p:sp>
            <p:nvSpPr>
              <p:cNvPr id="518" name="Oval 514"/>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19" name="Oval 515"/>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20" name="Group 516"/>
            <p:cNvGrpSpPr>
              <a:grpSpLocks noChangeAspect="1"/>
            </p:cNvGrpSpPr>
            <p:nvPr/>
          </p:nvGrpSpPr>
          <p:grpSpPr bwMode="auto">
            <a:xfrm>
              <a:off x="4854726" y="3753644"/>
              <a:ext cx="111125" cy="111125"/>
              <a:chOff x="3991" y="2617"/>
              <a:chExt cx="48" cy="48"/>
            </a:xfrm>
          </p:grpSpPr>
          <p:sp>
            <p:nvSpPr>
              <p:cNvPr id="521" name="Oval 517"/>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22" name="Oval 518"/>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23" name="Group 519"/>
            <p:cNvGrpSpPr>
              <a:grpSpLocks noChangeAspect="1"/>
            </p:cNvGrpSpPr>
            <p:nvPr/>
          </p:nvGrpSpPr>
          <p:grpSpPr bwMode="auto">
            <a:xfrm>
              <a:off x="5107139" y="3709194"/>
              <a:ext cx="111125" cy="111125"/>
              <a:chOff x="3991" y="2617"/>
              <a:chExt cx="48" cy="48"/>
            </a:xfrm>
          </p:grpSpPr>
          <p:sp>
            <p:nvSpPr>
              <p:cNvPr id="524" name="Oval 520"/>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525" name="Oval 521"/>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26" name="Group 522"/>
            <p:cNvGrpSpPr>
              <a:grpSpLocks noChangeAspect="1"/>
            </p:cNvGrpSpPr>
            <p:nvPr/>
          </p:nvGrpSpPr>
          <p:grpSpPr bwMode="auto">
            <a:xfrm>
              <a:off x="5369076" y="3740944"/>
              <a:ext cx="111125" cy="111125"/>
              <a:chOff x="3991" y="2617"/>
              <a:chExt cx="48" cy="48"/>
            </a:xfrm>
          </p:grpSpPr>
          <p:sp>
            <p:nvSpPr>
              <p:cNvPr id="527" name="Oval 523"/>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28" name="Oval 524"/>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sp>
          <p:nvSpPr>
            <p:cNvPr id="529" name="Line 525"/>
            <p:cNvSpPr>
              <a:spLocks noChangeShapeType="1"/>
            </p:cNvSpPr>
            <p:nvPr/>
          </p:nvSpPr>
          <p:spPr bwMode="auto">
            <a:xfrm flipH="1" flipV="1">
              <a:off x="3876826" y="2794794"/>
              <a:ext cx="119063" cy="830263"/>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30" name="Line 526"/>
            <p:cNvSpPr>
              <a:spLocks noChangeShapeType="1"/>
            </p:cNvSpPr>
            <p:nvPr/>
          </p:nvSpPr>
          <p:spPr bwMode="auto">
            <a:xfrm flipV="1">
              <a:off x="4349901" y="2799557"/>
              <a:ext cx="28575" cy="830262"/>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31" name="Line 527"/>
            <p:cNvSpPr>
              <a:spLocks noChangeShapeType="1"/>
            </p:cNvSpPr>
            <p:nvPr/>
          </p:nvSpPr>
          <p:spPr bwMode="auto">
            <a:xfrm flipH="1" flipV="1">
              <a:off x="4594376" y="2905919"/>
              <a:ext cx="331788" cy="865188"/>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33" name="Text Box 529"/>
            <p:cNvSpPr txBox="1">
              <a:spLocks noChangeArrowheads="1"/>
            </p:cNvSpPr>
            <p:nvPr/>
          </p:nvSpPr>
          <p:spPr bwMode="auto">
            <a:xfrm>
              <a:off x="3862539" y="3674269"/>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A</a:t>
              </a:r>
            </a:p>
          </p:txBody>
        </p:sp>
        <p:sp>
          <p:nvSpPr>
            <p:cNvPr id="534" name="Text Box 530"/>
            <p:cNvSpPr txBox="1">
              <a:spLocks noChangeArrowheads="1"/>
            </p:cNvSpPr>
            <p:nvPr/>
          </p:nvSpPr>
          <p:spPr bwMode="auto">
            <a:xfrm>
              <a:off x="4167339" y="3706019"/>
              <a:ext cx="2872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B</a:t>
              </a:r>
            </a:p>
          </p:txBody>
        </p:sp>
        <p:sp>
          <p:nvSpPr>
            <p:cNvPr id="535" name="Text Box 531"/>
            <p:cNvSpPr txBox="1">
              <a:spLocks noChangeArrowheads="1"/>
            </p:cNvSpPr>
            <p:nvPr/>
          </p:nvSpPr>
          <p:spPr bwMode="auto">
            <a:xfrm>
              <a:off x="4461026" y="3775869"/>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C</a:t>
              </a:r>
            </a:p>
          </p:txBody>
        </p:sp>
        <p:sp>
          <p:nvSpPr>
            <p:cNvPr id="536" name="Text Box 532"/>
            <p:cNvSpPr txBox="1">
              <a:spLocks noChangeArrowheads="1"/>
            </p:cNvSpPr>
            <p:nvPr/>
          </p:nvSpPr>
          <p:spPr bwMode="auto">
            <a:xfrm>
              <a:off x="4756301" y="3834607"/>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D</a:t>
              </a:r>
            </a:p>
          </p:txBody>
        </p:sp>
        <p:sp>
          <p:nvSpPr>
            <p:cNvPr id="537" name="Text Box 533"/>
            <p:cNvSpPr txBox="1">
              <a:spLocks noChangeArrowheads="1"/>
            </p:cNvSpPr>
            <p:nvPr/>
          </p:nvSpPr>
          <p:spPr bwMode="auto">
            <a:xfrm>
              <a:off x="5056339" y="3783807"/>
              <a:ext cx="2872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solidFill>
                    <a:schemeClr val="tx1"/>
                  </a:solidFill>
                  <a:latin typeface="Times New Roman" pitchFamily="18" charset="0"/>
                </a:rPr>
                <a:t>E</a:t>
              </a:r>
            </a:p>
          </p:txBody>
        </p:sp>
        <p:sp>
          <p:nvSpPr>
            <p:cNvPr id="538" name="Text Box 534"/>
            <p:cNvSpPr txBox="1">
              <a:spLocks noChangeArrowheads="1"/>
            </p:cNvSpPr>
            <p:nvPr/>
          </p:nvSpPr>
          <p:spPr bwMode="auto">
            <a:xfrm>
              <a:off x="5323039" y="381238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F</a:t>
              </a:r>
            </a:p>
          </p:txBody>
        </p:sp>
        <p:sp>
          <p:nvSpPr>
            <p:cNvPr id="539" name="Line 535"/>
            <p:cNvSpPr>
              <a:spLocks noChangeShapeType="1"/>
            </p:cNvSpPr>
            <p:nvPr/>
          </p:nvSpPr>
          <p:spPr bwMode="auto">
            <a:xfrm flipV="1">
              <a:off x="5172226" y="2824957"/>
              <a:ext cx="28575" cy="904875"/>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40" name="Line 536"/>
            <p:cNvSpPr>
              <a:spLocks noChangeShapeType="1"/>
            </p:cNvSpPr>
            <p:nvPr/>
          </p:nvSpPr>
          <p:spPr bwMode="auto">
            <a:xfrm flipV="1">
              <a:off x="5434164" y="2913857"/>
              <a:ext cx="93662" cy="830262"/>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41" name="Arc 537"/>
            <p:cNvSpPr>
              <a:spLocks/>
            </p:cNvSpPr>
            <p:nvPr/>
          </p:nvSpPr>
          <p:spPr bwMode="auto">
            <a:xfrm rot="19253216">
              <a:off x="4010176" y="3240882"/>
              <a:ext cx="293688" cy="258762"/>
            </a:xfrm>
            <a:custGeom>
              <a:avLst/>
              <a:gdLst>
                <a:gd name="G0" fmla="+- 0 0 0"/>
                <a:gd name="G1" fmla="+- 21600 0 0"/>
                <a:gd name="G2" fmla="+- 21600 0 0"/>
                <a:gd name="T0" fmla="*/ 0 w 21600"/>
                <a:gd name="T1" fmla="*/ 0 h 22057"/>
                <a:gd name="T2" fmla="*/ 21595 w 21600"/>
                <a:gd name="T3" fmla="*/ 22057 h 22057"/>
                <a:gd name="T4" fmla="*/ 0 w 21600"/>
                <a:gd name="T5" fmla="*/ 21600 h 22057"/>
              </a:gdLst>
              <a:ahLst/>
              <a:cxnLst>
                <a:cxn ang="0">
                  <a:pos x="T0" y="T1"/>
                </a:cxn>
                <a:cxn ang="0">
                  <a:pos x="T2" y="T3"/>
                </a:cxn>
                <a:cxn ang="0">
                  <a:pos x="T4" y="T5"/>
                </a:cxn>
              </a:cxnLst>
              <a:rect l="0" t="0" r="r" b="b"/>
              <a:pathLst>
                <a:path w="21600" h="22057" fill="none" extrusionOk="0">
                  <a:moveTo>
                    <a:pt x="-1" y="0"/>
                  </a:moveTo>
                  <a:cubicBezTo>
                    <a:pt x="11929" y="0"/>
                    <a:pt x="21600" y="9670"/>
                    <a:pt x="21600" y="21600"/>
                  </a:cubicBezTo>
                  <a:cubicBezTo>
                    <a:pt x="21600" y="21752"/>
                    <a:pt x="21598" y="21904"/>
                    <a:pt x="21595" y="22057"/>
                  </a:cubicBezTo>
                </a:path>
                <a:path w="21600" h="22057" stroke="0" extrusionOk="0">
                  <a:moveTo>
                    <a:pt x="-1" y="0"/>
                  </a:moveTo>
                  <a:cubicBezTo>
                    <a:pt x="11929" y="0"/>
                    <a:pt x="21600" y="9670"/>
                    <a:pt x="21600" y="21600"/>
                  </a:cubicBezTo>
                  <a:cubicBezTo>
                    <a:pt x="21600" y="21752"/>
                    <a:pt x="21598" y="21904"/>
                    <a:pt x="21595" y="22057"/>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solidFill>
                  <a:schemeClr val="tx1"/>
                </a:solidFill>
              </a:endParaRPr>
            </a:p>
          </p:txBody>
        </p:sp>
        <p:sp>
          <p:nvSpPr>
            <p:cNvPr id="542" name="Arc 538"/>
            <p:cNvSpPr>
              <a:spLocks/>
            </p:cNvSpPr>
            <p:nvPr/>
          </p:nvSpPr>
          <p:spPr bwMode="auto">
            <a:xfrm rot="20359313">
              <a:off x="4399114" y="3277394"/>
              <a:ext cx="311150" cy="265113"/>
            </a:xfrm>
            <a:custGeom>
              <a:avLst/>
              <a:gdLst>
                <a:gd name="G0" fmla="+- 0 0 0"/>
                <a:gd name="G1" fmla="+- 21600 0 0"/>
                <a:gd name="G2" fmla="+- 21600 0 0"/>
                <a:gd name="T0" fmla="*/ 0 w 21600"/>
                <a:gd name="T1" fmla="*/ 0 h 22057"/>
                <a:gd name="T2" fmla="*/ 21595 w 21600"/>
                <a:gd name="T3" fmla="*/ 22057 h 22057"/>
                <a:gd name="T4" fmla="*/ 0 w 21600"/>
                <a:gd name="T5" fmla="*/ 21600 h 22057"/>
              </a:gdLst>
              <a:ahLst/>
              <a:cxnLst>
                <a:cxn ang="0">
                  <a:pos x="T0" y="T1"/>
                </a:cxn>
                <a:cxn ang="0">
                  <a:pos x="T2" y="T3"/>
                </a:cxn>
                <a:cxn ang="0">
                  <a:pos x="T4" y="T5"/>
                </a:cxn>
              </a:cxnLst>
              <a:rect l="0" t="0" r="r" b="b"/>
              <a:pathLst>
                <a:path w="21600" h="22057" fill="none" extrusionOk="0">
                  <a:moveTo>
                    <a:pt x="-1" y="0"/>
                  </a:moveTo>
                  <a:cubicBezTo>
                    <a:pt x="11929" y="0"/>
                    <a:pt x="21600" y="9670"/>
                    <a:pt x="21600" y="21600"/>
                  </a:cubicBezTo>
                  <a:cubicBezTo>
                    <a:pt x="21600" y="21752"/>
                    <a:pt x="21598" y="21904"/>
                    <a:pt x="21595" y="22057"/>
                  </a:cubicBezTo>
                </a:path>
                <a:path w="21600" h="22057" stroke="0" extrusionOk="0">
                  <a:moveTo>
                    <a:pt x="-1" y="0"/>
                  </a:moveTo>
                  <a:cubicBezTo>
                    <a:pt x="11929" y="0"/>
                    <a:pt x="21600" y="9670"/>
                    <a:pt x="21600" y="21600"/>
                  </a:cubicBezTo>
                  <a:cubicBezTo>
                    <a:pt x="21600" y="21752"/>
                    <a:pt x="21598" y="21904"/>
                    <a:pt x="21595" y="22057"/>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solidFill>
                  <a:schemeClr val="tx1"/>
                </a:solidFill>
              </a:endParaRPr>
            </a:p>
          </p:txBody>
        </p:sp>
        <p:sp>
          <p:nvSpPr>
            <p:cNvPr id="543" name="Text Box 539"/>
            <p:cNvSpPr txBox="1">
              <a:spLocks noChangeArrowheads="1"/>
            </p:cNvSpPr>
            <p:nvPr/>
          </p:nvSpPr>
          <p:spPr bwMode="auto">
            <a:xfrm>
              <a:off x="4111776" y="3171032"/>
              <a:ext cx="133350"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ct val="50000"/>
                </a:spcBef>
              </a:pPr>
              <a:r>
                <a:rPr lang="en-US" altLang="ja-JP" sz="1200" dirty="0">
                  <a:solidFill>
                    <a:schemeClr val="tx1"/>
                  </a:solidFill>
                  <a:latin typeface="Times New Roman" pitchFamily="18" charset="0"/>
                </a:rPr>
                <a:t>2°</a:t>
              </a:r>
            </a:p>
          </p:txBody>
        </p:sp>
        <p:sp>
          <p:nvSpPr>
            <p:cNvPr id="544" name="Arc 540"/>
            <p:cNvSpPr>
              <a:spLocks/>
            </p:cNvSpPr>
            <p:nvPr/>
          </p:nvSpPr>
          <p:spPr bwMode="auto">
            <a:xfrm rot="18543409">
              <a:off x="4888063" y="3371057"/>
              <a:ext cx="220663" cy="211138"/>
            </a:xfrm>
            <a:custGeom>
              <a:avLst/>
              <a:gdLst>
                <a:gd name="G0" fmla="+- 0 0 0"/>
                <a:gd name="G1" fmla="+- 21600 0 0"/>
                <a:gd name="G2" fmla="+- 21600 0 0"/>
                <a:gd name="T0" fmla="*/ 0 w 21600"/>
                <a:gd name="T1" fmla="*/ 0 h 22057"/>
                <a:gd name="T2" fmla="*/ 21595 w 21600"/>
                <a:gd name="T3" fmla="*/ 22057 h 22057"/>
                <a:gd name="T4" fmla="*/ 0 w 21600"/>
                <a:gd name="T5" fmla="*/ 21600 h 22057"/>
              </a:gdLst>
              <a:ahLst/>
              <a:cxnLst>
                <a:cxn ang="0">
                  <a:pos x="T0" y="T1"/>
                </a:cxn>
                <a:cxn ang="0">
                  <a:pos x="T2" y="T3"/>
                </a:cxn>
                <a:cxn ang="0">
                  <a:pos x="T4" y="T5"/>
                </a:cxn>
              </a:cxnLst>
              <a:rect l="0" t="0" r="r" b="b"/>
              <a:pathLst>
                <a:path w="21600" h="22057" fill="none" extrusionOk="0">
                  <a:moveTo>
                    <a:pt x="-1" y="0"/>
                  </a:moveTo>
                  <a:cubicBezTo>
                    <a:pt x="11929" y="0"/>
                    <a:pt x="21600" y="9670"/>
                    <a:pt x="21600" y="21600"/>
                  </a:cubicBezTo>
                  <a:cubicBezTo>
                    <a:pt x="21600" y="21752"/>
                    <a:pt x="21598" y="21904"/>
                    <a:pt x="21595" y="22057"/>
                  </a:cubicBezTo>
                </a:path>
                <a:path w="21600" h="22057" stroke="0" extrusionOk="0">
                  <a:moveTo>
                    <a:pt x="-1" y="0"/>
                  </a:moveTo>
                  <a:cubicBezTo>
                    <a:pt x="11929" y="0"/>
                    <a:pt x="21600" y="9670"/>
                    <a:pt x="21600" y="21600"/>
                  </a:cubicBezTo>
                  <a:cubicBezTo>
                    <a:pt x="21600" y="21752"/>
                    <a:pt x="21598" y="21904"/>
                    <a:pt x="21595" y="22057"/>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solidFill>
                  <a:schemeClr val="tx1"/>
                </a:solidFill>
              </a:endParaRPr>
            </a:p>
          </p:txBody>
        </p:sp>
        <p:sp>
          <p:nvSpPr>
            <p:cNvPr id="545" name="Arc 541"/>
            <p:cNvSpPr>
              <a:spLocks/>
            </p:cNvSpPr>
            <p:nvPr/>
          </p:nvSpPr>
          <p:spPr bwMode="auto">
            <a:xfrm rot="19253216">
              <a:off x="4734076" y="3017044"/>
              <a:ext cx="120650" cy="158750"/>
            </a:xfrm>
            <a:custGeom>
              <a:avLst/>
              <a:gdLst>
                <a:gd name="G0" fmla="+- 0 0 0"/>
                <a:gd name="G1" fmla="+- 21600 0 0"/>
                <a:gd name="G2" fmla="+- 21600 0 0"/>
                <a:gd name="T0" fmla="*/ 0 w 21600"/>
                <a:gd name="T1" fmla="*/ 0 h 22057"/>
                <a:gd name="T2" fmla="*/ 21595 w 21600"/>
                <a:gd name="T3" fmla="*/ 22057 h 22057"/>
                <a:gd name="T4" fmla="*/ 0 w 21600"/>
                <a:gd name="T5" fmla="*/ 21600 h 22057"/>
              </a:gdLst>
              <a:ahLst/>
              <a:cxnLst>
                <a:cxn ang="0">
                  <a:pos x="T0" y="T1"/>
                </a:cxn>
                <a:cxn ang="0">
                  <a:pos x="T2" y="T3"/>
                </a:cxn>
                <a:cxn ang="0">
                  <a:pos x="T4" y="T5"/>
                </a:cxn>
              </a:cxnLst>
              <a:rect l="0" t="0" r="r" b="b"/>
              <a:pathLst>
                <a:path w="21600" h="22057" fill="none" extrusionOk="0">
                  <a:moveTo>
                    <a:pt x="-1" y="0"/>
                  </a:moveTo>
                  <a:cubicBezTo>
                    <a:pt x="11929" y="0"/>
                    <a:pt x="21600" y="9670"/>
                    <a:pt x="21600" y="21600"/>
                  </a:cubicBezTo>
                  <a:cubicBezTo>
                    <a:pt x="21600" y="21752"/>
                    <a:pt x="21598" y="21904"/>
                    <a:pt x="21595" y="22057"/>
                  </a:cubicBezTo>
                </a:path>
                <a:path w="21600" h="22057" stroke="0" extrusionOk="0">
                  <a:moveTo>
                    <a:pt x="-1" y="0"/>
                  </a:moveTo>
                  <a:cubicBezTo>
                    <a:pt x="11929" y="0"/>
                    <a:pt x="21600" y="9670"/>
                    <a:pt x="21600" y="21600"/>
                  </a:cubicBezTo>
                  <a:cubicBezTo>
                    <a:pt x="21600" y="21752"/>
                    <a:pt x="21598" y="21904"/>
                    <a:pt x="21595" y="22057"/>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solidFill>
                  <a:schemeClr val="tx1"/>
                </a:solidFill>
              </a:endParaRPr>
            </a:p>
          </p:txBody>
        </p:sp>
        <p:sp>
          <p:nvSpPr>
            <p:cNvPr id="546" name="Arc 542"/>
            <p:cNvSpPr>
              <a:spLocks/>
            </p:cNvSpPr>
            <p:nvPr/>
          </p:nvSpPr>
          <p:spPr bwMode="auto">
            <a:xfrm rot="19253216">
              <a:off x="5235726" y="3253582"/>
              <a:ext cx="212725" cy="206375"/>
            </a:xfrm>
            <a:custGeom>
              <a:avLst/>
              <a:gdLst>
                <a:gd name="G0" fmla="+- 0 0 0"/>
                <a:gd name="G1" fmla="+- 21600 0 0"/>
                <a:gd name="G2" fmla="+- 21600 0 0"/>
                <a:gd name="T0" fmla="*/ 0 w 21600"/>
                <a:gd name="T1" fmla="*/ 0 h 22057"/>
                <a:gd name="T2" fmla="*/ 21595 w 21600"/>
                <a:gd name="T3" fmla="*/ 22057 h 22057"/>
                <a:gd name="T4" fmla="*/ 0 w 21600"/>
                <a:gd name="T5" fmla="*/ 21600 h 22057"/>
              </a:gdLst>
              <a:ahLst/>
              <a:cxnLst>
                <a:cxn ang="0">
                  <a:pos x="T0" y="T1"/>
                </a:cxn>
                <a:cxn ang="0">
                  <a:pos x="T2" y="T3"/>
                </a:cxn>
                <a:cxn ang="0">
                  <a:pos x="T4" y="T5"/>
                </a:cxn>
              </a:cxnLst>
              <a:rect l="0" t="0" r="r" b="b"/>
              <a:pathLst>
                <a:path w="21600" h="22057" fill="none" extrusionOk="0">
                  <a:moveTo>
                    <a:pt x="-1" y="0"/>
                  </a:moveTo>
                  <a:cubicBezTo>
                    <a:pt x="11929" y="0"/>
                    <a:pt x="21600" y="9670"/>
                    <a:pt x="21600" y="21600"/>
                  </a:cubicBezTo>
                  <a:cubicBezTo>
                    <a:pt x="21600" y="21752"/>
                    <a:pt x="21598" y="21904"/>
                    <a:pt x="21595" y="22057"/>
                  </a:cubicBezTo>
                </a:path>
                <a:path w="21600" h="22057" stroke="0" extrusionOk="0">
                  <a:moveTo>
                    <a:pt x="-1" y="0"/>
                  </a:moveTo>
                  <a:cubicBezTo>
                    <a:pt x="11929" y="0"/>
                    <a:pt x="21600" y="9670"/>
                    <a:pt x="21600" y="21600"/>
                  </a:cubicBezTo>
                  <a:cubicBezTo>
                    <a:pt x="21600" y="21752"/>
                    <a:pt x="21598" y="21904"/>
                    <a:pt x="21595" y="22057"/>
                  </a:cubicBezTo>
                  <a:lnTo>
                    <a:pt x="0" y="2160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solidFill>
                  <a:schemeClr val="tx1"/>
                </a:solidFill>
              </a:endParaRPr>
            </a:p>
          </p:txBody>
        </p:sp>
        <p:sp>
          <p:nvSpPr>
            <p:cNvPr id="547" name="Text Box 543"/>
            <p:cNvSpPr txBox="1">
              <a:spLocks noChangeArrowheads="1"/>
            </p:cNvSpPr>
            <p:nvPr/>
          </p:nvSpPr>
          <p:spPr bwMode="auto">
            <a:xfrm>
              <a:off x="4476901" y="3266282"/>
              <a:ext cx="133350"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ct val="50000"/>
                </a:spcBef>
              </a:pPr>
              <a:r>
                <a:rPr lang="en-US" altLang="ja-JP" sz="1200">
                  <a:solidFill>
                    <a:schemeClr val="tx1"/>
                  </a:solidFill>
                  <a:latin typeface="Times New Roman" pitchFamily="18" charset="0"/>
                </a:rPr>
                <a:t>3°</a:t>
              </a:r>
            </a:p>
          </p:txBody>
        </p:sp>
        <p:sp>
          <p:nvSpPr>
            <p:cNvPr id="548" name="Text Box 544"/>
            <p:cNvSpPr txBox="1">
              <a:spLocks noChangeArrowheads="1"/>
            </p:cNvSpPr>
            <p:nvPr/>
          </p:nvSpPr>
          <p:spPr bwMode="auto">
            <a:xfrm>
              <a:off x="4694389" y="2807494"/>
              <a:ext cx="215900"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ct val="50000"/>
                </a:spcBef>
              </a:pPr>
              <a:r>
                <a:rPr lang="en-US" altLang="ja-JP" sz="1200" b="1" dirty="0">
                  <a:solidFill>
                    <a:srgbClr val="FF0000"/>
                  </a:solidFill>
                  <a:latin typeface="Times New Roman" pitchFamily="18" charset="0"/>
                </a:rPr>
                <a:t>38°</a:t>
              </a:r>
            </a:p>
          </p:txBody>
        </p:sp>
        <p:sp>
          <p:nvSpPr>
            <p:cNvPr id="549" name="Text Box 545"/>
            <p:cNvSpPr txBox="1">
              <a:spLocks noChangeArrowheads="1"/>
            </p:cNvSpPr>
            <p:nvPr/>
          </p:nvSpPr>
          <p:spPr bwMode="auto">
            <a:xfrm>
              <a:off x="4970614" y="3307557"/>
              <a:ext cx="133350"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ct val="50000"/>
                </a:spcBef>
              </a:pPr>
              <a:r>
                <a:rPr lang="en-US" altLang="ja-JP" sz="1200">
                  <a:solidFill>
                    <a:schemeClr val="tx1"/>
                  </a:solidFill>
                  <a:latin typeface="Times New Roman" pitchFamily="18" charset="0"/>
                </a:rPr>
                <a:t>8°</a:t>
              </a:r>
            </a:p>
          </p:txBody>
        </p:sp>
        <p:sp>
          <p:nvSpPr>
            <p:cNvPr id="550" name="Text Box 546"/>
            <p:cNvSpPr txBox="1">
              <a:spLocks noChangeArrowheads="1"/>
            </p:cNvSpPr>
            <p:nvPr/>
          </p:nvSpPr>
          <p:spPr bwMode="auto">
            <a:xfrm>
              <a:off x="5284939" y="3158332"/>
              <a:ext cx="133350" cy="173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spcBef>
                  <a:spcPct val="50000"/>
                </a:spcBef>
              </a:pPr>
              <a:r>
                <a:rPr lang="en-US" altLang="ja-JP" sz="1200">
                  <a:solidFill>
                    <a:schemeClr val="tx1"/>
                  </a:solidFill>
                  <a:latin typeface="Times New Roman" pitchFamily="18" charset="0"/>
                </a:rPr>
                <a:t>0°</a:t>
              </a:r>
            </a:p>
          </p:txBody>
        </p:sp>
        <p:sp>
          <p:nvSpPr>
            <p:cNvPr id="532" name="Line 528"/>
            <p:cNvSpPr>
              <a:spLocks noChangeShapeType="1"/>
            </p:cNvSpPr>
            <p:nvPr/>
          </p:nvSpPr>
          <p:spPr bwMode="auto">
            <a:xfrm flipV="1">
              <a:off x="4676926" y="2823369"/>
              <a:ext cx="296863" cy="920750"/>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26" y="4103923"/>
            <a:ext cx="13620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703" y="4114771"/>
            <a:ext cx="13716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17945" y="5507955"/>
            <a:ext cx="1900436" cy="461665"/>
          </a:xfrm>
          <a:prstGeom prst="rect">
            <a:avLst/>
          </a:prstGeom>
        </p:spPr>
        <p:txBody>
          <a:bodyPr wrap="square">
            <a:spAutoFit/>
          </a:bodyPr>
          <a:lstStyle/>
          <a:p>
            <a:r>
              <a:rPr lang="en-US" sz="1200" b="0" dirty="0">
                <a:solidFill>
                  <a:schemeClr val="tx1"/>
                </a:solidFill>
                <a:latin typeface="+mn-lt"/>
              </a:rPr>
              <a:t>Connection judgment by</a:t>
            </a:r>
          </a:p>
          <a:p>
            <a:r>
              <a:rPr lang="en-US" sz="1200" b="0" dirty="0">
                <a:solidFill>
                  <a:schemeClr val="tx1"/>
                </a:solidFill>
                <a:latin typeface="+mn-lt"/>
              </a:rPr>
              <a:t>Z height </a:t>
            </a:r>
            <a:r>
              <a:rPr lang="en-US" sz="1200" b="0" dirty="0" smtClean="0">
                <a:solidFill>
                  <a:schemeClr val="tx1"/>
                </a:solidFill>
                <a:latin typeface="+mn-lt"/>
              </a:rPr>
              <a:t>of 3D map</a:t>
            </a:r>
            <a:endParaRPr lang="en-GB" sz="1200" b="0" dirty="0">
              <a:solidFill>
                <a:schemeClr val="tx1"/>
              </a:solidFill>
              <a:latin typeface="+mn-lt"/>
            </a:endParaRPr>
          </a:p>
        </p:txBody>
      </p:sp>
      <p:sp>
        <p:nvSpPr>
          <p:cNvPr id="554" name="Rectangle 553"/>
          <p:cNvSpPr/>
          <p:nvPr/>
        </p:nvSpPr>
        <p:spPr>
          <a:xfrm>
            <a:off x="5673080" y="5448271"/>
            <a:ext cx="2036722" cy="646331"/>
          </a:xfrm>
          <a:prstGeom prst="rect">
            <a:avLst/>
          </a:prstGeom>
        </p:spPr>
        <p:txBody>
          <a:bodyPr wrap="square">
            <a:spAutoFit/>
          </a:bodyPr>
          <a:lstStyle/>
          <a:p>
            <a:r>
              <a:rPr lang="en-US" sz="1200" b="0" dirty="0">
                <a:solidFill>
                  <a:schemeClr val="tx1"/>
                </a:solidFill>
                <a:latin typeface="+mn-lt"/>
              </a:rPr>
              <a:t>Connection judgment by</a:t>
            </a:r>
          </a:p>
          <a:p>
            <a:r>
              <a:rPr lang="en-US" sz="1200" b="0" dirty="0">
                <a:solidFill>
                  <a:schemeClr val="tx1"/>
                </a:solidFill>
                <a:latin typeface="+mn-lt"/>
              </a:rPr>
              <a:t>Z height </a:t>
            </a:r>
            <a:r>
              <a:rPr lang="en-US" sz="1200" b="0" dirty="0" smtClean="0">
                <a:solidFill>
                  <a:schemeClr val="tx1"/>
                </a:solidFill>
                <a:latin typeface="+mn-lt"/>
              </a:rPr>
              <a:t>of 3D map + </a:t>
            </a:r>
            <a:br>
              <a:rPr lang="en-US" sz="1200" b="0" dirty="0" smtClean="0">
                <a:solidFill>
                  <a:schemeClr val="tx1"/>
                </a:solidFill>
                <a:latin typeface="+mn-lt"/>
              </a:rPr>
            </a:br>
            <a:r>
              <a:rPr lang="en-US" sz="1200" b="0" dirty="0" smtClean="0">
                <a:solidFill>
                  <a:schemeClr val="tx1"/>
                </a:solidFill>
                <a:latin typeface="+mn-lt"/>
              </a:rPr>
              <a:t>Normal Vectors of 3D map</a:t>
            </a:r>
            <a:endParaRPr lang="en-GB" sz="1200" b="0" dirty="0">
              <a:solidFill>
                <a:schemeClr val="tx1"/>
              </a:solidFill>
              <a:latin typeface="+mn-lt"/>
            </a:endParaRPr>
          </a:p>
        </p:txBody>
      </p:sp>
      <p:sp>
        <p:nvSpPr>
          <p:cNvPr id="558" name="Line 525"/>
          <p:cNvSpPr>
            <a:spLocks noChangeShapeType="1"/>
          </p:cNvSpPr>
          <p:nvPr/>
        </p:nvSpPr>
        <p:spPr bwMode="auto">
          <a:xfrm flipV="1">
            <a:off x="6474557" y="2415023"/>
            <a:ext cx="885382" cy="928762"/>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559" name="Rectangle 558"/>
          <p:cNvSpPr/>
          <p:nvPr/>
        </p:nvSpPr>
        <p:spPr>
          <a:xfrm>
            <a:off x="6077326" y="3656057"/>
            <a:ext cx="954160" cy="461665"/>
          </a:xfrm>
          <a:prstGeom prst="rect">
            <a:avLst/>
          </a:prstGeom>
        </p:spPr>
        <p:txBody>
          <a:bodyPr wrap="square">
            <a:spAutoFit/>
          </a:bodyPr>
          <a:lstStyle/>
          <a:p>
            <a:r>
              <a:rPr lang="en-US" sz="1200" dirty="0" smtClean="0">
                <a:solidFill>
                  <a:srgbClr val="C00000"/>
                </a:solidFill>
                <a:latin typeface="+mn-lt"/>
              </a:rPr>
              <a:t>Break line in 3D map</a:t>
            </a:r>
            <a:endParaRPr lang="en-GB" sz="1200" dirty="0">
              <a:solidFill>
                <a:srgbClr val="C00000"/>
              </a:solidFill>
              <a:latin typeface="+mn-lt"/>
            </a:endParaRPr>
          </a:p>
        </p:txBody>
      </p:sp>
      <p:sp>
        <p:nvSpPr>
          <p:cNvPr id="1104" name="Text Box 529"/>
          <p:cNvSpPr txBox="1">
            <a:spLocks noChangeArrowheads="1"/>
          </p:cNvSpPr>
          <p:nvPr/>
        </p:nvSpPr>
        <p:spPr bwMode="auto">
          <a:xfrm>
            <a:off x="1998656" y="3573016"/>
            <a:ext cx="15696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err="1">
                <a:solidFill>
                  <a:srgbClr val="C00000"/>
                </a:solidFill>
                <a:latin typeface="+mn-lt"/>
              </a:rPr>
              <a:t>dZ</a:t>
            </a:r>
            <a:r>
              <a:rPr lang="en-US" altLang="ja-JP" sz="1200" dirty="0">
                <a:solidFill>
                  <a:srgbClr val="C00000"/>
                </a:solidFill>
                <a:latin typeface="+mn-lt"/>
              </a:rPr>
              <a:t> &lt; </a:t>
            </a:r>
            <a:r>
              <a:rPr lang="en-US" altLang="ja-JP" sz="1200" dirty="0" err="1" smtClean="0">
                <a:solidFill>
                  <a:srgbClr val="C00000"/>
                </a:solidFill>
                <a:latin typeface="+mn-lt"/>
              </a:rPr>
              <a:t>dZ_Threshold</a:t>
            </a:r>
            <a:r>
              <a:rPr lang="en-US" altLang="ja-JP" sz="1200" dirty="0">
                <a:solidFill>
                  <a:srgbClr val="C00000"/>
                </a:solidFill>
                <a:latin typeface="+mn-lt"/>
              </a:rPr>
              <a:t/>
            </a:r>
            <a:br>
              <a:rPr lang="en-US" altLang="ja-JP" sz="1200" dirty="0">
                <a:solidFill>
                  <a:srgbClr val="C00000"/>
                </a:solidFill>
                <a:latin typeface="+mn-lt"/>
              </a:rPr>
            </a:br>
            <a:r>
              <a:rPr lang="en-US" altLang="ja-JP" sz="1200" dirty="0">
                <a:solidFill>
                  <a:srgbClr val="C00000"/>
                </a:solidFill>
                <a:latin typeface="+mn-lt"/>
                <a:sym typeface="Wingdings" panose="05000000000000000000" pitchFamily="2" charset="2"/>
              </a:rPr>
              <a:t> No break line!</a:t>
            </a:r>
            <a:endParaRPr lang="en-US" altLang="ja-JP" sz="1200" dirty="0">
              <a:solidFill>
                <a:srgbClr val="C00000"/>
              </a:solidFill>
              <a:latin typeface="+mn-lt"/>
            </a:endParaRPr>
          </a:p>
        </p:txBody>
      </p:sp>
      <p:sp>
        <p:nvSpPr>
          <p:cNvPr id="1105" name="Line 525"/>
          <p:cNvSpPr>
            <a:spLocks noChangeShapeType="1"/>
          </p:cNvSpPr>
          <p:nvPr/>
        </p:nvSpPr>
        <p:spPr bwMode="auto">
          <a:xfrm>
            <a:off x="6453969" y="4509120"/>
            <a:ext cx="552733" cy="504056"/>
          </a:xfrm>
          <a:prstGeom prst="line">
            <a:avLst/>
          </a:prstGeom>
          <a:noFill/>
          <a:ln w="38100">
            <a:solidFill>
              <a:srgbClr val="FF0000"/>
            </a:solidFill>
            <a:prstDash val="dash"/>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grpSp>
        <p:nvGrpSpPr>
          <p:cNvPr id="3" name="Group 2"/>
          <p:cNvGrpSpPr/>
          <p:nvPr/>
        </p:nvGrpSpPr>
        <p:grpSpPr>
          <a:xfrm>
            <a:off x="1227292" y="1939080"/>
            <a:ext cx="3238499" cy="1626141"/>
            <a:chOff x="1227292" y="2027882"/>
            <a:chExt cx="3238499" cy="1626141"/>
          </a:xfrm>
        </p:grpSpPr>
        <p:grpSp>
          <p:nvGrpSpPr>
            <p:cNvPr id="557" name="Group 5"/>
            <p:cNvGrpSpPr>
              <a:grpSpLocks/>
            </p:cNvGrpSpPr>
            <p:nvPr/>
          </p:nvGrpSpPr>
          <p:grpSpPr bwMode="auto">
            <a:xfrm>
              <a:off x="1522566" y="2437998"/>
              <a:ext cx="1782763" cy="1176337"/>
              <a:chOff x="3484" y="2503"/>
              <a:chExt cx="687" cy="491"/>
            </a:xfrm>
          </p:grpSpPr>
          <p:grpSp>
            <p:nvGrpSpPr>
              <p:cNvPr id="852" name="Group 6"/>
              <p:cNvGrpSpPr>
                <a:grpSpLocks/>
              </p:cNvGrpSpPr>
              <p:nvPr/>
            </p:nvGrpSpPr>
            <p:grpSpPr bwMode="auto">
              <a:xfrm>
                <a:off x="3484" y="2503"/>
                <a:ext cx="687" cy="491"/>
                <a:chOff x="3484" y="2503"/>
                <a:chExt cx="687" cy="491"/>
              </a:xfrm>
            </p:grpSpPr>
            <p:sp>
              <p:nvSpPr>
                <p:cNvPr id="901" name="Freeform 7"/>
                <p:cNvSpPr>
                  <a:spLocks/>
                </p:cNvSpPr>
                <p:nvPr/>
              </p:nvSpPr>
              <p:spPr bwMode="auto">
                <a:xfrm>
                  <a:off x="3701" y="2503"/>
                  <a:ext cx="228" cy="204"/>
                </a:xfrm>
                <a:custGeom>
                  <a:avLst/>
                  <a:gdLst>
                    <a:gd name="T0" fmla="*/ 25 w 228"/>
                    <a:gd name="T1" fmla="*/ 203 h 204"/>
                    <a:gd name="T2" fmla="*/ 0 w 228"/>
                    <a:gd name="T3" fmla="*/ 204 h 204"/>
                    <a:gd name="T4" fmla="*/ 204 w 228"/>
                    <a:gd name="T5" fmla="*/ 1 h 204"/>
                    <a:gd name="T6" fmla="*/ 228 w 228"/>
                    <a:gd name="T7" fmla="*/ 0 h 204"/>
                    <a:gd name="T8" fmla="*/ 25 w 228"/>
                    <a:gd name="T9" fmla="*/ 203 h 204"/>
                  </a:gdLst>
                  <a:ahLst/>
                  <a:cxnLst>
                    <a:cxn ang="0">
                      <a:pos x="T0" y="T1"/>
                    </a:cxn>
                    <a:cxn ang="0">
                      <a:pos x="T2" y="T3"/>
                    </a:cxn>
                    <a:cxn ang="0">
                      <a:pos x="T4" y="T5"/>
                    </a:cxn>
                    <a:cxn ang="0">
                      <a:pos x="T6" y="T7"/>
                    </a:cxn>
                    <a:cxn ang="0">
                      <a:pos x="T8" y="T9"/>
                    </a:cxn>
                  </a:cxnLst>
                  <a:rect l="0" t="0" r="r" b="b"/>
                  <a:pathLst>
                    <a:path w="228" h="204">
                      <a:moveTo>
                        <a:pt x="25" y="203"/>
                      </a:moveTo>
                      <a:lnTo>
                        <a:pt x="0" y="204"/>
                      </a:lnTo>
                      <a:lnTo>
                        <a:pt x="204" y="1"/>
                      </a:lnTo>
                      <a:lnTo>
                        <a:pt x="228" y="0"/>
                      </a:lnTo>
                      <a:lnTo>
                        <a:pt x="25"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2" name="Line 8"/>
                <p:cNvSpPr>
                  <a:spLocks noChangeShapeType="1"/>
                </p:cNvSpPr>
                <p:nvPr/>
              </p:nvSpPr>
              <p:spPr bwMode="auto">
                <a:xfrm flipV="1">
                  <a:off x="3726" y="2503"/>
                  <a:ext cx="203" cy="203"/>
                </a:xfrm>
                <a:prstGeom prst="line">
                  <a:avLst/>
                </a:prstGeom>
                <a:noFill/>
                <a:ln w="1588">
                  <a:solidFill>
                    <a:srgbClr val="98989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03" name="Freeform 9"/>
                <p:cNvSpPr>
                  <a:spLocks/>
                </p:cNvSpPr>
                <p:nvPr/>
              </p:nvSpPr>
              <p:spPr bwMode="auto">
                <a:xfrm>
                  <a:off x="3719" y="2503"/>
                  <a:ext cx="210" cy="204"/>
                </a:xfrm>
                <a:custGeom>
                  <a:avLst/>
                  <a:gdLst>
                    <a:gd name="T0" fmla="*/ 7 w 210"/>
                    <a:gd name="T1" fmla="*/ 203 h 204"/>
                    <a:gd name="T2" fmla="*/ 0 w 210"/>
                    <a:gd name="T3" fmla="*/ 204 h 204"/>
                    <a:gd name="T4" fmla="*/ 204 w 210"/>
                    <a:gd name="T5" fmla="*/ 0 h 204"/>
                    <a:gd name="T6" fmla="*/ 210 w 210"/>
                    <a:gd name="T7" fmla="*/ 0 h 204"/>
                    <a:gd name="T8" fmla="*/ 7 w 210"/>
                    <a:gd name="T9" fmla="*/ 203 h 204"/>
                  </a:gdLst>
                  <a:ahLst/>
                  <a:cxnLst>
                    <a:cxn ang="0">
                      <a:pos x="T0" y="T1"/>
                    </a:cxn>
                    <a:cxn ang="0">
                      <a:pos x="T2" y="T3"/>
                    </a:cxn>
                    <a:cxn ang="0">
                      <a:pos x="T4" y="T5"/>
                    </a:cxn>
                    <a:cxn ang="0">
                      <a:pos x="T6" y="T7"/>
                    </a:cxn>
                    <a:cxn ang="0">
                      <a:pos x="T8" y="T9"/>
                    </a:cxn>
                  </a:cxnLst>
                  <a:rect l="0" t="0" r="r" b="b"/>
                  <a:pathLst>
                    <a:path w="210" h="204">
                      <a:moveTo>
                        <a:pt x="7" y="203"/>
                      </a:moveTo>
                      <a:lnTo>
                        <a:pt x="0" y="204"/>
                      </a:lnTo>
                      <a:lnTo>
                        <a:pt x="204" y="0"/>
                      </a:lnTo>
                      <a:lnTo>
                        <a:pt x="210" y="0"/>
                      </a:lnTo>
                      <a:lnTo>
                        <a:pt x="7"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4" name="Freeform 10"/>
                <p:cNvSpPr>
                  <a:spLocks/>
                </p:cNvSpPr>
                <p:nvPr/>
              </p:nvSpPr>
              <p:spPr bwMode="auto">
                <a:xfrm>
                  <a:off x="3713" y="2503"/>
                  <a:ext cx="210" cy="204"/>
                </a:xfrm>
                <a:custGeom>
                  <a:avLst/>
                  <a:gdLst>
                    <a:gd name="T0" fmla="*/ 6 w 210"/>
                    <a:gd name="T1" fmla="*/ 204 h 204"/>
                    <a:gd name="T2" fmla="*/ 0 w 210"/>
                    <a:gd name="T3" fmla="*/ 204 h 204"/>
                    <a:gd name="T4" fmla="*/ 204 w 210"/>
                    <a:gd name="T5" fmla="*/ 1 h 204"/>
                    <a:gd name="T6" fmla="*/ 210 w 210"/>
                    <a:gd name="T7" fmla="*/ 0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4" y="1"/>
                      </a:lnTo>
                      <a:lnTo>
                        <a:pt x="210"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5" name="Freeform 11"/>
                <p:cNvSpPr>
                  <a:spLocks/>
                </p:cNvSpPr>
                <p:nvPr/>
              </p:nvSpPr>
              <p:spPr bwMode="auto">
                <a:xfrm>
                  <a:off x="3707"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6" name="Freeform 12"/>
                <p:cNvSpPr>
                  <a:spLocks/>
                </p:cNvSpPr>
                <p:nvPr/>
              </p:nvSpPr>
              <p:spPr bwMode="auto">
                <a:xfrm>
                  <a:off x="3701"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7" name="Freeform 13"/>
                <p:cNvSpPr>
                  <a:spLocks/>
                </p:cNvSpPr>
                <p:nvPr/>
              </p:nvSpPr>
              <p:spPr bwMode="auto">
                <a:xfrm>
                  <a:off x="3677" y="2504"/>
                  <a:ext cx="228" cy="205"/>
                </a:xfrm>
                <a:custGeom>
                  <a:avLst/>
                  <a:gdLst>
                    <a:gd name="T0" fmla="*/ 24 w 228"/>
                    <a:gd name="T1" fmla="*/ 203 h 205"/>
                    <a:gd name="T2" fmla="*/ 0 w 228"/>
                    <a:gd name="T3" fmla="*/ 205 h 205"/>
                    <a:gd name="T4" fmla="*/ 204 w 228"/>
                    <a:gd name="T5" fmla="*/ 2 h 205"/>
                    <a:gd name="T6" fmla="*/ 228 w 228"/>
                    <a:gd name="T7" fmla="*/ 0 h 205"/>
                    <a:gd name="T8" fmla="*/ 24 w 228"/>
                    <a:gd name="T9" fmla="*/ 203 h 205"/>
                  </a:gdLst>
                  <a:ahLst/>
                  <a:cxnLst>
                    <a:cxn ang="0">
                      <a:pos x="T0" y="T1"/>
                    </a:cxn>
                    <a:cxn ang="0">
                      <a:pos x="T2" y="T3"/>
                    </a:cxn>
                    <a:cxn ang="0">
                      <a:pos x="T4" y="T5"/>
                    </a:cxn>
                    <a:cxn ang="0">
                      <a:pos x="T6" y="T7"/>
                    </a:cxn>
                    <a:cxn ang="0">
                      <a:pos x="T8" y="T9"/>
                    </a:cxn>
                  </a:cxnLst>
                  <a:rect l="0" t="0" r="r" b="b"/>
                  <a:pathLst>
                    <a:path w="228" h="205">
                      <a:moveTo>
                        <a:pt x="24" y="203"/>
                      </a:moveTo>
                      <a:lnTo>
                        <a:pt x="0" y="205"/>
                      </a:lnTo>
                      <a:lnTo>
                        <a:pt x="204" y="2"/>
                      </a:lnTo>
                      <a:lnTo>
                        <a:pt x="228" y="0"/>
                      </a:lnTo>
                      <a:lnTo>
                        <a:pt x="24"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08" name="Line 14"/>
                <p:cNvSpPr>
                  <a:spLocks noChangeShapeType="1"/>
                </p:cNvSpPr>
                <p:nvPr/>
              </p:nvSpPr>
              <p:spPr bwMode="auto">
                <a:xfrm flipV="1">
                  <a:off x="3701"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09" name="Freeform 15"/>
                <p:cNvSpPr>
                  <a:spLocks/>
                </p:cNvSpPr>
                <p:nvPr/>
              </p:nvSpPr>
              <p:spPr bwMode="auto">
                <a:xfrm>
                  <a:off x="3696" y="2504"/>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0" name="Freeform 16"/>
                <p:cNvSpPr>
                  <a:spLocks/>
                </p:cNvSpPr>
                <p:nvPr/>
              </p:nvSpPr>
              <p:spPr bwMode="auto">
                <a:xfrm>
                  <a:off x="3691" y="2504"/>
                  <a:ext cx="209" cy="204"/>
                </a:xfrm>
                <a:custGeom>
                  <a:avLst/>
                  <a:gdLst>
                    <a:gd name="T0" fmla="*/ 5 w 209"/>
                    <a:gd name="T1" fmla="*/ 204 h 204"/>
                    <a:gd name="T2" fmla="*/ 0 w 209"/>
                    <a:gd name="T3" fmla="*/ 204 h 204"/>
                    <a:gd name="T4" fmla="*/ 204 w 209"/>
                    <a:gd name="T5" fmla="*/ 1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1"/>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1" name="Freeform 17"/>
                <p:cNvSpPr>
                  <a:spLocks/>
                </p:cNvSpPr>
                <p:nvPr/>
              </p:nvSpPr>
              <p:spPr bwMode="auto">
                <a:xfrm>
                  <a:off x="3686" y="2505"/>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2" name="Freeform 18"/>
                <p:cNvSpPr>
                  <a:spLocks/>
                </p:cNvSpPr>
                <p:nvPr/>
              </p:nvSpPr>
              <p:spPr bwMode="auto">
                <a:xfrm>
                  <a:off x="3682" y="2505"/>
                  <a:ext cx="208" cy="204"/>
                </a:xfrm>
                <a:custGeom>
                  <a:avLst/>
                  <a:gdLst>
                    <a:gd name="T0" fmla="*/ 4 w 208"/>
                    <a:gd name="T1" fmla="*/ 204 h 204"/>
                    <a:gd name="T2" fmla="*/ 0 w 208"/>
                    <a:gd name="T3" fmla="*/ 204 h 204"/>
                    <a:gd name="T4" fmla="*/ 203 w 208"/>
                    <a:gd name="T5" fmla="*/ 1 h 204"/>
                    <a:gd name="T6" fmla="*/ 208 w 208"/>
                    <a:gd name="T7" fmla="*/ 0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4"/>
                      </a:lnTo>
                      <a:lnTo>
                        <a:pt x="203" y="1"/>
                      </a:lnTo>
                      <a:lnTo>
                        <a:pt x="208" y="0"/>
                      </a:lnTo>
                      <a:lnTo>
                        <a:pt x="4"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3" name="Freeform 19"/>
                <p:cNvSpPr>
                  <a:spLocks/>
                </p:cNvSpPr>
                <p:nvPr/>
              </p:nvSpPr>
              <p:spPr bwMode="auto">
                <a:xfrm>
                  <a:off x="3677" y="2506"/>
                  <a:ext cx="208" cy="203"/>
                </a:xfrm>
                <a:custGeom>
                  <a:avLst/>
                  <a:gdLst>
                    <a:gd name="T0" fmla="*/ 5 w 208"/>
                    <a:gd name="T1" fmla="*/ 203 h 203"/>
                    <a:gd name="T2" fmla="*/ 0 w 208"/>
                    <a:gd name="T3" fmla="*/ 203 h 203"/>
                    <a:gd name="T4" fmla="*/ 204 w 208"/>
                    <a:gd name="T5" fmla="*/ 0 h 203"/>
                    <a:gd name="T6" fmla="*/ 208 w 208"/>
                    <a:gd name="T7" fmla="*/ 0 h 203"/>
                    <a:gd name="T8" fmla="*/ 5 w 208"/>
                    <a:gd name="T9" fmla="*/ 203 h 203"/>
                  </a:gdLst>
                  <a:ahLst/>
                  <a:cxnLst>
                    <a:cxn ang="0">
                      <a:pos x="T0" y="T1"/>
                    </a:cxn>
                    <a:cxn ang="0">
                      <a:pos x="T2" y="T3"/>
                    </a:cxn>
                    <a:cxn ang="0">
                      <a:pos x="T4" y="T5"/>
                    </a:cxn>
                    <a:cxn ang="0">
                      <a:pos x="T6" y="T7"/>
                    </a:cxn>
                    <a:cxn ang="0">
                      <a:pos x="T8" y="T9"/>
                    </a:cxn>
                  </a:cxnLst>
                  <a:rect l="0" t="0" r="r" b="b"/>
                  <a:pathLst>
                    <a:path w="208" h="203">
                      <a:moveTo>
                        <a:pt x="5" y="203"/>
                      </a:moveTo>
                      <a:lnTo>
                        <a:pt x="0" y="203"/>
                      </a:lnTo>
                      <a:lnTo>
                        <a:pt x="204" y="0"/>
                      </a:lnTo>
                      <a:lnTo>
                        <a:pt x="208" y="0"/>
                      </a:lnTo>
                      <a:lnTo>
                        <a:pt x="5" y="20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4" name="Freeform 20"/>
                <p:cNvSpPr>
                  <a:spLocks/>
                </p:cNvSpPr>
                <p:nvPr/>
              </p:nvSpPr>
              <p:spPr bwMode="auto">
                <a:xfrm>
                  <a:off x="3654" y="2506"/>
                  <a:ext cx="227" cy="207"/>
                </a:xfrm>
                <a:custGeom>
                  <a:avLst/>
                  <a:gdLst>
                    <a:gd name="T0" fmla="*/ 23 w 227"/>
                    <a:gd name="T1" fmla="*/ 203 h 207"/>
                    <a:gd name="T2" fmla="*/ 0 w 227"/>
                    <a:gd name="T3" fmla="*/ 207 h 207"/>
                    <a:gd name="T4" fmla="*/ 203 w 227"/>
                    <a:gd name="T5" fmla="*/ 4 h 207"/>
                    <a:gd name="T6" fmla="*/ 227 w 227"/>
                    <a:gd name="T7" fmla="*/ 0 h 207"/>
                    <a:gd name="T8" fmla="*/ 23 w 227"/>
                    <a:gd name="T9" fmla="*/ 203 h 207"/>
                  </a:gdLst>
                  <a:ahLst/>
                  <a:cxnLst>
                    <a:cxn ang="0">
                      <a:pos x="T0" y="T1"/>
                    </a:cxn>
                    <a:cxn ang="0">
                      <a:pos x="T2" y="T3"/>
                    </a:cxn>
                    <a:cxn ang="0">
                      <a:pos x="T4" y="T5"/>
                    </a:cxn>
                    <a:cxn ang="0">
                      <a:pos x="T6" y="T7"/>
                    </a:cxn>
                    <a:cxn ang="0">
                      <a:pos x="T8" y="T9"/>
                    </a:cxn>
                  </a:cxnLst>
                  <a:rect l="0" t="0" r="r" b="b"/>
                  <a:pathLst>
                    <a:path w="227" h="207">
                      <a:moveTo>
                        <a:pt x="23" y="203"/>
                      </a:moveTo>
                      <a:lnTo>
                        <a:pt x="0" y="207"/>
                      </a:lnTo>
                      <a:lnTo>
                        <a:pt x="203" y="4"/>
                      </a:lnTo>
                      <a:lnTo>
                        <a:pt x="227" y="0"/>
                      </a:lnTo>
                      <a:lnTo>
                        <a:pt x="23"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5" name="Line 21"/>
                <p:cNvSpPr>
                  <a:spLocks noChangeShapeType="1"/>
                </p:cNvSpPr>
                <p:nvPr/>
              </p:nvSpPr>
              <p:spPr bwMode="auto">
                <a:xfrm flipV="1">
                  <a:off x="3677"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16" name="Freeform 22"/>
                <p:cNvSpPr>
                  <a:spLocks/>
                </p:cNvSpPr>
                <p:nvPr/>
              </p:nvSpPr>
              <p:spPr bwMode="auto">
                <a:xfrm>
                  <a:off x="3671" y="2506"/>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7" name="Freeform 23"/>
                <p:cNvSpPr>
                  <a:spLocks/>
                </p:cNvSpPr>
                <p:nvPr/>
              </p:nvSpPr>
              <p:spPr bwMode="auto">
                <a:xfrm>
                  <a:off x="3665" y="2507"/>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8" name="Freeform 24"/>
                <p:cNvSpPr>
                  <a:spLocks/>
                </p:cNvSpPr>
                <p:nvPr/>
              </p:nvSpPr>
              <p:spPr bwMode="auto">
                <a:xfrm>
                  <a:off x="3659" y="2508"/>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19" name="Freeform 25"/>
                <p:cNvSpPr>
                  <a:spLocks/>
                </p:cNvSpPr>
                <p:nvPr/>
              </p:nvSpPr>
              <p:spPr bwMode="auto">
                <a:xfrm>
                  <a:off x="3654" y="2509"/>
                  <a:ext cx="209" cy="204"/>
                </a:xfrm>
                <a:custGeom>
                  <a:avLst/>
                  <a:gdLst>
                    <a:gd name="T0" fmla="*/ 5 w 209"/>
                    <a:gd name="T1" fmla="*/ 203 h 204"/>
                    <a:gd name="T2" fmla="*/ 0 w 209"/>
                    <a:gd name="T3" fmla="*/ 204 h 204"/>
                    <a:gd name="T4" fmla="*/ 203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3" y="1"/>
                      </a:lnTo>
                      <a:lnTo>
                        <a:pt x="209" y="0"/>
                      </a:lnTo>
                      <a:lnTo>
                        <a:pt x="5" y="20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0" name="Freeform 26"/>
                <p:cNvSpPr>
                  <a:spLocks/>
                </p:cNvSpPr>
                <p:nvPr/>
              </p:nvSpPr>
              <p:spPr bwMode="auto">
                <a:xfrm>
                  <a:off x="3631" y="2510"/>
                  <a:ext cx="226" cy="208"/>
                </a:xfrm>
                <a:custGeom>
                  <a:avLst/>
                  <a:gdLst>
                    <a:gd name="T0" fmla="*/ 23 w 226"/>
                    <a:gd name="T1" fmla="*/ 203 h 208"/>
                    <a:gd name="T2" fmla="*/ 0 w 226"/>
                    <a:gd name="T3" fmla="*/ 208 h 208"/>
                    <a:gd name="T4" fmla="*/ 204 w 226"/>
                    <a:gd name="T5" fmla="*/ 5 h 208"/>
                    <a:gd name="T6" fmla="*/ 226 w 226"/>
                    <a:gd name="T7" fmla="*/ 0 h 208"/>
                    <a:gd name="T8" fmla="*/ 23 w 226"/>
                    <a:gd name="T9" fmla="*/ 203 h 208"/>
                  </a:gdLst>
                  <a:ahLst/>
                  <a:cxnLst>
                    <a:cxn ang="0">
                      <a:pos x="T0" y="T1"/>
                    </a:cxn>
                    <a:cxn ang="0">
                      <a:pos x="T2" y="T3"/>
                    </a:cxn>
                    <a:cxn ang="0">
                      <a:pos x="T4" y="T5"/>
                    </a:cxn>
                    <a:cxn ang="0">
                      <a:pos x="T6" y="T7"/>
                    </a:cxn>
                    <a:cxn ang="0">
                      <a:pos x="T8" y="T9"/>
                    </a:cxn>
                  </a:cxnLst>
                  <a:rect l="0" t="0" r="r" b="b"/>
                  <a:pathLst>
                    <a:path w="226" h="208">
                      <a:moveTo>
                        <a:pt x="23" y="203"/>
                      </a:moveTo>
                      <a:lnTo>
                        <a:pt x="0" y="208"/>
                      </a:lnTo>
                      <a:lnTo>
                        <a:pt x="204" y="5"/>
                      </a:lnTo>
                      <a:lnTo>
                        <a:pt x="226" y="0"/>
                      </a:lnTo>
                      <a:lnTo>
                        <a:pt x="23"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1" name="Line 27"/>
                <p:cNvSpPr>
                  <a:spLocks noChangeShapeType="1"/>
                </p:cNvSpPr>
                <p:nvPr/>
              </p:nvSpPr>
              <p:spPr bwMode="auto">
                <a:xfrm flipV="1">
                  <a:off x="3654"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22" name="Freeform 28"/>
                <p:cNvSpPr>
                  <a:spLocks/>
                </p:cNvSpPr>
                <p:nvPr/>
              </p:nvSpPr>
              <p:spPr bwMode="auto">
                <a:xfrm>
                  <a:off x="3649" y="2510"/>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3" name="Freeform 29"/>
                <p:cNvSpPr>
                  <a:spLocks/>
                </p:cNvSpPr>
                <p:nvPr/>
              </p:nvSpPr>
              <p:spPr bwMode="auto">
                <a:xfrm>
                  <a:off x="3645" y="2511"/>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4" name="Freeform 30"/>
                <p:cNvSpPr>
                  <a:spLocks/>
                </p:cNvSpPr>
                <p:nvPr/>
              </p:nvSpPr>
              <p:spPr bwMode="auto">
                <a:xfrm>
                  <a:off x="3640" y="2512"/>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5" name="Freeform 31"/>
                <p:cNvSpPr>
                  <a:spLocks/>
                </p:cNvSpPr>
                <p:nvPr/>
              </p:nvSpPr>
              <p:spPr bwMode="auto">
                <a:xfrm>
                  <a:off x="3636" y="2513"/>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6" name="Freeform 32"/>
                <p:cNvSpPr>
                  <a:spLocks/>
                </p:cNvSpPr>
                <p:nvPr/>
              </p:nvSpPr>
              <p:spPr bwMode="auto">
                <a:xfrm>
                  <a:off x="3631" y="2514"/>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7" name="Freeform 33"/>
                <p:cNvSpPr>
                  <a:spLocks/>
                </p:cNvSpPr>
                <p:nvPr/>
              </p:nvSpPr>
              <p:spPr bwMode="auto">
                <a:xfrm>
                  <a:off x="3610" y="2515"/>
                  <a:ext cx="225" cy="209"/>
                </a:xfrm>
                <a:custGeom>
                  <a:avLst/>
                  <a:gdLst>
                    <a:gd name="T0" fmla="*/ 21 w 225"/>
                    <a:gd name="T1" fmla="*/ 203 h 209"/>
                    <a:gd name="T2" fmla="*/ 0 w 225"/>
                    <a:gd name="T3" fmla="*/ 209 h 209"/>
                    <a:gd name="T4" fmla="*/ 204 w 225"/>
                    <a:gd name="T5" fmla="*/ 6 h 209"/>
                    <a:gd name="T6" fmla="*/ 225 w 225"/>
                    <a:gd name="T7" fmla="*/ 0 h 209"/>
                    <a:gd name="T8" fmla="*/ 21 w 225"/>
                    <a:gd name="T9" fmla="*/ 203 h 209"/>
                  </a:gdLst>
                  <a:ahLst/>
                  <a:cxnLst>
                    <a:cxn ang="0">
                      <a:pos x="T0" y="T1"/>
                    </a:cxn>
                    <a:cxn ang="0">
                      <a:pos x="T2" y="T3"/>
                    </a:cxn>
                    <a:cxn ang="0">
                      <a:pos x="T4" y="T5"/>
                    </a:cxn>
                    <a:cxn ang="0">
                      <a:pos x="T6" y="T7"/>
                    </a:cxn>
                    <a:cxn ang="0">
                      <a:pos x="T8" y="T9"/>
                    </a:cxn>
                  </a:cxnLst>
                  <a:rect l="0" t="0" r="r" b="b"/>
                  <a:pathLst>
                    <a:path w="225" h="209">
                      <a:moveTo>
                        <a:pt x="21" y="203"/>
                      </a:moveTo>
                      <a:lnTo>
                        <a:pt x="0" y="209"/>
                      </a:lnTo>
                      <a:lnTo>
                        <a:pt x="204" y="6"/>
                      </a:lnTo>
                      <a:lnTo>
                        <a:pt x="225" y="0"/>
                      </a:lnTo>
                      <a:lnTo>
                        <a:pt x="21"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28" name="Line 34"/>
                <p:cNvSpPr>
                  <a:spLocks noChangeShapeType="1"/>
                </p:cNvSpPr>
                <p:nvPr/>
              </p:nvSpPr>
              <p:spPr bwMode="auto">
                <a:xfrm flipV="1">
                  <a:off x="3631" y="2515"/>
                  <a:ext cx="204"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29" name="Freeform 35"/>
                <p:cNvSpPr>
                  <a:spLocks/>
                </p:cNvSpPr>
                <p:nvPr/>
              </p:nvSpPr>
              <p:spPr bwMode="auto">
                <a:xfrm>
                  <a:off x="3626" y="2515"/>
                  <a:ext cx="209" cy="204"/>
                </a:xfrm>
                <a:custGeom>
                  <a:avLst/>
                  <a:gdLst>
                    <a:gd name="T0" fmla="*/ 5 w 209"/>
                    <a:gd name="T1" fmla="*/ 203 h 204"/>
                    <a:gd name="T2" fmla="*/ 0 w 209"/>
                    <a:gd name="T3" fmla="*/ 204 h 204"/>
                    <a:gd name="T4" fmla="*/ 204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1"/>
                      </a:lnTo>
                      <a:lnTo>
                        <a:pt x="209" y="0"/>
                      </a:lnTo>
                      <a:lnTo>
                        <a:pt x="5"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0" name="Freeform 36"/>
                <p:cNvSpPr>
                  <a:spLocks/>
                </p:cNvSpPr>
                <p:nvPr/>
              </p:nvSpPr>
              <p:spPr bwMode="auto">
                <a:xfrm>
                  <a:off x="3621" y="2516"/>
                  <a:ext cx="209" cy="205"/>
                </a:xfrm>
                <a:custGeom>
                  <a:avLst/>
                  <a:gdLst>
                    <a:gd name="T0" fmla="*/ 5 w 209"/>
                    <a:gd name="T1" fmla="*/ 203 h 205"/>
                    <a:gd name="T2" fmla="*/ 0 w 209"/>
                    <a:gd name="T3" fmla="*/ 205 h 205"/>
                    <a:gd name="T4" fmla="*/ 203 w 209"/>
                    <a:gd name="T5" fmla="*/ 2 h 205"/>
                    <a:gd name="T6" fmla="*/ 209 w 209"/>
                    <a:gd name="T7" fmla="*/ 0 h 205"/>
                    <a:gd name="T8" fmla="*/ 5 w 209"/>
                    <a:gd name="T9" fmla="*/ 203 h 205"/>
                  </a:gdLst>
                  <a:ahLst/>
                  <a:cxnLst>
                    <a:cxn ang="0">
                      <a:pos x="T0" y="T1"/>
                    </a:cxn>
                    <a:cxn ang="0">
                      <a:pos x="T2" y="T3"/>
                    </a:cxn>
                    <a:cxn ang="0">
                      <a:pos x="T4" y="T5"/>
                    </a:cxn>
                    <a:cxn ang="0">
                      <a:pos x="T6" y="T7"/>
                    </a:cxn>
                    <a:cxn ang="0">
                      <a:pos x="T8" y="T9"/>
                    </a:cxn>
                  </a:cxnLst>
                  <a:rect l="0" t="0" r="r" b="b"/>
                  <a:pathLst>
                    <a:path w="209" h="205">
                      <a:moveTo>
                        <a:pt x="5" y="203"/>
                      </a:moveTo>
                      <a:lnTo>
                        <a:pt x="0" y="205"/>
                      </a:lnTo>
                      <a:lnTo>
                        <a:pt x="203" y="2"/>
                      </a:lnTo>
                      <a:lnTo>
                        <a:pt x="209" y="0"/>
                      </a:lnTo>
                      <a:lnTo>
                        <a:pt x="5" y="203"/>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1" name="Freeform 37"/>
                <p:cNvSpPr>
                  <a:spLocks/>
                </p:cNvSpPr>
                <p:nvPr/>
              </p:nvSpPr>
              <p:spPr bwMode="auto">
                <a:xfrm>
                  <a:off x="3616" y="2518"/>
                  <a:ext cx="208" cy="204"/>
                </a:xfrm>
                <a:custGeom>
                  <a:avLst/>
                  <a:gdLst>
                    <a:gd name="T0" fmla="*/ 5 w 208"/>
                    <a:gd name="T1" fmla="*/ 203 h 204"/>
                    <a:gd name="T2" fmla="*/ 0 w 208"/>
                    <a:gd name="T3" fmla="*/ 204 h 204"/>
                    <a:gd name="T4" fmla="*/ 203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3" y="1"/>
                      </a:lnTo>
                      <a:lnTo>
                        <a:pt x="208" y="0"/>
                      </a:lnTo>
                      <a:lnTo>
                        <a:pt x="5" y="20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2" name="Freeform 38"/>
                <p:cNvSpPr>
                  <a:spLocks/>
                </p:cNvSpPr>
                <p:nvPr/>
              </p:nvSpPr>
              <p:spPr bwMode="auto">
                <a:xfrm>
                  <a:off x="3610" y="2519"/>
                  <a:ext cx="209" cy="205"/>
                </a:xfrm>
                <a:custGeom>
                  <a:avLst/>
                  <a:gdLst>
                    <a:gd name="T0" fmla="*/ 6 w 209"/>
                    <a:gd name="T1" fmla="*/ 203 h 205"/>
                    <a:gd name="T2" fmla="*/ 0 w 209"/>
                    <a:gd name="T3" fmla="*/ 205 h 205"/>
                    <a:gd name="T4" fmla="*/ 204 w 209"/>
                    <a:gd name="T5" fmla="*/ 2 h 205"/>
                    <a:gd name="T6" fmla="*/ 209 w 209"/>
                    <a:gd name="T7" fmla="*/ 0 h 205"/>
                    <a:gd name="T8" fmla="*/ 6 w 209"/>
                    <a:gd name="T9" fmla="*/ 203 h 205"/>
                  </a:gdLst>
                  <a:ahLst/>
                  <a:cxnLst>
                    <a:cxn ang="0">
                      <a:pos x="T0" y="T1"/>
                    </a:cxn>
                    <a:cxn ang="0">
                      <a:pos x="T2" y="T3"/>
                    </a:cxn>
                    <a:cxn ang="0">
                      <a:pos x="T4" y="T5"/>
                    </a:cxn>
                    <a:cxn ang="0">
                      <a:pos x="T6" y="T7"/>
                    </a:cxn>
                    <a:cxn ang="0">
                      <a:pos x="T8" y="T9"/>
                    </a:cxn>
                  </a:cxnLst>
                  <a:rect l="0" t="0" r="r" b="b"/>
                  <a:pathLst>
                    <a:path w="209" h="205">
                      <a:moveTo>
                        <a:pt x="6" y="203"/>
                      </a:moveTo>
                      <a:lnTo>
                        <a:pt x="0" y="205"/>
                      </a:lnTo>
                      <a:lnTo>
                        <a:pt x="204" y="2"/>
                      </a:lnTo>
                      <a:lnTo>
                        <a:pt x="209" y="0"/>
                      </a:lnTo>
                      <a:lnTo>
                        <a:pt x="6" y="20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3" name="Freeform 39"/>
                <p:cNvSpPr>
                  <a:spLocks/>
                </p:cNvSpPr>
                <p:nvPr/>
              </p:nvSpPr>
              <p:spPr bwMode="auto">
                <a:xfrm>
                  <a:off x="3590" y="2521"/>
                  <a:ext cx="224" cy="210"/>
                </a:xfrm>
                <a:custGeom>
                  <a:avLst/>
                  <a:gdLst>
                    <a:gd name="T0" fmla="*/ 20 w 224"/>
                    <a:gd name="T1" fmla="*/ 203 h 210"/>
                    <a:gd name="T2" fmla="*/ 0 w 224"/>
                    <a:gd name="T3" fmla="*/ 210 h 210"/>
                    <a:gd name="T4" fmla="*/ 204 w 224"/>
                    <a:gd name="T5" fmla="*/ 7 h 210"/>
                    <a:gd name="T6" fmla="*/ 224 w 224"/>
                    <a:gd name="T7" fmla="*/ 0 h 210"/>
                    <a:gd name="T8" fmla="*/ 20 w 224"/>
                    <a:gd name="T9" fmla="*/ 203 h 210"/>
                  </a:gdLst>
                  <a:ahLst/>
                  <a:cxnLst>
                    <a:cxn ang="0">
                      <a:pos x="T0" y="T1"/>
                    </a:cxn>
                    <a:cxn ang="0">
                      <a:pos x="T2" y="T3"/>
                    </a:cxn>
                    <a:cxn ang="0">
                      <a:pos x="T4" y="T5"/>
                    </a:cxn>
                    <a:cxn ang="0">
                      <a:pos x="T6" y="T7"/>
                    </a:cxn>
                    <a:cxn ang="0">
                      <a:pos x="T8" y="T9"/>
                    </a:cxn>
                  </a:cxnLst>
                  <a:rect l="0" t="0" r="r" b="b"/>
                  <a:pathLst>
                    <a:path w="224" h="210">
                      <a:moveTo>
                        <a:pt x="20" y="203"/>
                      </a:moveTo>
                      <a:lnTo>
                        <a:pt x="0" y="210"/>
                      </a:lnTo>
                      <a:lnTo>
                        <a:pt x="204" y="7"/>
                      </a:lnTo>
                      <a:lnTo>
                        <a:pt x="224" y="0"/>
                      </a:lnTo>
                      <a:lnTo>
                        <a:pt x="20"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4" name="Line 40"/>
                <p:cNvSpPr>
                  <a:spLocks noChangeShapeType="1"/>
                </p:cNvSpPr>
                <p:nvPr/>
              </p:nvSpPr>
              <p:spPr bwMode="auto">
                <a:xfrm flipV="1">
                  <a:off x="3610"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35" name="Freeform 41"/>
                <p:cNvSpPr>
                  <a:spLocks/>
                </p:cNvSpPr>
                <p:nvPr/>
              </p:nvSpPr>
              <p:spPr bwMode="auto">
                <a:xfrm>
                  <a:off x="3606" y="2521"/>
                  <a:ext cx="208" cy="204"/>
                </a:xfrm>
                <a:custGeom>
                  <a:avLst/>
                  <a:gdLst>
                    <a:gd name="T0" fmla="*/ 4 w 208"/>
                    <a:gd name="T1" fmla="*/ 203 h 204"/>
                    <a:gd name="T2" fmla="*/ 0 w 208"/>
                    <a:gd name="T3" fmla="*/ 204 h 204"/>
                    <a:gd name="T4" fmla="*/ 204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4" y="1"/>
                      </a:lnTo>
                      <a:lnTo>
                        <a:pt x="208" y="0"/>
                      </a:lnTo>
                      <a:lnTo>
                        <a:pt x="4"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6" name="Freeform 42"/>
                <p:cNvSpPr>
                  <a:spLocks/>
                </p:cNvSpPr>
                <p:nvPr/>
              </p:nvSpPr>
              <p:spPr bwMode="auto">
                <a:xfrm>
                  <a:off x="3602" y="2522"/>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7" name="Freeform 43"/>
                <p:cNvSpPr>
                  <a:spLocks/>
                </p:cNvSpPr>
                <p:nvPr/>
              </p:nvSpPr>
              <p:spPr bwMode="auto">
                <a:xfrm>
                  <a:off x="3598" y="2523"/>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8" name="Freeform 44"/>
                <p:cNvSpPr>
                  <a:spLocks/>
                </p:cNvSpPr>
                <p:nvPr/>
              </p:nvSpPr>
              <p:spPr bwMode="auto">
                <a:xfrm>
                  <a:off x="3594" y="2525"/>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39" name="Freeform 45"/>
                <p:cNvSpPr>
                  <a:spLocks/>
                </p:cNvSpPr>
                <p:nvPr/>
              </p:nvSpPr>
              <p:spPr bwMode="auto">
                <a:xfrm>
                  <a:off x="3590" y="2526"/>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0" name="Freeform 46"/>
                <p:cNvSpPr>
                  <a:spLocks/>
                </p:cNvSpPr>
                <p:nvPr/>
              </p:nvSpPr>
              <p:spPr bwMode="auto">
                <a:xfrm>
                  <a:off x="3572" y="2528"/>
                  <a:ext cx="222" cy="211"/>
                </a:xfrm>
                <a:custGeom>
                  <a:avLst/>
                  <a:gdLst>
                    <a:gd name="T0" fmla="*/ 18 w 222"/>
                    <a:gd name="T1" fmla="*/ 203 h 211"/>
                    <a:gd name="T2" fmla="*/ 0 w 222"/>
                    <a:gd name="T3" fmla="*/ 211 h 211"/>
                    <a:gd name="T4" fmla="*/ 203 w 222"/>
                    <a:gd name="T5" fmla="*/ 8 h 211"/>
                    <a:gd name="T6" fmla="*/ 222 w 222"/>
                    <a:gd name="T7" fmla="*/ 0 h 211"/>
                    <a:gd name="T8" fmla="*/ 18 w 222"/>
                    <a:gd name="T9" fmla="*/ 203 h 211"/>
                  </a:gdLst>
                  <a:ahLst/>
                  <a:cxnLst>
                    <a:cxn ang="0">
                      <a:pos x="T0" y="T1"/>
                    </a:cxn>
                    <a:cxn ang="0">
                      <a:pos x="T2" y="T3"/>
                    </a:cxn>
                    <a:cxn ang="0">
                      <a:pos x="T4" y="T5"/>
                    </a:cxn>
                    <a:cxn ang="0">
                      <a:pos x="T6" y="T7"/>
                    </a:cxn>
                    <a:cxn ang="0">
                      <a:pos x="T8" y="T9"/>
                    </a:cxn>
                  </a:cxnLst>
                  <a:rect l="0" t="0" r="r" b="b"/>
                  <a:pathLst>
                    <a:path w="222" h="211">
                      <a:moveTo>
                        <a:pt x="18" y="203"/>
                      </a:moveTo>
                      <a:lnTo>
                        <a:pt x="0" y="211"/>
                      </a:lnTo>
                      <a:lnTo>
                        <a:pt x="203" y="8"/>
                      </a:lnTo>
                      <a:lnTo>
                        <a:pt x="222" y="0"/>
                      </a:lnTo>
                      <a:lnTo>
                        <a:pt x="18"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1" name="Line 47"/>
                <p:cNvSpPr>
                  <a:spLocks noChangeShapeType="1"/>
                </p:cNvSpPr>
                <p:nvPr/>
              </p:nvSpPr>
              <p:spPr bwMode="auto">
                <a:xfrm flipV="1">
                  <a:off x="3590"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42" name="Freeform 48"/>
                <p:cNvSpPr>
                  <a:spLocks/>
                </p:cNvSpPr>
                <p:nvPr/>
              </p:nvSpPr>
              <p:spPr bwMode="auto">
                <a:xfrm>
                  <a:off x="3587" y="2528"/>
                  <a:ext cx="207" cy="205"/>
                </a:xfrm>
                <a:custGeom>
                  <a:avLst/>
                  <a:gdLst>
                    <a:gd name="T0" fmla="*/ 3 w 207"/>
                    <a:gd name="T1" fmla="*/ 203 h 205"/>
                    <a:gd name="T2" fmla="*/ 0 w 207"/>
                    <a:gd name="T3" fmla="*/ 205 h 205"/>
                    <a:gd name="T4" fmla="*/ 203 w 207"/>
                    <a:gd name="T5" fmla="*/ 1 h 205"/>
                    <a:gd name="T6" fmla="*/ 207 w 207"/>
                    <a:gd name="T7" fmla="*/ 0 h 205"/>
                    <a:gd name="T8" fmla="*/ 3 w 207"/>
                    <a:gd name="T9" fmla="*/ 203 h 205"/>
                  </a:gdLst>
                  <a:ahLst/>
                  <a:cxnLst>
                    <a:cxn ang="0">
                      <a:pos x="T0" y="T1"/>
                    </a:cxn>
                    <a:cxn ang="0">
                      <a:pos x="T2" y="T3"/>
                    </a:cxn>
                    <a:cxn ang="0">
                      <a:pos x="T4" y="T5"/>
                    </a:cxn>
                    <a:cxn ang="0">
                      <a:pos x="T6" y="T7"/>
                    </a:cxn>
                    <a:cxn ang="0">
                      <a:pos x="T8" y="T9"/>
                    </a:cxn>
                  </a:cxnLst>
                  <a:rect l="0" t="0" r="r" b="b"/>
                  <a:pathLst>
                    <a:path w="207" h="205">
                      <a:moveTo>
                        <a:pt x="3" y="203"/>
                      </a:moveTo>
                      <a:lnTo>
                        <a:pt x="0" y="205"/>
                      </a:lnTo>
                      <a:lnTo>
                        <a:pt x="203" y="1"/>
                      </a:lnTo>
                      <a:lnTo>
                        <a:pt x="207" y="0"/>
                      </a:lnTo>
                      <a:lnTo>
                        <a:pt x="3"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3" name="Freeform 49"/>
                <p:cNvSpPr>
                  <a:spLocks/>
                </p:cNvSpPr>
                <p:nvPr/>
              </p:nvSpPr>
              <p:spPr bwMode="auto">
                <a:xfrm>
                  <a:off x="3583" y="2529"/>
                  <a:ext cx="207" cy="205"/>
                </a:xfrm>
                <a:custGeom>
                  <a:avLst/>
                  <a:gdLst>
                    <a:gd name="T0" fmla="*/ 4 w 207"/>
                    <a:gd name="T1" fmla="*/ 204 h 205"/>
                    <a:gd name="T2" fmla="*/ 0 w 207"/>
                    <a:gd name="T3" fmla="*/ 205 h 205"/>
                    <a:gd name="T4" fmla="*/ 204 w 207"/>
                    <a:gd name="T5" fmla="*/ 2 h 205"/>
                    <a:gd name="T6" fmla="*/ 207 w 207"/>
                    <a:gd name="T7" fmla="*/ 0 h 205"/>
                    <a:gd name="T8" fmla="*/ 4 w 207"/>
                    <a:gd name="T9" fmla="*/ 204 h 205"/>
                  </a:gdLst>
                  <a:ahLst/>
                  <a:cxnLst>
                    <a:cxn ang="0">
                      <a:pos x="T0" y="T1"/>
                    </a:cxn>
                    <a:cxn ang="0">
                      <a:pos x="T2" y="T3"/>
                    </a:cxn>
                    <a:cxn ang="0">
                      <a:pos x="T4" y="T5"/>
                    </a:cxn>
                    <a:cxn ang="0">
                      <a:pos x="T6" y="T7"/>
                    </a:cxn>
                    <a:cxn ang="0">
                      <a:pos x="T8" y="T9"/>
                    </a:cxn>
                  </a:cxnLst>
                  <a:rect l="0" t="0" r="r" b="b"/>
                  <a:pathLst>
                    <a:path w="207" h="205">
                      <a:moveTo>
                        <a:pt x="4" y="204"/>
                      </a:moveTo>
                      <a:lnTo>
                        <a:pt x="0" y="205"/>
                      </a:lnTo>
                      <a:lnTo>
                        <a:pt x="204" y="2"/>
                      </a:lnTo>
                      <a:lnTo>
                        <a:pt x="207" y="0"/>
                      </a:lnTo>
                      <a:lnTo>
                        <a:pt x="4" y="20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4" name="Freeform 50"/>
                <p:cNvSpPr>
                  <a:spLocks/>
                </p:cNvSpPr>
                <p:nvPr/>
              </p:nvSpPr>
              <p:spPr bwMode="auto">
                <a:xfrm>
                  <a:off x="3579" y="2531"/>
                  <a:ext cx="208" cy="205"/>
                </a:xfrm>
                <a:custGeom>
                  <a:avLst/>
                  <a:gdLst>
                    <a:gd name="T0" fmla="*/ 4 w 208"/>
                    <a:gd name="T1" fmla="*/ 203 h 205"/>
                    <a:gd name="T2" fmla="*/ 0 w 208"/>
                    <a:gd name="T3" fmla="*/ 205 h 205"/>
                    <a:gd name="T4" fmla="*/ 204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2"/>
                      </a:lnTo>
                      <a:lnTo>
                        <a:pt x="208" y="0"/>
                      </a:lnTo>
                      <a:lnTo>
                        <a:pt x="4" y="20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5" name="Freeform 51"/>
                <p:cNvSpPr>
                  <a:spLocks/>
                </p:cNvSpPr>
                <p:nvPr/>
              </p:nvSpPr>
              <p:spPr bwMode="auto">
                <a:xfrm>
                  <a:off x="3575" y="2533"/>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6" name="Freeform 52"/>
                <p:cNvSpPr>
                  <a:spLocks/>
                </p:cNvSpPr>
                <p:nvPr/>
              </p:nvSpPr>
              <p:spPr bwMode="auto">
                <a:xfrm>
                  <a:off x="3572" y="2534"/>
                  <a:ext cx="207" cy="205"/>
                </a:xfrm>
                <a:custGeom>
                  <a:avLst/>
                  <a:gdLst>
                    <a:gd name="T0" fmla="*/ 3 w 207"/>
                    <a:gd name="T1" fmla="*/ 204 h 205"/>
                    <a:gd name="T2" fmla="*/ 0 w 207"/>
                    <a:gd name="T3" fmla="*/ 205 h 205"/>
                    <a:gd name="T4" fmla="*/ 203 w 207"/>
                    <a:gd name="T5" fmla="*/ 2 h 205"/>
                    <a:gd name="T6" fmla="*/ 207 w 207"/>
                    <a:gd name="T7" fmla="*/ 0 h 205"/>
                    <a:gd name="T8" fmla="*/ 3 w 207"/>
                    <a:gd name="T9" fmla="*/ 204 h 205"/>
                  </a:gdLst>
                  <a:ahLst/>
                  <a:cxnLst>
                    <a:cxn ang="0">
                      <a:pos x="T0" y="T1"/>
                    </a:cxn>
                    <a:cxn ang="0">
                      <a:pos x="T2" y="T3"/>
                    </a:cxn>
                    <a:cxn ang="0">
                      <a:pos x="T4" y="T5"/>
                    </a:cxn>
                    <a:cxn ang="0">
                      <a:pos x="T6" y="T7"/>
                    </a:cxn>
                    <a:cxn ang="0">
                      <a:pos x="T8" y="T9"/>
                    </a:cxn>
                  </a:cxnLst>
                  <a:rect l="0" t="0" r="r" b="b"/>
                  <a:pathLst>
                    <a:path w="207" h="205">
                      <a:moveTo>
                        <a:pt x="3" y="204"/>
                      </a:moveTo>
                      <a:lnTo>
                        <a:pt x="0" y="205"/>
                      </a:lnTo>
                      <a:lnTo>
                        <a:pt x="203" y="2"/>
                      </a:lnTo>
                      <a:lnTo>
                        <a:pt x="207" y="0"/>
                      </a:lnTo>
                      <a:lnTo>
                        <a:pt x="3" y="20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7" name="Freeform 53"/>
                <p:cNvSpPr>
                  <a:spLocks/>
                </p:cNvSpPr>
                <p:nvPr/>
              </p:nvSpPr>
              <p:spPr bwMode="auto">
                <a:xfrm>
                  <a:off x="3554" y="2536"/>
                  <a:ext cx="221" cy="213"/>
                </a:xfrm>
                <a:custGeom>
                  <a:avLst/>
                  <a:gdLst>
                    <a:gd name="T0" fmla="*/ 18 w 221"/>
                    <a:gd name="T1" fmla="*/ 203 h 213"/>
                    <a:gd name="T2" fmla="*/ 0 w 221"/>
                    <a:gd name="T3" fmla="*/ 213 h 213"/>
                    <a:gd name="T4" fmla="*/ 204 w 221"/>
                    <a:gd name="T5" fmla="*/ 9 h 213"/>
                    <a:gd name="T6" fmla="*/ 221 w 221"/>
                    <a:gd name="T7" fmla="*/ 0 h 213"/>
                    <a:gd name="T8" fmla="*/ 18 w 221"/>
                    <a:gd name="T9" fmla="*/ 203 h 213"/>
                  </a:gdLst>
                  <a:ahLst/>
                  <a:cxnLst>
                    <a:cxn ang="0">
                      <a:pos x="T0" y="T1"/>
                    </a:cxn>
                    <a:cxn ang="0">
                      <a:pos x="T2" y="T3"/>
                    </a:cxn>
                    <a:cxn ang="0">
                      <a:pos x="T4" y="T5"/>
                    </a:cxn>
                    <a:cxn ang="0">
                      <a:pos x="T6" y="T7"/>
                    </a:cxn>
                    <a:cxn ang="0">
                      <a:pos x="T8" y="T9"/>
                    </a:cxn>
                  </a:cxnLst>
                  <a:rect l="0" t="0" r="r" b="b"/>
                  <a:pathLst>
                    <a:path w="221" h="213">
                      <a:moveTo>
                        <a:pt x="18" y="203"/>
                      </a:moveTo>
                      <a:lnTo>
                        <a:pt x="0" y="213"/>
                      </a:lnTo>
                      <a:lnTo>
                        <a:pt x="204" y="9"/>
                      </a:lnTo>
                      <a:lnTo>
                        <a:pt x="221" y="0"/>
                      </a:lnTo>
                      <a:lnTo>
                        <a:pt x="18"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48" name="Line 54"/>
                <p:cNvSpPr>
                  <a:spLocks noChangeShapeType="1"/>
                </p:cNvSpPr>
                <p:nvPr/>
              </p:nvSpPr>
              <p:spPr bwMode="auto">
                <a:xfrm flipV="1">
                  <a:off x="3572"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49" name="Freeform 55"/>
                <p:cNvSpPr>
                  <a:spLocks/>
                </p:cNvSpPr>
                <p:nvPr/>
              </p:nvSpPr>
              <p:spPr bwMode="auto">
                <a:xfrm>
                  <a:off x="3567" y="2536"/>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0" name="Freeform 56"/>
                <p:cNvSpPr>
                  <a:spLocks/>
                </p:cNvSpPr>
                <p:nvPr/>
              </p:nvSpPr>
              <p:spPr bwMode="auto">
                <a:xfrm>
                  <a:off x="3563" y="2538"/>
                  <a:ext cx="208" cy="206"/>
                </a:xfrm>
                <a:custGeom>
                  <a:avLst/>
                  <a:gdLst>
                    <a:gd name="T0" fmla="*/ 4 w 208"/>
                    <a:gd name="T1" fmla="*/ 204 h 206"/>
                    <a:gd name="T2" fmla="*/ 0 w 208"/>
                    <a:gd name="T3" fmla="*/ 206 h 206"/>
                    <a:gd name="T4" fmla="*/ 204 w 208"/>
                    <a:gd name="T5" fmla="*/ 3 h 206"/>
                    <a:gd name="T6" fmla="*/ 208 w 208"/>
                    <a:gd name="T7" fmla="*/ 0 h 206"/>
                    <a:gd name="T8" fmla="*/ 4 w 208"/>
                    <a:gd name="T9" fmla="*/ 204 h 206"/>
                  </a:gdLst>
                  <a:ahLst/>
                  <a:cxnLst>
                    <a:cxn ang="0">
                      <a:pos x="T0" y="T1"/>
                    </a:cxn>
                    <a:cxn ang="0">
                      <a:pos x="T2" y="T3"/>
                    </a:cxn>
                    <a:cxn ang="0">
                      <a:pos x="T4" y="T5"/>
                    </a:cxn>
                    <a:cxn ang="0">
                      <a:pos x="T6" y="T7"/>
                    </a:cxn>
                    <a:cxn ang="0">
                      <a:pos x="T8" y="T9"/>
                    </a:cxn>
                  </a:cxnLst>
                  <a:rect l="0" t="0" r="r" b="b"/>
                  <a:pathLst>
                    <a:path w="208" h="206">
                      <a:moveTo>
                        <a:pt x="4" y="204"/>
                      </a:moveTo>
                      <a:lnTo>
                        <a:pt x="0" y="206"/>
                      </a:lnTo>
                      <a:lnTo>
                        <a:pt x="204" y="3"/>
                      </a:lnTo>
                      <a:lnTo>
                        <a:pt x="208" y="0"/>
                      </a:lnTo>
                      <a:lnTo>
                        <a:pt x="4" y="20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1" name="Freeform 57"/>
                <p:cNvSpPr>
                  <a:spLocks/>
                </p:cNvSpPr>
                <p:nvPr/>
              </p:nvSpPr>
              <p:spPr bwMode="auto">
                <a:xfrm>
                  <a:off x="3559" y="2541"/>
                  <a:ext cx="208" cy="205"/>
                </a:xfrm>
                <a:custGeom>
                  <a:avLst/>
                  <a:gdLst>
                    <a:gd name="T0" fmla="*/ 4 w 208"/>
                    <a:gd name="T1" fmla="*/ 203 h 205"/>
                    <a:gd name="T2" fmla="*/ 0 w 208"/>
                    <a:gd name="T3" fmla="*/ 205 h 205"/>
                    <a:gd name="T4" fmla="*/ 203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3" y="2"/>
                      </a:lnTo>
                      <a:lnTo>
                        <a:pt x="208" y="0"/>
                      </a:lnTo>
                      <a:lnTo>
                        <a:pt x="4" y="20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2" name="Freeform 58"/>
                <p:cNvSpPr>
                  <a:spLocks/>
                </p:cNvSpPr>
                <p:nvPr/>
              </p:nvSpPr>
              <p:spPr bwMode="auto">
                <a:xfrm>
                  <a:off x="3554" y="2543"/>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3" name="Freeform 59"/>
                <p:cNvSpPr>
                  <a:spLocks/>
                </p:cNvSpPr>
                <p:nvPr/>
              </p:nvSpPr>
              <p:spPr bwMode="auto">
                <a:xfrm>
                  <a:off x="3539" y="2545"/>
                  <a:ext cx="219" cy="214"/>
                </a:xfrm>
                <a:custGeom>
                  <a:avLst/>
                  <a:gdLst>
                    <a:gd name="T0" fmla="*/ 15 w 219"/>
                    <a:gd name="T1" fmla="*/ 204 h 214"/>
                    <a:gd name="T2" fmla="*/ 0 w 219"/>
                    <a:gd name="T3" fmla="*/ 214 h 214"/>
                    <a:gd name="T4" fmla="*/ 204 w 219"/>
                    <a:gd name="T5" fmla="*/ 11 h 214"/>
                    <a:gd name="T6" fmla="*/ 219 w 219"/>
                    <a:gd name="T7" fmla="*/ 0 h 214"/>
                    <a:gd name="T8" fmla="*/ 15 w 219"/>
                    <a:gd name="T9" fmla="*/ 204 h 214"/>
                  </a:gdLst>
                  <a:ahLst/>
                  <a:cxnLst>
                    <a:cxn ang="0">
                      <a:pos x="T0" y="T1"/>
                    </a:cxn>
                    <a:cxn ang="0">
                      <a:pos x="T2" y="T3"/>
                    </a:cxn>
                    <a:cxn ang="0">
                      <a:pos x="T4" y="T5"/>
                    </a:cxn>
                    <a:cxn ang="0">
                      <a:pos x="T6" y="T7"/>
                    </a:cxn>
                    <a:cxn ang="0">
                      <a:pos x="T8" y="T9"/>
                    </a:cxn>
                  </a:cxnLst>
                  <a:rect l="0" t="0" r="r" b="b"/>
                  <a:pathLst>
                    <a:path w="219" h="214">
                      <a:moveTo>
                        <a:pt x="15" y="204"/>
                      </a:moveTo>
                      <a:lnTo>
                        <a:pt x="0" y="214"/>
                      </a:lnTo>
                      <a:lnTo>
                        <a:pt x="204" y="11"/>
                      </a:lnTo>
                      <a:lnTo>
                        <a:pt x="219" y="0"/>
                      </a:lnTo>
                      <a:lnTo>
                        <a:pt x="15"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4" name="Line 60"/>
                <p:cNvSpPr>
                  <a:spLocks noChangeShapeType="1"/>
                </p:cNvSpPr>
                <p:nvPr/>
              </p:nvSpPr>
              <p:spPr bwMode="auto">
                <a:xfrm flipV="1">
                  <a:off x="3554" y="2545"/>
                  <a:ext cx="204"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55" name="Freeform 61"/>
                <p:cNvSpPr>
                  <a:spLocks/>
                </p:cNvSpPr>
                <p:nvPr/>
              </p:nvSpPr>
              <p:spPr bwMode="auto">
                <a:xfrm>
                  <a:off x="3547" y="2545"/>
                  <a:ext cx="211" cy="209"/>
                </a:xfrm>
                <a:custGeom>
                  <a:avLst/>
                  <a:gdLst>
                    <a:gd name="T0" fmla="*/ 7 w 211"/>
                    <a:gd name="T1" fmla="*/ 204 h 209"/>
                    <a:gd name="T2" fmla="*/ 0 w 211"/>
                    <a:gd name="T3" fmla="*/ 209 h 209"/>
                    <a:gd name="T4" fmla="*/ 203 w 211"/>
                    <a:gd name="T5" fmla="*/ 5 h 209"/>
                    <a:gd name="T6" fmla="*/ 211 w 211"/>
                    <a:gd name="T7" fmla="*/ 0 h 209"/>
                    <a:gd name="T8" fmla="*/ 7 w 211"/>
                    <a:gd name="T9" fmla="*/ 204 h 209"/>
                  </a:gdLst>
                  <a:ahLst/>
                  <a:cxnLst>
                    <a:cxn ang="0">
                      <a:pos x="T0" y="T1"/>
                    </a:cxn>
                    <a:cxn ang="0">
                      <a:pos x="T2" y="T3"/>
                    </a:cxn>
                    <a:cxn ang="0">
                      <a:pos x="T4" y="T5"/>
                    </a:cxn>
                    <a:cxn ang="0">
                      <a:pos x="T6" y="T7"/>
                    </a:cxn>
                    <a:cxn ang="0">
                      <a:pos x="T8" y="T9"/>
                    </a:cxn>
                  </a:cxnLst>
                  <a:rect l="0" t="0" r="r" b="b"/>
                  <a:pathLst>
                    <a:path w="211" h="209">
                      <a:moveTo>
                        <a:pt x="7" y="204"/>
                      </a:moveTo>
                      <a:lnTo>
                        <a:pt x="0" y="209"/>
                      </a:lnTo>
                      <a:lnTo>
                        <a:pt x="203" y="5"/>
                      </a:lnTo>
                      <a:lnTo>
                        <a:pt x="211" y="0"/>
                      </a:lnTo>
                      <a:lnTo>
                        <a:pt x="7"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6" name="Freeform 62"/>
                <p:cNvSpPr>
                  <a:spLocks/>
                </p:cNvSpPr>
                <p:nvPr/>
              </p:nvSpPr>
              <p:spPr bwMode="auto">
                <a:xfrm>
                  <a:off x="3539" y="2550"/>
                  <a:ext cx="211" cy="209"/>
                </a:xfrm>
                <a:custGeom>
                  <a:avLst/>
                  <a:gdLst>
                    <a:gd name="T0" fmla="*/ 8 w 211"/>
                    <a:gd name="T1" fmla="*/ 204 h 209"/>
                    <a:gd name="T2" fmla="*/ 0 w 211"/>
                    <a:gd name="T3" fmla="*/ 209 h 209"/>
                    <a:gd name="T4" fmla="*/ 204 w 211"/>
                    <a:gd name="T5" fmla="*/ 6 h 209"/>
                    <a:gd name="T6" fmla="*/ 211 w 211"/>
                    <a:gd name="T7" fmla="*/ 0 h 209"/>
                    <a:gd name="T8" fmla="*/ 8 w 211"/>
                    <a:gd name="T9" fmla="*/ 204 h 209"/>
                  </a:gdLst>
                  <a:ahLst/>
                  <a:cxnLst>
                    <a:cxn ang="0">
                      <a:pos x="T0" y="T1"/>
                    </a:cxn>
                    <a:cxn ang="0">
                      <a:pos x="T2" y="T3"/>
                    </a:cxn>
                    <a:cxn ang="0">
                      <a:pos x="T4" y="T5"/>
                    </a:cxn>
                    <a:cxn ang="0">
                      <a:pos x="T6" y="T7"/>
                    </a:cxn>
                    <a:cxn ang="0">
                      <a:pos x="T8" y="T9"/>
                    </a:cxn>
                  </a:cxnLst>
                  <a:rect l="0" t="0" r="r" b="b"/>
                  <a:pathLst>
                    <a:path w="211" h="209">
                      <a:moveTo>
                        <a:pt x="8" y="204"/>
                      </a:moveTo>
                      <a:lnTo>
                        <a:pt x="0" y="209"/>
                      </a:lnTo>
                      <a:lnTo>
                        <a:pt x="204" y="6"/>
                      </a:lnTo>
                      <a:lnTo>
                        <a:pt x="211" y="0"/>
                      </a:lnTo>
                      <a:lnTo>
                        <a:pt x="8" y="20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7" name="Freeform 63"/>
                <p:cNvSpPr>
                  <a:spLocks/>
                </p:cNvSpPr>
                <p:nvPr/>
              </p:nvSpPr>
              <p:spPr bwMode="auto">
                <a:xfrm>
                  <a:off x="3525" y="2556"/>
                  <a:ext cx="218" cy="214"/>
                </a:xfrm>
                <a:custGeom>
                  <a:avLst/>
                  <a:gdLst>
                    <a:gd name="T0" fmla="*/ 14 w 218"/>
                    <a:gd name="T1" fmla="*/ 203 h 214"/>
                    <a:gd name="T2" fmla="*/ 0 w 218"/>
                    <a:gd name="T3" fmla="*/ 214 h 214"/>
                    <a:gd name="T4" fmla="*/ 204 w 218"/>
                    <a:gd name="T5" fmla="*/ 11 h 214"/>
                    <a:gd name="T6" fmla="*/ 218 w 218"/>
                    <a:gd name="T7" fmla="*/ 0 h 214"/>
                    <a:gd name="T8" fmla="*/ 14 w 218"/>
                    <a:gd name="T9" fmla="*/ 203 h 214"/>
                  </a:gdLst>
                  <a:ahLst/>
                  <a:cxnLst>
                    <a:cxn ang="0">
                      <a:pos x="T0" y="T1"/>
                    </a:cxn>
                    <a:cxn ang="0">
                      <a:pos x="T2" y="T3"/>
                    </a:cxn>
                    <a:cxn ang="0">
                      <a:pos x="T4" y="T5"/>
                    </a:cxn>
                    <a:cxn ang="0">
                      <a:pos x="T6" y="T7"/>
                    </a:cxn>
                    <a:cxn ang="0">
                      <a:pos x="T8" y="T9"/>
                    </a:cxn>
                  </a:cxnLst>
                  <a:rect l="0" t="0" r="r" b="b"/>
                  <a:pathLst>
                    <a:path w="218" h="214">
                      <a:moveTo>
                        <a:pt x="14" y="203"/>
                      </a:moveTo>
                      <a:lnTo>
                        <a:pt x="0" y="214"/>
                      </a:lnTo>
                      <a:lnTo>
                        <a:pt x="204" y="11"/>
                      </a:lnTo>
                      <a:lnTo>
                        <a:pt x="218" y="0"/>
                      </a:lnTo>
                      <a:lnTo>
                        <a:pt x="14" y="20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58" name="Line 64"/>
                <p:cNvSpPr>
                  <a:spLocks noChangeShapeType="1"/>
                </p:cNvSpPr>
                <p:nvPr/>
              </p:nvSpPr>
              <p:spPr bwMode="auto">
                <a:xfrm flipV="1">
                  <a:off x="3539"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59" name="Freeform 65"/>
                <p:cNvSpPr>
                  <a:spLocks/>
                </p:cNvSpPr>
                <p:nvPr/>
              </p:nvSpPr>
              <p:spPr bwMode="auto">
                <a:xfrm>
                  <a:off x="3513" y="2567"/>
                  <a:ext cx="216" cy="215"/>
                </a:xfrm>
                <a:custGeom>
                  <a:avLst/>
                  <a:gdLst>
                    <a:gd name="T0" fmla="*/ 12 w 216"/>
                    <a:gd name="T1" fmla="*/ 203 h 215"/>
                    <a:gd name="T2" fmla="*/ 0 w 216"/>
                    <a:gd name="T3" fmla="*/ 215 h 215"/>
                    <a:gd name="T4" fmla="*/ 203 w 216"/>
                    <a:gd name="T5" fmla="*/ 11 h 215"/>
                    <a:gd name="T6" fmla="*/ 216 w 216"/>
                    <a:gd name="T7" fmla="*/ 0 h 215"/>
                    <a:gd name="T8" fmla="*/ 12 w 216"/>
                    <a:gd name="T9" fmla="*/ 203 h 215"/>
                  </a:gdLst>
                  <a:ahLst/>
                  <a:cxnLst>
                    <a:cxn ang="0">
                      <a:pos x="T0" y="T1"/>
                    </a:cxn>
                    <a:cxn ang="0">
                      <a:pos x="T2" y="T3"/>
                    </a:cxn>
                    <a:cxn ang="0">
                      <a:pos x="T4" y="T5"/>
                    </a:cxn>
                    <a:cxn ang="0">
                      <a:pos x="T6" y="T7"/>
                    </a:cxn>
                    <a:cxn ang="0">
                      <a:pos x="T8" y="T9"/>
                    </a:cxn>
                  </a:cxnLst>
                  <a:rect l="0" t="0" r="r" b="b"/>
                  <a:pathLst>
                    <a:path w="216" h="215">
                      <a:moveTo>
                        <a:pt x="12" y="203"/>
                      </a:moveTo>
                      <a:lnTo>
                        <a:pt x="0" y="215"/>
                      </a:lnTo>
                      <a:lnTo>
                        <a:pt x="203" y="11"/>
                      </a:lnTo>
                      <a:lnTo>
                        <a:pt x="216" y="0"/>
                      </a:lnTo>
                      <a:lnTo>
                        <a:pt x="12" y="2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0" name="Line 66"/>
                <p:cNvSpPr>
                  <a:spLocks noChangeShapeType="1"/>
                </p:cNvSpPr>
                <p:nvPr/>
              </p:nvSpPr>
              <p:spPr bwMode="auto">
                <a:xfrm flipV="1">
                  <a:off x="3525"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61" name="Freeform 67"/>
                <p:cNvSpPr>
                  <a:spLocks/>
                </p:cNvSpPr>
                <p:nvPr/>
              </p:nvSpPr>
              <p:spPr bwMode="auto">
                <a:xfrm>
                  <a:off x="3938" y="2703"/>
                  <a:ext cx="214" cy="216"/>
                </a:xfrm>
                <a:custGeom>
                  <a:avLst/>
                  <a:gdLst>
                    <a:gd name="T0" fmla="*/ 0 w 214"/>
                    <a:gd name="T1" fmla="*/ 216 h 216"/>
                    <a:gd name="T2" fmla="*/ 11 w 214"/>
                    <a:gd name="T3" fmla="*/ 203 h 216"/>
                    <a:gd name="T4" fmla="*/ 214 w 214"/>
                    <a:gd name="T5" fmla="*/ 0 h 216"/>
                    <a:gd name="T6" fmla="*/ 204 w 214"/>
                    <a:gd name="T7" fmla="*/ 12 h 216"/>
                    <a:gd name="T8" fmla="*/ 0 w 214"/>
                    <a:gd name="T9" fmla="*/ 216 h 216"/>
                  </a:gdLst>
                  <a:ahLst/>
                  <a:cxnLst>
                    <a:cxn ang="0">
                      <a:pos x="T0" y="T1"/>
                    </a:cxn>
                    <a:cxn ang="0">
                      <a:pos x="T2" y="T3"/>
                    </a:cxn>
                    <a:cxn ang="0">
                      <a:pos x="T4" y="T5"/>
                    </a:cxn>
                    <a:cxn ang="0">
                      <a:pos x="T6" y="T7"/>
                    </a:cxn>
                    <a:cxn ang="0">
                      <a:pos x="T8" y="T9"/>
                    </a:cxn>
                  </a:cxnLst>
                  <a:rect l="0" t="0" r="r" b="b"/>
                  <a:pathLst>
                    <a:path w="214" h="216">
                      <a:moveTo>
                        <a:pt x="0" y="216"/>
                      </a:moveTo>
                      <a:lnTo>
                        <a:pt x="11" y="203"/>
                      </a:lnTo>
                      <a:lnTo>
                        <a:pt x="214" y="0"/>
                      </a:lnTo>
                      <a:lnTo>
                        <a:pt x="204" y="12"/>
                      </a:lnTo>
                      <a:lnTo>
                        <a:pt x="0" y="21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2" name="Line 68"/>
                <p:cNvSpPr>
                  <a:spLocks noChangeShapeType="1"/>
                </p:cNvSpPr>
                <p:nvPr/>
              </p:nvSpPr>
              <p:spPr bwMode="auto">
                <a:xfrm flipV="1">
                  <a:off x="3938" y="2715"/>
                  <a:ext cx="204" cy="204"/>
                </a:xfrm>
                <a:prstGeom prst="line">
                  <a:avLst/>
                </a:prstGeom>
                <a:noFill/>
                <a:ln w="1588">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63" name="Freeform 69"/>
                <p:cNvSpPr>
                  <a:spLocks/>
                </p:cNvSpPr>
                <p:nvPr/>
              </p:nvSpPr>
              <p:spPr bwMode="auto">
                <a:xfrm>
                  <a:off x="3949" y="2690"/>
                  <a:ext cx="211" cy="216"/>
                </a:xfrm>
                <a:custGeom>
                  <a:avLst/>
                  <a:gdLst>
                    <a:gd name="T0" fmla="*/ 0 w 211"/>
                    <a:gd name="T1" fmla="*/ 216 h 216"/>
                    <a:gd name="T2" fmla="*/ 8 w 211"/>
                    <a:gd name="T3" fmla="*/ 203 h 216"/>
                    <a:gd name="T4" fmla="*/ 211 w 211"/>
                    <a:gd name="T5" fmla="*/ 0 h 216"/>
                    <a:gd name="T6" fmla="*/ 203 w 211"/>
                    <a:gd name="T7" fmla="*/ 13 h 216"/>
                    <a:gd name="T8" fmla="*/ 0 w 211"/>
                    <a:gd name="T9" fmla="*/ 216 h 216"/>
                  </a:gdLst>
                  <a:ahLst/>
                  <a:cxnLst>
                    <a:cxn ang="0">
                      <a:pos x="T0" y="T1"/>
                    </a:cxn>
                    <a:cxn ang="0">
                      <a:pos x="T2" y="T3"/>
                    </a:cxn>
                    <a:cxn ang="0">
                      <a:pos x="T4" y="T5"/>
                    </a:cxn>
                    <a:cxn ang="0">
                      <a:pos x="T6" y="T7"/>
                    </a:cxn>
                    <a:cxn ang="0">
                      <a:pos x="T8" y="T9"/>
                    </a:cxn>
                  </a:cxnLst>
                  <a:rect l="0" t="0" r="r" b="b"/>
                  <a:pathLst>
                    <a:path w="211" h="216">
                      <a:moveTo>
                        <a:pt x="0" y="216"/>
                      </a:moveTo>
                      <a:lnTo>
                        <a:pt x="8" y="203"/>
                      </a:lnTo>
                      <a:lnTo>
                        <a:pt x="211" y="0"/>
                      </a:lnTo>
                      <a:lnTo>
                        <a:pt x="203" y="13"/>
                      </a:lnTo>
                      <a:lnTo>
                        <a:pt x="0"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4" name="Line 70"/>
                <p:cNvSpPr>
                  <a:spLocks noChangeShapeType="1"/>
                </p:cNvSpPr>
                <p:nvPr/>
              </p:nvSpPr>
              <p:spPr bwMode="auto">
                <a:xfrm flipV="1">
                  <a:off x="3949" y="2703"/>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65" name="Freeform 71"/>
                <p:cNvSpPr>
                  <a:spLocks/>
                </p:cNvSpPr>
                <p:nvPr/>
              </p:nvSpPr>
              <p:spPr bwMode="auto">
                <a:xfrm>
                  <a:off x="3949" y="2696"/>
                  <a:ext cx="207" cy="210"/>
                </a:xfrm>
                <a:custGeom>
                  <a:avLst/>
                  <a:gdLst>
                    <a:gd name="T0" fmla="*/ 0 w 207"/>
                    <a:gd name="T1" fmla="*/ 210 h 210"/>
                    <a:gd name="T2" fmla="*/ 4 w 207"/>
                    <a:gd name="T3" fmla="*/ 204 h 210"/>
                    <a:gd name="T4" fmla="*/ 207 w 207"/>
                    <a:gd name="T5" fmla="*/ 0 h 210"/>
                    <a:gd name="T6" fmla="*/ 203 w 207"/>
                    <a:gd name="T7" fmla="*/ 7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4"/>
                      </a:lnTo>
                      <a:lnTo>
                        <a:pt x="207" y="0"/>
                      </a:lnTo>
                      <a:lnTo>
                        <a:pt x="203" y="7"/>
                      </a:lnTo>
                      <a:lnTo>
                        <a:pt x="0" y="21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6" name="Freeform 72"/>
                <p:cNvSpPr>
                  <a:spLocks/>
                </p:cNvSpPr>
                <p:nvPr/>
              </p:nvSpPr>
              <p:spPr bwMode="auto">
                <a:xfrm>
                  <a:off x="3953" y="2690"/>
                  <a:ext cx="207" cy="210"/>
                </a:xfrm>
                <a:custGeom>
                  <a:avLst/>
                  <a:gdLst>
                    <a:gd name="T0" fmla="*/ 0 w 207"/>
                    <a:gd name="T1" fmla="*/ 210 h 210"/>
                    <a:gd name="T2" fmla="*/ 4 w 207"/>
                    <a:gd name="T3" fmla="*/ 203 h 210"/>
                    <a:gd name="T4" fmla="*/ 207 w 207"/>
                    <a:gd name="T5" fmla="*/ 0 h 210"/>
                    <a:gd name="T6" fmla="*/ 203 w 207"/>
                    <a:gd name="T7" fmla="*/ 6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3"/>
                      </a:lnTo>
                      <a:lnTo>
                        <a:pt x="207" y="0"/>
                      </a:lnTo>
                      <a:lnTo>
                        <a:pt x="203" y="6"/>
                      </a:lnTo>
                      <a:lnTo>
                        <a:pt x="0" y="21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7" name="Freeform 73"/>
                <p:cNvSpPr>
                  <a:spLocks/>
                </p:cNvSpPr>
                <p:nvPr/>
              </p:nvSpPr>
              <p:spPr bwMode="auto">
                <a:xfrm>
                  <a:off x="3957" y="2676"/>
                  <a:ext cx="209" cy="217"/>
                </a:xfrm>
                <a:custGeom>
                  <a:avLst/>
                  <a:gdLst>
                    <a:gd name="T0" fmla="*/ 0 w 209"/>
                    <a:gd name="T1" fmla="*/ 217 h 217"/>
                    <a:gd name="T2" fmla="*/ 6 w 209"/>
                    <a:gd name="T3" fmla="*/ 203 h 217"/>
                    <a:gd name="T4" fmla="*/ 209 w 209"/>
                    <a:gd name="T5" fmla="*/ 0 h 217"/>
                    <a:gd name="T6" fmla="*/ 203 w 209"/>
                    <a:gd name="T7" fmla="*/ 14 h 217"/>
                    <a:gd name="T8" fmla="*/ 0 w 209"/>
                    <a:gd name="T9" fmla="*/ 217 h 217"/>
                  </a:gdLst>
                  <a:ahLst/>
                  <a:cxnLst>
                    <a:cxn ang="0">
                      <a:pos x="T0" y="T1"/>
                    </a:cxn>
                    <a:cxn ang="0">
                      <a:pos x="T2" y="T3"/>
                    </a:cxn>
                    <a:cxn ang="0">
                      <a:pos x="T4" y="T5"/>
                    </a:cxn>
                    <a:cxn ang="0">
                      <a:pos x="T6" y="T7"/>
                    </a:cxn>
                    <a:cxn ang="0">
                      <a:pos x="T8" y="T9"/>
                    </a:cxn>
                  </a:cxnLst>
                  <a:rect l="0" t="0" r="r" b="b"/>
                  <a:pathLst>
                    <a:path w="209" h="217">
                      <a:moveTo>
                        <a:pt x="0" y="217"/>
                      </a:moveTo>
                      <a:lnTo>
                        <a:pt x="6" y="203"/>
                      </a:lnTo>
                      <a:lnTo>
                        <a:pt x="209" y="0"/>
                      </a:lnTo>
                      <a:lnTo>
                        <a:pt x="203" y="14"/>
                      </a:lnTo>
                      <a:lnTo>
                        <a:pt x="0"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68" name="Line 74"/>
                <p:cNvSpPr>
                  <a:spLocks noChangeShapeType="1"/>
                </p:cNvSpPr>
                <p:nvPr/>
              </p:nvSpPr>
              <p:spPr bwMode="auto">
                <a:xfrm flipV="1">
                  <a:off x="3957" y="2690"/>
                  <a:ext cx="203" cy="203"/>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69" name="Freeform 75"/>
                <p:cNvSpPr>
                  <a:spLocks/>
                </p:cNvSpPr>
                <p:nvPr/>
              </p:nvSpPr>
              <p:spPr bwMode="auto">
                <a:xfrm>
                  <a:off x="3957" y="2686"/>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0" name="Freeform 76"/>
                <p:cNvSpPr>
                  <a:spLocks/>
                </p:cNvSpPr>
                <p:nvPr/>
              </p:nvSpPr>
              <p:spPr bwMode="auto">
                <a:xfrm>
                  <a:off x="3958" y="2683"/>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1" name="Freeform 77"/>
                <p:cNvSpPr>
                  <a:spLocks/>
                </p:cNvSpPr>
                <p:nvPr/>
              </p:nvSpPr>
              <p:spPr bwMode="auto">
                <a:xfrm>
                  <a:off x="3960" y="2679"/>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2" name="Freeform 78"/>
                <p:cNvSpPr>
                  <a:spLocks/>
                </p:cNvSpPr>
                <p:nvPr/>
              </p:nvSpPr>
              <p:spPr bwMode="auto">
                <a:xfrm>
                  <a:off x="3961" y="2676"/>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3" name="Freeform 79"/>
                <p:cNvSpPr>
                  <a:spLocks/>
                </p:cNvSpPr>
                <p:nvPr/>
              </p:nvSpPr>
              <p:spPr bwMode="auto">
                <a:xfrm>
                  <a:off x="3963" y="2662"/>
                  <a:ext cx="207" cy="217"/>
                </a:xfrm>
                <a:custGeom>
                  <a:avLst/>
                  <a:gdLst>
                    <a:gd name="T0" fmla="*/ 0 w 207"/>
                    <a:gd name="T1" fmla="*/ 217 h 217"/>
                    <a:gd name="T2" fmla="*/ 3 w 207"/>
                    <a:gd name="T3" fmla="*/ 203 h 217"/>
                    <a:gd name="T4" fmla="*/ 207 w 207"/>
                    <a:gd name="T5" fmla="*/ 0 h 217"/>
                    <a:gd name="T6" fmla="*/ 203 w 207"/>
                    <a:gd name="T7" fmla="*/ 14 h 217"/>
                    <a:gd name="T8" fmla="*/ 0 w 207"/>
                    <a:gd name="T9" fmla="*/ 217 h 217"/>
                  </a:gdLst>
                  <a:ahLst/>
                  <a:cxnLst>
                    <a:cxn ang="0">
                      <a:pos x="T0" y="T1"/>
                    </a:cxn>
                    <a:cxn ang="0">
                      <a:pos x="T2" y="T3"/>
                    </a:cxn>
                    <a:cxn ang="0">
                      <a:pos x="T4" y="T5"/>
                    </a:cxn>
                    <a:cxn ang="0">
                      <a:pos x="T6" y="T7"/>
                    </a:cxn>
                    <a:cxn ang="0">
                      <a:pos x="T8" y="T9"/>
                    </a:cxn>
                  </a:cxnLst>
                  <a:rect l="0" t="0" r="r" b="b"/>
                  <a:pathLst>
                    <a:path w="207" h="217">
                      <a:moveTo>
                        <a:pt x="0" y="217"/>
                      </a:moveTo>
                      <a:lnTo>
                        <a:pt x="3" y="203"/>
                      </a:lnTo>
                      <a:lnTo>
                        <a:pt x="207" y="0"/>
                      </a:lnTo>
                      <a:lnTo>
                        <a:pt x="203" y="14"/>
                      </a:lnTo>
                      <a:lnTo>
                        <a:pt x="0"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4" name="Line 80"/>
                <p:cNvSpPr>
                  <a:spLocks noChangeShapeType="1"/>
                </p:cNvSpPr>
                <p:nvPr/>
              </p:nvSpPr>
              <p:spPr bwMode="auto">
                <a:xfrm flipV="1">
                  <a:off x="3963" y="2676"/>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75" name="Freeform 81"/>
                <p:cNvSpPr>
                  <a:spLocks/>
                </p:cNvSpPr>
                <p:nvPr/>
              </p:nvSpPr>
              <p:spPr bwMode="auto">
                <a:xfrm>
                  <a:off x="3963" y="2671"/>
                  <a:ext cx="205" cy="208"/>
                </a:xfrm>
                <a:custGeom>
                  <a:avLst/>
                  <a:gdLst>
                    <a:gd name="T0" fmla="*/ 0 w 205"/>
                    <a:gd name="T1" fmla="*/ 208 h 208"/>
                    <a:gd name="T2" fmla="*/ 1 w 205"/>
                    <a:gd name="T3" fmla="*/ 204 h 208"/>
                    <a:gd name="T4" fmla="*/ 205 w 205"/>
                    <a:gd name="T5" fmla="*/ 0 h 208"/>
                    <a:gd name="T6" fmla="*/ 203 w 205"/>
                    <a:gd name="T7" fmla="*/ 5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4"/>
                      </a:lnTo>
                      <a:lnTo>
                        <a:pt x="205" y="0"/>
                      </a:lnTo>
                      <a:lnTo>
                        <a:pt x="203" y="5"/>
                      </a:lnTo>
                      <a:lnTo>
                        <a:pt x="0" y="20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6" name="Freeform 82"/>
                <p:cNvSpPr>
                  <a:spLocks/>
                </p:cNvSpPr>
                <p:nvPr/>
              </p:nvSpPr>
              <p:spPr bwMode="auto">
                <a:xfrm>
                  <a:off x="3964" y="2666"/>
                  <a:ext cx="205" cy="209"/>
                </a:xfrm>
                <a:custGeom>
                  <a:avLst/>
                  <a:gdLst>
                    <a:gd name="T0" fmla="*/ 0 w 205"/>
                    <a:gd name="T1" fmla="*/ 209 h 209"/>
                    <a:gd name="T2" fmla="*/ 1 w 205"/>
                    <a:gd name="T3" fmla="*/ 204 h 209"/>
                    <a:gd name="T4" fmla="*/ 205 w 205"/>
                    <a:gd name="T5" fmla="*/ 0 h 209"/>
                    <a:gd name="T6" fmla="*/ 204 w 205"/>
                    <a:gd name="T7" fmla="*/ 5 h 209"/>
                    <a:gd name="T8" fmla="*/ 0 w 205"/>
                    <a:gd name="T9" fmla="*/ 209 h 209"/>
                  </a:gdLst>
                  <a:ahLst/>
                  <a:cxnLst>
                    <a:cxn ang="0">
                      <a:pos x="T0" y="T1"/>
                    </a:cxn>
                    <a:cxn ang="0">
                      <a:pos x="T2" y="T3"/>
                    </a:cxn>
                    <a:cxn ang="0">
                      <a:pos x="T4" y="T5"/>
                    </a:cxn>
                    <a:cxn ang="0">
                      <a:pos x="T6" y="T7"/>
                    </a:cxn>
                    <a:cxn ang="0">
                      <a:pos x="T8" y="T9"/>
                    </a:cxn>
                  </a:cxnLst>
                  <a:rect l="0" t="0" r="r" b="b"/>
                  <a:pathLst>
                    <a:path w="205" h="209">
                      <a:moveTo>
                        <a:pt x="0" y="209"/>
                      </a:moveTo>
                      <a:lnTo>
                        <a:pt x="1" y="204"/>
                      </a:lnTo>
                      <a:lnTo>
                        <a:pt x="205" y="0"/>
                      </a:lnTo>
                      <a:lnTo>
                        <a:pt x="204" y="5"/>
                      </a:lnTo>
                      <a:lnTo>
                        <a:pt x="0" y="209"/>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7" name="Freeform 83"/>
                <p:cNvSpPr>
                  <a:spLocks/>
                </p:cNvSpPr>
                <p:nvPr/>
              </p:nvSpPr>
              <p:spPr bwMode="auto">
                <a:xfrm>
                  <a:off x="3965" y="2662"/>
                  <a:ext cx="205" cy="208"/>
                </a:xfrm>
                <a:custGeom>
                  <a:avLst/>
                  <a:gdLst>
                    <a:gd name="T0" fmla="*/ 0 w 205"/>
                    <a:gd name="T1" fmla="*/ 208 h 208"/>
                    <a:gd name="T2" fmla="*/ 1 w 205"/>
                    <a:gd name="T3" fmla="*/ 203 h 208"/>
                    <a:gd name="T4" fmla="*/ 205 w 205"/>
                    <a:gd name="T5" fmla="*/ 0 h 208"/>
                    <a:gd name="T6" fmla="*/ 204 w 205"/>
                    <a:gd name="T7" fmla="*/ 4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3"/>
                      </a:lnTo>
                      <a:lnTo>
                        <a:pt x="205" y="0"/>
                      </a:lnTo>
                      <a:lnTo>
                        <a:pt x="204" y="4"/>
                      </a:lnTo>
                      <a:lnTo>
                        <a:pt x="0"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8" name="Freeform 84"/>
                <p:cNvSpPr>
                  <a:spLocks/>
                </p:cNvSpPr>
                <p:nvPr/>
              </p:nvSpPr>
              <p:spPr bwMode="auto">
                <a:xfrm>
                  <a:off x="3966" y="2647"/>
                  <a:ext cx="205" cy="218"/>
                </a:xfrm>
                <a:custGeom>
                  <a:avLst/>
                  <a:gdLst>
                    <a:gd name="T0" fmla="*/ 0 w 205"/>
                    <a:gd name="T1" fmla="*/ 218 h 218"/>
                    <a:gd name="T2" fmla="*/ 2 w 205"/>
                    <a:gd name="T3" fmla="*/ 203 h 218"/>
                    <a:gd name="T4" fmla="*/ 205 w 205"/>
                    <a:gd name="T5" fmla="*/ 0 h 218"/>
                    <a:gd name="T6" fmla="*/ 204 w 205"/>
                    <a:gd name="T7" fmla="*/ 15 h 218"/>
                    <a:gd name="T8" fmla="*/ 0 w 205"/>
                    <a:gd name="T9" fmla="*/ 218 h 218"/>
                  </a:gdLst>
                  <a:ahLst/>
                  <a:cxnLst>
                    <a:cxn ang="0">
                      <a:pos x="T0" y="T1"/>
                    </a:cxn>
                    <a:cxn ang="0">
                      <a:pos x="T2" y="T3"/>
                    </a:cxn>
                    <a:cxn ang="0">
                      <a:pos x="T4" y="T5"/>
                    </a:cxn>
                    <a:cxn ang="0">
                      <a:pos x="T6" y="T7"/>
                    </a:cxn>
                    <a:cxn ang="0">
                      <a:pos x="T8" y="T9"/>
                    </a:cxn>
                  </a:cxnLst>
                  <a:rect l="0" t="0" r="r" b="b"/>
                  <a:pathLst>
                    <a:path w="205" h="218">
                      <a:moveTo>
                        <a:pt x="0" y="218"/>
                      </a:moveTo>
                      <a:lnTo>
                        <a:pt x="2" y="203"/>
                      </a:lnTo>
                      <a:lnTo>
                        <a:pt x="205" y="0"/>
                      </a:lnTo>
                      <a:lnTo>
                        <a:pt x="204" y="15"/>
                      </a:lnTo>
                      <a:lnTo>
                        <a:pt x="0"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79" name="Line 85"/>
                <p:cNvSpPr>
                  <a:spLocks noChangeShapeType="1"/>
                </p:cNvSpPr>
                <p:nvPr/>
              </p:nvSpPr>
              <p:spPr bwMode="auto">
                <a:xfrm flipV="1">
                  <a:off x="3966" y="2662"/>
                  <a:ext cx="204" cy="203"/>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80" name="Freeform 86"/>
                <p:cNvSpPr>
                  <a:spLocks/>
                </p:cNvSpPr>
                <p:nvPr/>
              </p:nvSpPr>
              <p:spPr bwMode="auto">
                <a:xfrm>
                  <a:off x="3966" y="2632"/>
                  <a:ext cx="205" cy="218"/>
                </a:xfrm>
                <a:custGeom>
                  <a:avLst/>
                  <a:gdLst>
                    <a:gd name="T0" fmla="*/ 2 w 205"/>
                    <a:gd name="T1" fmla="*/ 218 h 218"/>
                    <a:gd name="T2" fmla="*/ 0 w 205"/>
                    <a:gd name="T3" fmla="*/ 204 h 218"/>
                    <a:gd name="T4" fmla="*/ 204 w 205"/>
                    <a:gd name="T5" fmla="*/ 0 h 218"/>
                    <a:gd name="T6" fmla="*/ 205 w 205"/>
                    <a:gd name="T7" fmla="*/ 15 h 218"/>
                    <a:gd name="T8" fmla="*/ 2 w 205"/>
                    <a:gd name="T9" fmla="*/ 218 h 218"/>
                  </a:gdLst>
                  <a:ahLst/>
                  <a:cxnLst>
                    <a:cxn ang="0">
                      <a:pos x="T0" y="T1"/>
                    </a:cxn>
                    <a:cxn ang="0">
                      <a:pos x="T2" y="T3"/>
                    </a:cxn>
                    <a:cxn ang="0">
                      <a:pos x="T4" y="T5"/>
                    </a:cxn>
                    <a:cxn ang="0">
                      <a:pos x="T6" y="T7"/>
                    </a:cxn>
                    <a:cxn ang="0">
                      <a:pos x="T8" y="T9"/>
                    </a:cxn>
                  </a:cxnLst>
                  <a:rect l="0" t="0" r="r" b="b"/>
                  <a:pathLst>
                    <a:path w="205" h="218">
                      <a:moveTo>
                        <a:pt x="2" y="218"/>
                      </a:moveTo>
                      <a:lnTo>
                        <a:pt x="0" y="204"/>
                      </a:lnTo>
                      <a:lnTo>
                        <a:pt x="204" y="0"/>
                      </a:lnTo>
                      <a:lnTo>
                        <a:pt x="205" y="15"/>
                      </a:lnTo>
                      <a:lnTo>
                        <a:pt x="2" y="218"/>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1" name="Line 87"/>
                <p:cNvSpPr>
                  <a:spLocks noChangeShapeType="1"/>
                </p:cNvSpPr>
                <p:nvPr/>
              </p:nvSpPr>
              <p:spPr bwMode="auto">
                <a:xfrm flipV="1">
                  <a:off x="3968" y="2647"/>
                  <a:ext cx="203" cy="203"/>
                </a:xfrm>
                <a:prstGeom prst="line">
                  <a:avLst/>
                </a:prstGeom>
                <a:noFill/>
                <a:ln w="1588">
                  <a:solidFill>
                    <a:srgbClr val="E1E1E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82" name="Freeform 88"/>
                <p:cNvSpPr>
                  <a:spLocks/>
                </p:cNvSpPr>
                <p:nvPr/>
              </p:nvSpPr>
              <p:spPr bwMode="auto">
                <a:xfrm>
                  <a:off x="3963" y="2618"/>
                  <a:ext cx="207" cy="218"/>
                </a:xfrm>
                <a:custGeom>
                  <a:avLst/>
                  <a:gdLst>
                    <a:gd name="T0" fmla="*/ 3 w 207"/>
                    <a:gd name="T1" fmla="*/ 218 h 218"/>
                    <a:gd name="T2" fmla="*/ 0 w 207"/>
                    <a:gd name="T3" fmla="*/ 203 h 218"/>
                    <a:gd name="T4" fmla="*/ 203 w 207"/>
                    <a:gd name="T5" fmla="*/ 0 h 218"/>
                    <a:gd name="T6" fmla="*/ 207 w 207"/>
                    <a:gd name="T7" fmla="*/ 14 h 218"/>
                    <a:gd name="T8" fmla="*/ 3 w 207"/>
                    <a:gd name="T9" fmla="*/ 218 h 218"/>
                  </a:gdLst>
                  <a:ahLst/>
                  <a:cxnLst>
                    <a:cxn ang="0">
                      <a:pos x="T0" y="T1"/>
                    </a:cxn>
                    <a:cxn ang="0">
                      <a:pos x="T2" y="T3"/>
                    </a:cxn>
                    <a:cxn ang="0">
                      <a:pos x="T4" y="T5"/>
                    </a:cxn>
                    <a:cxn ang="0">
                      <a:pos x="T6" y="T7"/>
                    </a:cxn>
                    <a:cxn ang="0">
                      <a:pos x="T8" y="T9"/>
                    </a:cxn>
                  </a:cxnLst>
                  <a:rect l="0" t="0" r="r" b="b"/>
                  <a:pathLst>
                    <a:path w="207" h="218">
                      <a:moveTo>
                        <a:pt x="3" y="218"/>
                      </a:moveTo>
                      <a:lnTo>
                        <a:pt x="0" y="203"/>
                      </a:lnTo>
                      <a:lnTo>
                        <a:pt x="203" y="0"/>
                      </a:lnTo>
                      <a:lnTo>
                        <a:pt x="207" y="14"/>
                      </a:lnTo>
                      <a:lnTo>
                        <a:pt x="3"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3" name="Line 89"/>
                <p:cNvSpPr>
                  <a:spLocks noChangeShapeType="1"/>
                </p:cNvSpPr>
                <p:nvPr/>
              </p:nvSpPr>
              <p:spPr bwMode="auto">
                <a:xfrm flipV="1">
                  <a:off x="3966" y="2632"/>
                  <a:ext cx="204" cy="204"/>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84" name="Freeform 90"/>
                <p:cNvSpPr>
                  <a:spLocks/>
                </p:cNvSpPr>
                <p:nvPr/>
              </p:nvSpPr>
              <p:spPr bwMode="auto">
                <a:xfrm>
                  <a:off x="3965" y="2628"/>
                  <a:ext cx="205" cy="208"/>
                </a:xfrm>
                <a:custGeom>
                  <a:avLst/>
                  <a:gdLst>
                    <a:gd name="T0" fmla="*/ 1 w 205"/>
                    <a:gd name="T1" fmla="*/ 208 h 208"/>
                    <a:gd name="T2" fmla="*/ 0 w 205"/>
                    <a:gd name="T3" fmla="*/ 203 h 208"/>
                    <a:gd name="T4" fmla="*/ 204 w 205"/>
                    <a:gd name="T5" fmla="*/ 0 h 208"/>
                    <a:gd name="T6" fmla="*/ 205 w 205"/>
                    <a:gd name="T7" fmla="*/ 4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4"/>
                      </a:lnTo>
                      <a:lnTo>
                        <a:pt x="1" y="20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5" name="Freeform 91"/>
                <p:cNvSpPr>
                  <a:spLocks/>
                </p:cNvSpPr>
                <p:nvPr/>
              </p:nvSpPr>
              <p:spPr bwMode="auto">
                <a:xfrm>
                  <a:off x="3964" y="2623"/>
                  <a:ext cx="205" cy="208"/>
                </a:xfrm>
                <a:custGeom>
                  <a:avLst/>
                  <a:gdLst>
                    <a:gd name="T0" fmla="*/ 1 w 205"/>
                    <a:gd name="T1" fmla="*/ 208 h 208"/>
                    <a:gd name="T2" fmla="*/ 0 w 205"/>
                    <a:gd name="T3" fmla="*/ 203 h 208"/>
                    <a:gd name="T4" fmla="*/ 204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5"/>
                      </a:lnTo>
                      <a:lnTo>
                        <a:pt x="1"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6" name="Freeform 92"/>
                <p:cNvSpPr>
                  <a:spLocks/>
                </p:cNvSpPr>
                <p:nvPr/>
              </p:nvSpPr>
              <p:spPr bwMode="auto">
                <a:xfrm>
                  <a:off x="3963" y="2618"/>
                  <a:ext cx="205" cy="208"/>
                </a:xfrm>
                <a:custGeom>
                  <a:avLst/>
                  <a:gdLst>
                    <a:gd name="T0" fmla="*/ 1 w 205"/>
                    <a:gd name="T1" fmla="*/ 208 h 208"/>
                    <a:gd name="T2" fmla="*/ 0 w 205"/>
                    <a:gd name="T3" fmla="*/ 203 h 208"/>
                    <a:gd name="T4" fmla="*/ 203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3" y="0"/>
                      </a:lnTo>
                      <a:lnTo>
                        <a:pt x="205" y="5"/>
                      </a:lnTo>
                      <a:lnTo>
                        <a:pt x="1" y="208"/>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7" name="Freeform 93"/>
                <p:cNvSpPr>
                  <a:spLocks/>
                </p:cNvSpPr>
                <p:nvPr/>
              </p:nvSpPr>
              <p:spPr bwMode="auto">
                <a:xfrm>
                  <a:off x="3957" y="2604"/>
                  <a:ext cx="209" cy="217"/>
                </a:xfrm>
                <a:custGeom>
                  <a:avLst/>
                  <a:gdLst>
                    <a:gd name="T0" fmla="*/ 6 w 209"/>
                    <a:gd name="T1" fmla="*/ 217 h 217"/>
                    <a:gd name="T2" fmla="*/ 0 w 209"/>
                    <a:gd name="T3" fmla="*/ 204 h 217"/>
                    <a:gd name="T4" fmla="*/ 203 w 209"/>
                    <a:gd name="T5" fmla="*/ 0 h 217"/>
                    <a:gd name="T6" fmla="*/ 209 w 209"/>
                    <a:gd name="T7" fmla="*/ 14 h 217"/>
                    <a:gd name="T8" fmla="*/ 6 w 209"/>
                    <a:gd name="T9" fmla="*/ 217 h 217"/>
                  </a:gdLst>
                  <a:ahLst/>
                  <a:cxnLst>
                    <a:cxn ang="0">
                      <a:pos x="T0" y="T1"/>
                    </a:cxn>
                    <a:cxn ang="0">
                      <a:pos x="T2" y="T3"/>
                    </a:cxn>
                    <a:cxn ang="0">
                      <a:pos x="T4" y="T5"/>
                    </a:cxn>
                    <a:cxn ang="0">
                      <a:pos x="T6" y="T7"/>
                    </a:cxn>
                    <a:cxn ang="0">
                      <a:pos x="T8" y="T9"/>
                    </a:cxn>
                  </a:cxnLst>
                  <a:rect l="0" t="0" r="r" b="b"/>
                  <a:pathLst>
                    <a:path w="209" h="217">
                      <a:moveTo>
                        <a:pt x="6" y="217"/>
                      </a:moveTo>
                      <a:lnTo>
                        <a:pt x="0" y="204"/>
                      </a:lnTo>
                      <a:lnTo>
                        <a:pt x="203" y="0"/>
                      </a:lnTo>
                      <a:lnTo>
                        <a:pt x="209" y="14"/>
                      </a:lnTo>
                      <a:lnTo>
                        <a:pt x="6"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88" name="Line 94"/>
                <p:cNvSpPr>
                  <a:spLocks noChangeShapeType="1"/>
                </p:cNvSpPr>
                <p:nvPr/>
              </p:nvSpPr>
              <p:spPr bwMode="auto">
                <a:xfrm flipV="1">
                  <a:off x="3963" y="2618"/>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89" name="Freeform 95"/>
                <p:cNvSpPr>
                  <a:spLocks/>
                </p:cNvSpPr>
                <p:nvPr/>
              </p:nvSpPr>
              <p:spPr bwMode="auto">
                <a:xfrm>
                  <a:off x="3962" y="2615"/>
                  <a:ext cx="204" cy="206"/>
                </a:xfrm>
                <a:custGeom>
                  <a:avLst/>
                  <a:gdLst>
                    <a:gd name="T0" fmla="*/ 1 w 204"/>
                    <a:gd name="T1" fmla="*/ 206 h 206"/>
                    <a:gd name="T2" fmla="*/ 0 w 204"/>
                    <a:gd name="T3" fmla="*/ 204 h 206"/>
                    <a:gd name="T4" fmla="*/ 203 w 204"/>
                    <a:gd name="T5" fmla="*/ 0 h 206"/>
                    <a:gd name="T6" fmla="*/ 204 w 204"/>
                    <a:gd name="T7" fmla="*/ 3 h 206"/>
                    <a:gd name="T8" fmla="*/ 1 w 204"/>
                    <a:gd name="T9" fmla="*/ 206 h 206"/>
                  </a:gdLst>
                  <a:ahLst/>
                  <a:cxnLst>
                    <a:cxn ang="0">
                      <a:pos x="T0" y="T1"/>
                    </a:cxn>
                    <a:cxn ang="0">
                      <a:pos x="T2" y="T3"/>
                    </a:cxn>
                    <a:cxn ang="0">
                      <a:pos x="T4" y="T5"/>
                    </a:cxn>
                    <a:cxn ang="0">
                      <a:pos x="T6" y="T7"/>
                    </a:cxn>
                    <a:cxn ang="0">
                      <a:pos x="T8" y="T9"/>
                    </a:cxn>
                  </a:cxnLst>
                  <a:rect l="0" t="0" r="r" b="b"/>
                  <a:pathLst>
                    <a:path w="204" h="206">
                      <a:moveTo>
                        <a:pt x="1" y="206"/>
                      </a:moveTo>
                      <a:lnTo>
                        <a:pt x="0" y="204"/>
                      </a:lnTo>
                      <a:lnTo>
                        <a:pt x="203" y="0"/>
                      </a:lnTo>
                      <a:lnTo>
                        <a:pt x="204" y="3"/>
                      </a:lnTo>
                      <a:lnTo>
                        <a:pt x="1" y="20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0" name="Freeform 96"/>
                <p:cNvSpPr>
                  <a:spLocks/>
                </p:cNvSpPr>
                <p:nvPr/>
              </p:nvSpPr>
              <p:spPr bwMode="auto">
                <a:xfrm>
                  <a:off x="3960" y="2613"/>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1" name="Freeform 97"/>
                <p:cNvSpPr>
                  <a:spLocks/>
                </p:cNvSpPr>
                <p:nvPr/>
              </p:nvSpPr>
              <p:spPr bwMode="auto">
                <a:xfrm>
                  <a:off x="3959" y="2610"/>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2" name="Freeform 98"/>
                <p:cNvSpPr>
                  <a:spLocks/>
                </p:cNvSpPr>
                <p:nvPr/>
              </p:nvSpPr>
              <p:spPr bwMode="auto">
                <a:xfrm>
                  <a:off x="3958" y="2607"/>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3" name="Freeform 99"/>
                <p:cNvSpPr>
                  <a:spLocks/>
                </p:cNvSpPr>
                <p:nvPr/>
              </p:nvSpPr>
              <p:spPr bwMode="auto">
                <a:xfrm>
                  <a:off x="3957" y="2604"/>
                  <a:ext cx="205" cy="206"/>
                </a:xfrm>
                <a:custGeom>
                  <a:avLst/>
                  <a:gdLst>
                    <a:gd name="T0" fmla="*/ 1 w 205"/>
                    <a:gd name="T1" fmla="*/ 206 h 206"/>
                    <a:gd name="T2" fmla="*/ 0 w 205"/>
                    <a:gd name="T3" fmla="*/ 204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3" y="0"/>
                      </a:lnTo>
                      <a:lnTo>
                        <a:pt x="205" y="3"/>
                      </a:lnTo>
                      <a:lnTo>
                        <a:pt x="1" y="20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4" name="Freeform 100"/>
                <p:cNvSpPr>
                  <a:spLocks/>
                </p:cNvSpPr>
                <p:nvPr/>
              </p:nvSpPr>
              <p:spPr bwMode="auto">
                <a:xfrm>
                  <a:off x="3949" y="2591"/>
                  <a:ext cx="211" cy="217"/>
                </a:xfrm>
                <a:custGeom>
                  <a:avLst/>
                  <a:gdLst>
                    <a:gd name="T0" fmla="*/ 8 w 211"/>
                    <a:gd name="T1" fmla="*/ 217 h 217"/>
                    <a:gd name="T2" fmla="*/ 0 w 211"/>
                    <a:gd name="T3" fmla="*/ 203 h 217"/>
                    <a:gd name="T4" fmla="*/ 203 w 211"/>
                    <a:gd name="T5" fmla="*/ 0 h 217"/>
                    <a:gd name="T6" fmla="*/ 211 w 211"/>
                    <a:gd name="T7" fmla="*/ 13 h 217"/>
                    <a:gd name="T8" fmla="*/ 8 w 211"/>
                    <a:gd name="T9" fmla="*/ 217 h 217"/>
                  </a:gdLst>
                  <a:ahLst/>
                  <a:cxnLst>
                    <a:cxn ang="0">
                      <a:pos x="T0" y="T1"/>
                    </a:cxn>
                    <a:cxn ang="0">
                      <a:pos x="T2" y="T3"/>
                    </a:cxn>
                    <a:cxn ang="0">
                      <a:pos x="T4" y="T5"/>
                    </a:cxn>
                    <a:cxn ang="0">
                      <a:pos x="T6" y="T7"/>
                    </a:cxn>
                    <a:cxn ang="0">
                      <a:pos x="T8" y="T9"/>
                    </a:cxn>
                  </a:cxnLst>
                  <a:rect l="0" t="0" r="r" b="b"/>
                  <a:pathLst>
                    <a:path w="211" h="217">
                      <a:moveTo>
                        <a:pt x="8" y="217"/>
                      </a:moveTo>
                      <a:lnTo>
                        <a:pt x="0" y="203"/>
                      </a:lnTo>
                      <a:lnTo>
                        <a:pt x="203" y="0"/>
                      </a:lnTo>
                      <a:lnTo>
                        <a:pt x="211" y="13"/>
                      </a:lnTo>
                      <a:lnTo>
                        <a:pt x="8"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5" name="Line 101"/>
                <p:cNvSpPr>
                  <a:spLocks noChangeShapeType="1"/>
                </p:cNvSpPr>
                <p:nvPr/>
              </p:nvSpPr>
              <p:spPr bwMode="auto">
                <a:xfrm flipV="1">
                  <a:off x="3957" y="2604"/>
                  <a:ext cx="203" cy="204"/>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96" name="Freeform 102"/>
                <p:cNvSpPr>
                  <a:spLocks/>
                </p:cNvSpPr>
                <p:nvPr/>
              </p:nvSpPr>
              <p:spPr bwMode="auto">
                <a:xfrm>
                  <a:off x="3955" y="2602"/>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7" name="Freeform 103"/>
                <p:cNvSpPr>
                  <a:spLocks/>
                </p:cNvSpPr>
                <p:nvPr/>
              </p:nvSpPr>
              <p:spPr bwMode="auto">
                <a:xfrm>
                  <a:off x="3953" y="2599"/>
                  <a:ext cx="206" cy="206"/>
                </a:xfrm>
                <a:custGeom>
                  <a:avLst/>
                  <a:gdLst>
                    <a:gd name="T0" fmla="*/ 2 w 206"/>
                    <a:gd name="T1" fmla="*/ 206 h 206"/>
                    <a:gd name="T2" fmla="*/ 0 w 206"/>
                    <a:gd name="T3" fmla="*/ 203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3"/>
                      </a:lnTo>
                      <a:lnTo>
                        <a:pt x="2" y="206"/>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8" name="Freeform 104"/>
                <p:cNvSpPr>
                  <a:spLocks/>
                </p:cNvSpPr>
                <p:nvPr/>
              </p:nvSpPr>
              <p:spPr bwMode="auto">
                <a:xfrm>
                  <a:off x="3952" y="2596"/>
                  <a:ext cx="205" cy="206"/>
                </a:xfrm>
                <a:custGeom>
                  <a:avLst/>
                  <a:gdLst>
                    <a:gd name="T0" fmla="*/ 1 w 205"/>
                    <a:gd name="T1" fmla="*/ 206 h 206"/>
                    <a:gd name="T2" fmla="*/ 0 w 205"/>
                    <a:gd name="T3" fmla="*/ 204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4" y="0"/>
                      </a:lnTo>
                      <a:lnTo>
                        <a:pt x="205" y="3"/>
                      </a:lnTo>
                      <a:lnTo>
                        <a:pt x="1" y="206"/>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999" name="Freeform 105"/>
                <p:cNvSpPr>
                  <a:spLocks/>
                </p:cNvSpPr>
                <p:nvPr/>
              </p:nvSpPr>
              <p:spPr bwMode="auto">
                <a:xfrm>
                  <a:off x="3950" y="2594"/>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0" name="Freeform 106"/>
                <p:cNvSpPr>
                  <a:spLocks/>
                </p:cNvSpPr>
                <p:nvPr/>
              </p:nvSpPr>
              <p:spPr bwMode="auto">
                <a:xfrm>
                  <a:off x="3949" y="2591"/>
                  <a:ext cx="205" cy="206"/>
                </a:xfrm>
                <a:custGeom>
                  <a:avLst/>
                  <a:gdLst>
                    <a:gd name="T0" fmla="*/ 1 w 205"/>
                    <a:gd name="T1" fmla="*/ 206 h 206"/>
                    <a:gd name="T2" fmla="*/ 0 w 205"/>
                    <a:gd name="T3" fmla="*/ 203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3" y="0"/>
                      </a:lnTo>
                      <a:lnTo>
                        <a:pt x="205" y="3"/>
                      </a:lnTo>
                      <a:lnTo>
                        <a:pt x="1" y="206"/>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1" name="Freeform 107"/>
                <p:cNvSpPr>
                  <a:spLocks/>
                </p:cNvSpPr>
                <p:nvPr/>
              </p:nvSpPr>
              <p:spPr bwMode="auto">
                <a:xfrm>
                  <a:off x="3938" y="2578"/>
                  <a:ext cx="214" cy="216"/>
                </a:xfrm>
                <a:custGeom>
                  <a:avLst/>
                  <a:gdLst>
                    <a:gd name="T0" fmla="*/ 11 w 214"/>
                    <a:gd name="T1" fmla="*/ 216 h 216"/>
                    <a:gd name="T2" fmla="*/ 0 w 214"/>
                    <a:gd name="T3" fmla="*/ 204 h 216"/>
                    <a:gd name="T4" fmla="*/ 204 w 214"/>
                    <a:gd name="T5" fmla="*/ 0 h 216"/>
                    <a:gd name="T6" fmla="*/ 214 w 214"/>
                    <a:gd name="T7" fmla="*/ 13 h 216"/>
                    <a:gd name="T8" fmla="*/ 11 w 214"/>
                    <a:gd name="T9" fmla="*/ 216 h 216"/>
                  </a:gdLst>
                  <a:ahLst/>
                  <a:cxnLst>
                    <a:cxn ang="0">
                      <a:pos x="T0" y="T1"/>
                    </a:cxn>
                    <a:cxn ang="0">
                      <a:pos x="T2" y="T3"/>
                    </a:cxn>
                    <a:cxn ang="0">
                      <a:pos x="T4" y="T5"/>
                    </a:cxn>
                    <a:cxn ang="0">
                      <a:pos x="T6" y="T7"/>
                    </a:cxn>
                    <a:cxn ang="0">
                      <a:pos x="T8" y="T9"/>
                    </a:cxn>
                  </a:cxnLst>
                  <a:rect l="0" t="0" r="r" b="b"/>
                  <a:pathLst>
                    <a:path w="214" h="216">
                      <a:moveTo>
                        <a:pt x="11" y="216"/>
                      </a:moveTo>
                      <a:lnTo>
                        <a:pt x="0" y="204"/>
                      </a:lnTo>
                      <a:lnTo>
                        <a:pt x="204" y="0"/>
                      </a:lnTo>
                      <a:lnTo>
                        <a:pt x="214" y="13"/>
                      </a:lnTo>
                      <a:lnTo>
                        <a:pt x="11"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2" name="Line 108"/>
                <p:cNvSpPr>
                  <a:spLocks noChangeShapeType="1"/>
                </p:cNvSpPr>
                <p:nvPr/>
              </p:nvSpPr>
              <p:spPr bwMode="auto">
                <a:xfrm flipV="1">
                  <a:off x="3949" y="2591"/>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03" name="Freeform 109"/>
                <p:cNvSpPr>
                  <a:spLocks/>
                </p:cNvSpPr>
                <p:nvPr/>
              </p:nvSpPr>
              <p:spPr bwMode="auto">
                <a:xfrm>
                  <a:off x="3947" y="2588"/>
                  <a:ext cx="205" cy="206"/>
                </a:xfrm>
                <a:custGeom>
                  <a:avLst/>
                  <a:gdLst>
                    <a:gd name="T0" fmla="*/ 2 w 205"/>
                    <a:gd name="T1" fmla="*/ 206 h 206"/>
                    <a:gd name="T2" fmla="*/ 0 w 205"/>
                    <a:gd name="T3" fmla="*/ 204 h 206"/>
                    <a:gd name="T4" fmla="*/ 203 w 205"/>
                    <a:gd name="T5" fmla="*/ 0 h 206"/>
                    <a:gd name="T6" fmla="*/ 205 w 205"/>
                    <a:gd name="T7" fmla="*/ 3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4"/>
                      </a:lnTo>
                      <a:lnTo>
                        <a:pt x="203" y="0"/>
                      </a:lnTo>
                      <a:lnTo>
                        <a:pt x="205" y="3"/>
                      </a:lnTo>
                      <a:lnTo>
                        <a:pt x="2" y="20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4" name="Freeform 110"/>
                <p:cNvSpPr>
                  <a:spLocks/>
                </p:cNvSpPr>
                <p:nvPr/>
              </p:nvSpPr>
              <p:spPr bwMode="auto">
                <a:xfrm>
                  <a:off x="3944" y="2586"/>
                  <a:ext cx="206" cy="206"/>
                </a:xfrm>
                <a:custGeom>
                  <a:avLst/>
                  <a:gdLst>
                    <a:gd name="T0" fmla="*/ 3 w 206"/>
                    <a:gd name="T1" fmla="*/ 206 h 206"/>
                    <a:gd name="T2" fmla="*/ 0 w 206"/>
                    <a:gd name="T3" fmla="*/ 203 h 206"/>
                    <a:gd name="T4" fmla="*/ 204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3"/>
                      </a:lnTo>
                      <a:lnTo>
                        <a:pt x="204" y="0"/>
                      </a:lnTo>
                      <a:lnTo>
                        <a:pt x="206" y="2"/>
                      </a:lnTo>
                      <a:lnTo>
                        <a:pt x="3" y="20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5" name="Freeform 111"/>
                <p:cNvSpPr>
                  <a:spLocks/>
                </p:cNvSpPr>
                <p:nvPr/>
              </p:nvSpPr>
              <p:spPr bwMode="auto">
                <a:xfrm>
                  <a:off x="3942" y="2583"/>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6" name="Freeform 112"/>
                <p:cNvSpPr>
                  <a:spLocks/>
                </p:cNvSpPr>
                <p:nvPr/>
              </p:nvSpPr>
              <p:spPr bwMode="auto">
                <a:xfrm>
                  <a:off x="3940" y="2581"/>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7" name="Freeform 113"/>
                <p:cNvSpPr>
                  <a:spLocks/>
                </p:cNvSpPr>
                <p:nvPr/>
              </p:nvSpPr>
              <p:spPr bwMode="auto">
                <a:xfrm>
                  <a:off x="3938" y="2578"/>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8" name="Freeform 114"/>
                <p:cNvSpPr>
                  <a:spLocks/>
                </p:cNvSpPr>
                <p:nvPr/>
              </p:nvSpPr>
              <p:spPr bwMode="auto">
                <a:xfrm>
                  <a:off x="3926" y="2567"/>
                  <a:ext cx="216" cy="215"/>
                </a:xfrm>
                <a:custGeom>
                  <a:avLst/>
                  <a:gdLst>
                    <a:gd name="T0" fmla="*/ 12 w 216"/>
                    <a:gd name="T1" fmla="*/ 215 h 215"/>
                    <a:gd name="T2" fmla="*/ 0 w 216"/>
                    <a:gd name="T3" fmla="*/ 203 h 215"/>
                    <a:gd name="T4" fmla="*/ 204 w 216"/>
                    <a:gd name="T5" fmla="*/ 0 h 215"/>
                    <a:gd name="T6" fmla="*/ 216 w 216"/>
                    <a:gd name="T7" fmla="*/ 11 h 215"/>
                    <a:gd name="T8" fmla="*/ 12 w 216"/>
                    <a:gd name="T9" fmla="*/ 215 h 215"/>
                  </a:gdLst>
                  <a:ahLst/>
                  <a:cxnLst>
                    <a:cxn ang="0">
                      <a:pos x="T0" y="T1"/>
                    </a:cxn>
                    <a:cxn ang="0">
                      <a:pos x="T2" y="T3"/>
                    </a:cxn>
                    <a:cxn ang="0">
                      <a:pos x="T4" y="T5"/>
                    </a:cxn>
                    <a:cxn ang="0">
                      <a:pos x="T6" y="T7"/>
                    </a:cxn>
                    <a:cxn ang="0">
                      <a:pos x="T8" y="T9"/>
                    </a:cxn>
                  </a:cxnLst>
                  <a:rect l="0" t="0" r="r" b="b"/>
                  <a:pathLst>
                    <a:path w="216" h="215">
                      <a:moveTo>
                        <a:pt x="12" y="215"/>
                      </a:moveTo>
                      <a:lnTo>
                        <a:pt x="0" y="203"/>
                      </a:lnTo>
                      <a:lnTo>
                        <a:pt x="204" y="0"/>
                      </a:lnTo>
                      <a:lnTo>
                        <a:pt x="216" y="11"/>
                      </a:lnTo>
                      <a:lnTo>
                        <a:pt x="12" y="215"/>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09" name="Line 115"/>
                <p:cNvSpPr>
                  <a:spLocks noChangeShapeType="1"/>
                </p:cNvSpPr>
                <p:nvPr/>
              </p:nvSpPr>
              <p:spPr bwMode="auto">
                <a:xfrm flipV="1">
                  <a:off x="3938" y="2578"/>
                  <a:ext cx="204" cy="204"/>
                </a:xfrm>
                <a:prstGeom prst="line">
                  <a:avLst/>
                </a:prstGeom>
                <a:noFill/>
                <a:ln w="1588">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10" name="Freeform 116"/>
                <p:cNvSpPr>
                  <a:spLocks/>
                </p:cNvSpPr>
                <p:nvPr/>
              </p:nvSpPr>
              <p:spPr bwMode="auto">
                <a:xfrm>
                  <a:off x="3936" y="2576"/>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1" name="Freeform 117"/>
                <p:cNvSpPr>
                  <a:spLocks/>
                </p:cNvSpPr>
                <p:nvPr/>
              </p:nvSpPr>
              <p:spPr bwMode="auto">
                <a:xfrm>
                  <a:off x="3934" y="2574"/>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2" name="Freeform 118"/>
                <p:cNvSpPr>
                  <a:spLocks/>
                </p:cNvSpPr>
                <p:nvPr/>
              </p:nvSpPr>
              <p:spPr bwMode="auto">
                <a:xfrm>
                  <a:off x="3932" y="2573"/>
                  <a:ext cx="206" cy="205"/>
                </a:xfrm>
                <a:custGeom>
                  <a:avLst/>
                  <a:gdLst>
                    <a:gd name="T0" fmla="*/ 2 w 206"/>
                    <a:gd name="T1" fmla="*/ 205 h 205"/>
                    <a:gd name="T2" fmla="*/ 0 w 206"/>
                    <a:gd name="T3" fmla="*/ 203 h 205"/>
                    <a:gd name="T4" fmla="*/ 204 w 206"/>
                    <a:gd name="T5" fmla="*/ 0 h 205"/>
                    <a:gd name="T6" fmla="*/ 206 w 206"/>
                    <a:gd name="T7" fmla="*/ 1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1"/>
                      </a:lnTo>
                      <a:lnTo>
                        <a:pt x="2" y="20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3" name="Freeform 119"/>
                <p:cNvSpPr>
                  <a:spLocks/>
                </p:cNvSpPr>
                <p:nvPr/>
              </p:nvSpPr>
              <p:spPr bwMode="auto">
                <a:xfrm>
                  <a:off x="3930" y="2571"/>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4" name="Freeform 120"/>
                <p:cNvSpPr>
                  <a:spLocks/>
                </p:cNvSpPr>
                <p:nvPr/>
              </p:nvSpPr>
              <p:spPr bwMode="auto">
                <a:xfrm>
                  <a:off x="3928" y="2569"/>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5" name="Freeform 121"/>
                <p:cNvSpPr>
                  <a:spLocks/>
                </p:cNvSpPr>
                <p:nvPr/>
              </p:nvSpPr>
              <p:spPr bwMode="auto">
                <a:xfrm>
                  <a:off x="3926" y="2567"/>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6" name="Freeform 122"/>
                <p:cNvSpPr>
                  <a:spLocks/>
                </p:cNvSpPr>
                <p:nvPr/>
              </p:nvSpPr>
              <p:spPr bwMode="auto">
                <a:xfrm>
                  <a:off x="3912" y="2556"/>
                  <a:ext cx="218" cy="214"/>
                </a:xfrm>
                <a:custGeom>
                  <a:avLst/>
                  <a:gdLst>
                    <a:gd name="T0" fmla="*/ 14 w 218"/>
                    <a:gd name="T1" fmla="*/ 214 h 214"/>
                    <a:gd name="T2" fmla="*/ 0 w 218"/>
                    <a:gd name="T3" fmla="*/ 203 h 214"/>
                    <a:gd name="T4" fmla="*/ 204 w 218"/>
                    <a:gd name="T5" fmla="*/ 0 h 214"/>
                    <a:gd name="T6" fmla="*/ 218 w 218"/>
                    <a:gd name="T7" fmla="*/ 11 h 214"/>
                    <a:gd name="T8" fmla="*/ 14 w 218"/>
                    <a:gd name="T9" fmla="*/ 214 h 214"/>
                  </a:gdLst>
                  <a:ahLst/>
                  <a:cxnLst>
                    <a:cxn ang="0">
                      <a:pos x="T0" y="T1"/>
                    </a:cxn>
                    <a:cxn ang="0">
                      <a:pos x="T2" y="T3"/>
                    </a:cxn>
                    <a:cxn ang="0">
                      <a:pos x="T4" y="T5"/>
                    </a:cxn>
                    <a:cxn ang="0">
                      <a:pos x="T6" y="T7"/>
                    </a:cxn>
                    <a:cxn ang="0">
                      <a:pos x="T8" y="T9"/>
                    </a:cxn>
                  </a:cxnLst>
                  <a:rect l="0" t="0" r="r" b="b"/>
                  <a:pathLst>
                    <a:path w="218" h="214">
                      <a:moveTo>
                        <a:pt x="14" y="214"/>
                      </a:moveTo>
                      <a:lnTo>
                        <a:pt x="0" y="203"/>
                      </a:lnTo>
                      <a:lnTo>
                        <a:pt x="204" y="0"/>
                      </a:lnTo>
                      <a:lnTo>
                        <a:pt x="218" y="11"/>
                      </a:lnTo>
                      <a:lnTo>
                        <a:pt x="14" y="21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7" name="Line 123"/>
                <p:cNvSpPr>
                  <a:spLocks noChangeShapeType="1"/>
                </p:cNvSpPr>
                <p:nvPr/>
              </p:nvSpPr>
              <p:spPr bwMode="auto">
                <a:xfrm flipV="1">
                  <a:off x="3926"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18" name="Freeform 124"/>
                <p:cNvSpPr>
                  <a:spLocks/>
                </p:cNvSpPr>
                <p:nvPr/>
              </p:nvSpPr>
              <p:spPr bwMode="auto">
                <a:xfrm>
                  <a:off x="3924" y="2565"/>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19" name="Freeform 125"/>
                <p:cNvSpPr>
                  <a:spLocks/>
                </p:cNvSpPr>
                <p:nvPr/>
              </p:nvSpPr>
              <p:spPr bwMode="auto">
                <a:xfrm>
                  <a:off x="3922" y="2563"/>
                  <a:ext cx="206" cy="205"/>
                </a:xfrm>
                <a:custGeom>
                  <a:avLst/>
                  <a:gdLst>
                    <a:gd name="T0" fmla="*/ 2 w 206"/>
                    <a:gd name="T1" fmla="*/ 205 h 205"/>
                    <a:gd name="T2" fmla="*/ 0 w 206"/>
                    <a:gd name="T3" fmla="*/ 203 h 205"/>
                    <a:gd name="T4" fmla="*/ 203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3" y="0"/>
                      </a:lnTo>
                      <a:lnTo>
                        <a:pt x="206" y="2"/>
                      </a:lnTo>
                      <a:lnTo>
                        <a:pt x="2" y="20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0" name="Freeform 126"/>
                <p:cNvSpPr>
                  <a:spLocks/>
                </p:cNvSpPr>
                <p:nvPr/>
              </p:nvSpPr>
              <p:spPr bwMode="auto">
                <a:xfrm>
                  <a:off x="3919" y="2561"/>
                  <a:ext cx="206" cy="205"/>
                </a:xfrm>
                <a:custGeom>
                  <a:avLst/>
                  <a:gdLst>
                    <a:gd name="T0" fmla="*/ 3 w 206"/>
                    <a:gd name="T1" fmla="*/ 205 h 205"/>
                    <a:gd name="T2" fmla="*/ 0 w 206"/>
                    <a:gd name="T3" fmla="*/ 203 h 205"/>
                    <a:gd name="T4" fmla="*/ 204 w 206"/>
                    <a:gd name="T5" fmla="*/ 0 h 205"/>
                    <a:gd name="T6" fmla="*/ 206 w 206"/>
                    <a:gd name="T7" fmla="*/ 2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2"/>
                      </a:lnTo>
                      <a:lnTo>
                        <a:pt x="3" y="205"/>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1" name="Freeform 127"/>
                <p:cNvSpPr>
                  <a:spLocks/>
                </p:cNvSpPr>
                <p:nvPr/>
              </p:nvSpPr>
              <p:spPr bwMode="auto">
                <a:xfrm>
                  <a:off x="3917" y="2559"/>
                  <a:ext cx="206" cy="205"/>
                </a:xfrm>
                <a:custGeom>
                  <a:avLst/>
                  <a:gdLst>
                    <a:gd name="T0" fmla="*/ 2 w 206"/>
                    <a:gd name="T1" fmla="*/ 205 h 205"/>
                    <a:gd name="T2" fmla="*/ 0 w 206"/>
                    <a:gd name="T3" fmla="*/ 204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4"/>
                      </a:lnTo>
                      <a:lnTo>
                        <a:pt x="204" y="0"/>
                      </a:lnTo>
                      <a:lnTo>
                        <a:pt x="206" y="2"/>
                      </a:lnTo>
                      <a:lnTo>
                        <a:pt x="2" y="205"/>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2" name="Freeform 128"/>
                <p:cNvSpPr>
                  <a:spLocks/>
                </p:cNvSpPr>
                <p:nvPr/>
              </p:nvSpPr>
              <p:spPr bwMode="auto">
                <a:xfrm>
                  <a:off x="3915" y="2557"/>
                  <a:ext cx="206" cy="206"/>
                </a:xfrm>
                <a:custGeom>
                  <a:avLst/>
                  <a:gdLst>
                    <a:gd name="T0" fmla="*/ 2 w 206"/>
                    <a:gd name="T1" fmla="*/ 206 h 206"/>
                    <a:gd name="T2" fmla="*/ 0 w 206"/>
                    <a:gd name="T3" fmla="*/ 204 h 206"/>
                    <a:gd name="T4" fmla="*/ 203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3" y="0"/>
                      </a:lnTo>
                      <a:lnTo>
                        <a:pt x="206" y="2"/>
                      </a:lnTo>
                      <a:lnTo>
                        <a:pt x="2" y="206"/>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3" name="Freeform 129"/>
                <p:cNvSpPr>
                  <a:spLocks/>
                </p:cNvSpPr>
                <p:nvPr/>
              </p:nvSpPr>
              <p:spPr bwMode="auto">
                <a:xfrm>
                  <a:off x="3912" y="2556"/>
                  <a:ext cx="206" cy="205"/>
                </a:xfrm>
                <a:custGeom>
                  <a:avLst/>
                  <a:gdLst>
                    <a:gd name="T0" fmla="*/ 3 w 206"/>
                    <a:gd name="T1" fmla="*/ 205 h 205"/>
                    <a:gd name="T2" fmla="*/ 0 w 206"/>
                    <a:gd name="T3" fmla="*/ 203 h 205"/>
                    <a:gd name="T4" fmla="*/ 204 w 206"/>
                    <a:gd name="T5" fmla="*/ 0 h 205"/>
                    <a:gd name="T6" fmla="*/ 206 w 206"/>
                    <a:gd name="T7" fmla="*/ 1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1"/>
                      </a:lnTo>
                      <a:lnTo>
                        <a:pt x="3" y="205"/>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4" name="Freeform 130"/>
                <p:cNvSpPr>
                  <a:spLocks/>
                </p:cNvSpPr>
                <p:nvPr/>
              </p:nvSpPr>
              <p:spPr bwMode="auto">
                <a:xfrm>
                  <a:off x="3897" y="2545"/>
                  <a:ext cx="219" cy="214"/>
                </a:xfrm>
                <a:custGeom>
                  <a:avLst/>
                  <a:gdLst>
                    <a:gd name="T0" fmla="*/ 15 w 219"/>
                    <a:gd name="T1" fmla="*/ 214 h 214"/>
                    <a:gd name="T2" fmla="*/ 0 w 219"/>
                    <a:gd name="T3" fmla="*/ 204 h 214"/>
                    <a:gd name="T4" fmla="*/ 203 w 219"/>
                    <a:gd name="T5" fmla="*/ 0 h 214"/>
                    <a:gd name="T6" fmla="*/ 219 w 219"/>
                    <a:gd name="T7" fmla="*/ 11 h 214"/>
                    <a:gd name="T8" fmla="*/ 15 w 219"/>
                    <a:gd name="T9" fmla="*/ 214 h 214"/>
                  </a:gdLst>
                  <a:ahLst/>
                  <a:cxnLst>
                    <a:cxn ang="0">
                      <a:pos x="T0" y="T1"/>
                    </a:cxn>
                    <a:cxn ang="0">
                      <a:pos x="T2" y="T3"/>
                    </a:cxn>
                    <a:cxn ang="0">
                      <a:pos x="T4" y="T5"/>
                    </a:cxn>
                    <a:cxn ang="0">
                      <a:pos x="T6" y="T7"/>
                    </a:cxn>
                    <a:cxn ang="0">
                      <a:pos x="T8" y="T9"/>
                    </a:cxn>
                  </a:cxnLst>
                  <a:rect l="0" t="0" r="r" b="b"/>
                  <a:pathLst>
                    <a:path w="219" h="214">
                      <a:moveTo>
                        <a:pt x="15" y="214"/>
                      </a:moveTo>
                      <a:lnTo>
                        <a:pt x="0" y="204"/>
                      </a:lnTo>
                      <a:lnTo>
                        <a:pt x="203" y="0"/>
                      </a:lnTo>
                      <a:lnTo>
                        <a:pt x="219" y="11"/>
                      </a:lnTo>
                      <a:lnTo>
                        <a:pt x="15" y="2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5" name="Line 131"/>
                <p:cNvSpPr>
                  <a:spLocks noChangeShapeType="1"/>
                </p:cNvSpPr>
                <p:nvPr/>
              </p:nvSpPr>
              <p:spPr bwMode="auto">
                <a:xfrm flipV="1">
                  <a:off x="3912"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26" name="Freeform 132"/>
                <p:cNvSpPr>
                  <a:spLocks/>
                </p:cNvSpPr>
                <p:nvPr/>
              </p:nvSpPr>
              <p:spPr bwMode="auto">
                <a:xfrm>
                  <a:off x="3909" y="2553"/>
                  <a:ext cx="207" cy="206"/>
                </a:xfrm>
                <a:custGeom>
                  <a:avLst/>
                  <a:gdLst>
                    <a:gd name="T0" fmla="*/ 3 w 207"/>
                    <a:gd name="T1" fmla="*/ 206 h 206"/>
                    <a:gd name="T2" fmla="*/ 0 w 207"/>
                    <a:gd name="T3" fmla="*/ 204 h 206"/>
                    <a:gd name="T4" fmla="*/ 204 w 207"/>
                    <a:gd name="T5" fmla="*/ 0 h 206"/>
                    <a:gd name="T6" fmla="*/ 207 w 207"/>
                    <a:gd name="T7" fmla="*/ 3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3"/>
                      </a:lnTo>
                      <a:lnTo>
                        <a:pt x="3" y="20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7" name="Freeform 133"/>
                <p:cNvSpPr>
                  <a:spLocks/>
                </p:cNvSpPr>
                <p:nvPr/>
              </p:nvSpPr>
              <p:spPr bwMode="auto">
                <a:xfrm>
                  <a:off x="3906" y="2551"/>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8" name="Freeform 134"/>
                <p:cNvSpPr>
                  <a:spLocks/>
                </p:cNvSpPr>
                <p:nvPr/>
              </p:nvSpPr>
              <p:spPr bwMode="auto">
                <a:xfrm>
                  <a:off x="3903" y="2549"/>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29" name="Freeform 135"/>
                <p:cNvSpPr>
                  <a:spLocks/>
                </p:cNvSpPr>
                <p:nvPr/>
              </p:nvSpPr>
              <p:spPr bwMode="auto">
                <a:xfrm>
                  <a:off x="3900" y="2547"/>
                  <a:ext cx="207" cy="206"/>
                </a:xfrm>
                <a:custGeom>
                  <a:avLst/>
                  <a:gdLst>
                    <a:gd name="T0" fmla="*/ 3 w 207"/>
                    <a:gd name="T1" fmla="*/ 206 h 206"/>
                    <a:gd name="T2" fmla="*/ 0 w 207"/>
                    <a:gd name="T3" fmla="*/ 204 h 206"/>
                    <a:gd name="T4" fmla="*/ 203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3" y="0"/>
                      </a:lnTo>
                      <a:lnTo>
                        <a:pt x="207" y="2"/>
                      </a:lnTo>
                      <a:lnTo>
                        <a:pt x="3" y="2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0" name="Freeform 136"/>
                <p:cNvSpPr>
                  <a:spLocks/>
                </p:cNvSpPr>
                <p:nvPr/>
              </p:nvSpPr>
              <p:spPr bwMode="auto">
                <a:xfrm>
                  <a:off x="3897" y="2545"/>
                  <a:ext cx="206" cy="206"/>
                </a:xfrm>
                <a:custGeom>
                  <a:avLst/>
                  <a:gdLst>
                    <a:gd name="T0" fmla="*/ 3 w 206"/>
                    <a:gd name="T1" fmla="*/ 206 h 206"/>
                    <a:gd name="T2" fmla="*/ 0 w 206"/>
                    <a:gd name="T3" fmla="*/ 204 h 206"/>
                    <a:gd name="T4" fmla="*/ 203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4"/>
                      </a:lnTo>
                      <a:lnTo>
                        <a:pt x="203" y="0"/>
                      </a:lnTo>
                      <a:lnTo>
                        <a:pt x="206" y="2"/>
                      </a:lnTo>
                      <a:lnTo>
                        <a:pt x="3" y="206"/>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1" name="Freeform 137"/>
                <p:cNvSpPr>
                  <a:spLocks/>
                </p:cNvSpPr>
                <p:nvPr/>
              </p:nvSpPr>
              <p:spPr bwMode="auto">
                <a:xfrm>
                  <a:off x="3880" y="2536"/>
                  <a:ext cx="220" cy="213"/>
                </a:xfrm>
                <a:custGeom>
                  <a:avLst/>
                  <a:gdLst>
                    <a:gd name="T0" fmla="*/ 17 w 220"/>
                    <a:gd name="T1" fmla="*/ 213 h 213"/>
                    <a:gd name="T2" fmla="*/ 0 w 220"/>
                    <a:gd name="T3" fmla="*/ 203 h 213"/>
                    <a:gd name="T4" fmla="*/ 203 w 220"/>
                    <a:gd name="T5" fmla="*/ 0 h 213"/>
                    <a:gd name="T6" fmla="*/ 220 w 220"/>
                    <a:gd name="T7" fmla="*/ 9 h 213"/>
                    <a:gd name="T8" fmla="*/ 17 w 220"/>
                    <a:gd name="T9" fmla="*/ 213 h 213"/>
                  </a:gdLst>
                  <a:ahLst/>
                  <a:cxnLst>
                    <a:cxn ang="0">
                      <a:pos x="T0" y="T1"/>
                    </a:cxn>
                    <a:cxn ang="0">
                      <a:pos x="T2" y="T3"/>
                    </a:cxn>
                    <a:cxn ang="0">
                      <a:pos x="T4" y="T5"/>
                    </a:cxn>
                    <a:cxn ang="0">
                      <a:pos x="T6" y="T7"/>
                    </a:cxn>
                    <a:cxn ang="0">
                      <a:pos x="T8" y="T9"/>
                    </a:cxn>
                  </a:cxnLst>
                  <a:rect l="0" t="0" r="r" b="b"/>
                  <a:pathLst>
                    <a:path w="220" h="213">
                      <a:moveTo>
                        <a:pt x="17" y="213"/>
                      </a:moveTo>
                      <a:lnTo>
                        <a:pt x="0" y="203"/>
                      </a:lnTo>
                      <a:lnTo>
                        <a:pt x="203" y="0"/>
                      </a:lnTo>
                      <a:lnTo>
                        <a:pt x="220" y="9"/>
                      </a:lnTo>
                      <a:lnTo>
                        <a:pt x="17" y="213"/>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2" name="Line 138"/>
                <p:cNvSpPr>
                  <a:spLocks noChangeShapeType="1"/>
                </p:cNvSpPr>
                <p:nvPr/>
              </p:nvSpPr>
              <p:spPr bwMode="auto">
                <a:xfrm flipV="1">
                  <a:off x="3897" y="2545"/>
                  <a:ext cx="203"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33" name="Freeform 139"/>
                <p:cNvSpPr>
                  <a:spLocks/>
                </p:cNvSpPr>
                <p:nvPr/>
              </p:nvSpPr>
              <p:spPr bwMode="auto">
                <a:xfrm>
                  <a:off x="3893" y="2543"/>
                  <a:ext cx="207" cy="206"/>
                </a:xfrm>
                <a:custGeom>
                  <a:avLst/>
                  <a:gdLst>
                    <a:gd name="T0" fmla="*/ 4 w 207"/>
                    <a:gd name="T1" fmla="*/ 206 h 206"/>
                    <a:gd name="T2" fmla="*/ 0 w 207"/>
                    <a:gd name="T3" fmla="*/ 204 h 206"/>
                    <a:gd name="T4" fmla="*/ 204 w 207"/>
                    <a:gd name="T5" fmla="*/ 0 h 206"/>
                    <a:gd name="T6" fmla="*/ 207 w 207"/>
                    <a:gd name="T7" fmla="*/ 2 h 206"/>
                    <a:gd name="T8" fmla="*/ 4 w 207"/>
                    <a:gd name="T9" fmla="*/ 206 h 206"/>
                  </a:gdLst>
                  <a:ahLst/>
                  <a:cxnLst>
                    <a:cxn ang="0">
                      <a:pos x="T0" y="T1"/>
                    </a:cxn>
                    <a:cxn ang="0">
                      <a:pos x="T2" y="T3"/>
                    </a:cxn>
                    <a:cxn ang="0">
                      <a:pos x="T4" y="T5"/>
                    </a:cxn>
                    <a:cxn ang="0">
                      <a:pos x="T6" y="T7"/>
                    </a:cxn>
                    <a:cxn ang="0">
                      <a:pos x="T8" y="T9"/>
                    </a:cxn>
                  </a:cxnLst>
                  <a:rect l="0" t="0" r="r" b="b"/>
                  <a:pathLst>
                    <a:path w="207" h="206">
                      <a:moveTo>
                        <a:pt x="4" y="206"/>
                      </a:moveTo>
                      <a:lnTo>
                        <a:pt x="0" y="204"/>
                      </a:lnTo>
                      <a:lnTo>
                        <a:pt x="204" y="0"/>
                      </a:lnTo>
                      <a:lnTo>
                        <a:pt x="207" y="2"/>
                      </a:lnTo>
                      <a:lnTo>
                        <a:pt x="4" y="206"/>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4" name="Freeform 140"/>
                <p:cNvSpPr>
                  <a:spLocks/>
                </p:cNvSpPr>
                <p:nvPr/>
              </p:nvSpPr>
              <p:spPr bwMode="auto">
                <a:xfrm>
                  <a:off x="3890" y="2542"/>
                  <a:ext cx="207" cy="205"/>
                </a:xfrm>
                <a:custGeom>
                  <a:avLst/>
                  <a:gdLst>
                    <a:gd name="T0" fmla="*/ 3 w 207"/>
                    <a:gd name="T1" fmla="*/ 205 h 205"/>
                    <a:gd name="T2" fmla="*/ 0 w 207"/>
                    <a:gd name="T3" fmla="*/ 203 h 205"/>
                    <a:gd name="T4" fmla="*/ 204 w 207"/>
                    <a:gd name="T5" fmla="*/ 0 h 205"/>
                    <a:gd name="T6" fmla="*/ 207 w 207"/>
                    <a:gd name="T7" fmla="*/ 1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1"/>
                      </a:lnTo>
                      <a:lnTo>
                        <a:pt x="3" y="205"/>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5" name="Freeform 141"/>
                <p:cNvSpPr>
                  <a:spLocks/>
                </p:cNvSpPr>
                <p:nvPr/>
              </p:nvSpPr>
              <p:spPr bwMode="auto">
                <a:xfrm>
                  <a:off x="3886" y="2540"/>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6" name="Freeform 142"/>
                <p:cNvSpPr>
                  <a:spLocks/>
                </p:cNvSpPr>
                <p:nvPr/>
              </p:nvSpPr>
              <p:spPr bwMode="auto">
                <a:xfrm>
                  <a:off x="3883" y="2538"/>
                  <a:ext cx="207" cy="205"/>
                </a:xfrm>
                <a:custGeom>
                  <a:avLst/>
                  <a:gdLst>
                    <a:gd name="T0" fmla="*/ 3 w 207"/>
                    <a:gd name="T1" fmla="*/ 205 h 205"/>
                    <a:gd name="T2" fmla="*/ 0 w 207"/>
                    <a:gd name="T3" fmla="*/ 203 h 205"/>
                    <a:gd name="T4" fmla="*/ 204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2"/>
                      </a:lnTo>
                      <a:lnTo>
                        <a:pt x="3" y="205"/>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7" name="Freeform 143"/>
                <p:cNvSpPr>
                  <a:spLocks/>
                </p:cNvSpPr>
                <p:nvPr/>
              </p:nvSpPr>
              <p:spPr bwMode="auto">
                <a:xfrm>
                  <a:off x="3880" y="2536"/>
                  <a:ext cx="207" cy="205"/>
                </a:xfrm>
                <a:custGeom>
                  <a:avLst/>
                  <a:gdLst>
                    <a:gd name="T0" fmla="*/ 3 w 207"/>
                    <a:gd name="T1" fmla="*/ 205 h 205"/>
                    <a:gd name="T2" fmla="*/ 0 w 207"/>
                    <a:gd name="T3" fmla="*/ 203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3" y="0"/>
                      </a:lnTo>
                      <a:lnTo>
                        <a:pt x="207" y="2"/>
                      </a:lnTo>
                      <a:lnTo>
                        <a:pt x="3" y="205"/>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8" name="Freeform 144"/>
                <p:cNvSpPr>
                  <a:spLocks/>
                </p:cNvSpPr>
                <p:nvPr/>
              </p:nvSpPr>
              <p:spPr bwMode="auto">
                <a:xfrm>
                  <a:off x="3861" y="2528"/>
                  <a:ext cx="222" cy="211"/>
                </a:xfrm>
                <a:custGeom>
                  <a:avLst/>
                  <a:gdLst>
                    <a:gd name="T0" fmla="*/ 19 w 222"/>
                    <a:gd name="T1" fmla="*/ 211 h 211"/>
                    <a:gd name="T2" fmla="*/ 0 w 222"/>
                    <a:gd name="T3" fmla="*/ 203 h 211"/>
                    <a:gd name="T4" fmla="*/ 204 w 222"/>
                    <a:gd name="T5" fmla="*/ 0 h 211"/>
                    <a:gd name="T6" fmla="*/ 222 w 222"/>
                    <a:gd name="T7" fmla="*/ 8 h 211"/>
                    <a:gd name="T8" fmla="*/ 19 w 222"/>
                    <a:gd name="T9" fmla="*/ 211 h 211"/>
                  </a:gdLst>
                  <a:ahLst/>
                  <a:cxnLst>
                    <a:cxn ang="0">
                      <a:pos x="T0" y="T1"/>
                    </a:cxn>
                    <a:cxn ang="0">
                      <a:pos x="T2" y="T3"/>
                    </a:cxn>
                    <a:cxn ang="0">
                      <a:pos x="T4" y="T5"/>
                    </a:cxn>
                    <a:cxn ang="0">
                      <a:pos x="T6" y="T7"/>
                    </a:cxn>
                    <a:cxn ang="0">
                      <a:pos x="T8" y="T9"/>
                    </a:cxn>
                  </a:cxnLst>
                  <a:rect l="0" t="0" r="r" b="b"/>
                  <a:pathLst>
                    <a:path w="222" h="211">
                      <a:moveTo>
                        <a:pt x="19" y="211"/>
                      </a:moveTo>
                      <a:lnTo>
                        <a:pt x="0" y="203"/>
                      </a:lnTo>
                      <a:lnTo>
                        <a:pt x="204" y="0"/>
                      </a:lnTo>
                      <a:lnTo>
                        <a:pt x="222" y="8"/>
                      </a:lnTo>
                      <a:lnTo>
                        <a:pt x="19" y="21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39" name="Line 145"/>
                <p:cNvSpPr>
                  <a:spLocks noChangeShapeType="1"/>
                </p:cNvSpPr>
                <p:nvPr/>
              </p:nvSpPr>
              <p:spPr bwMode="auto">
                <a:xfrm flipV="1">
                  <a:off x="3880"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40" name="Freeform 146"/>
                <p:cNvSpPr>
                  <a:spLocks/>
                </p:cNvSpPr>
                <p:nvPr/>
              </p:nvSpPr>
              <p:spPr bwMode="auto">
                <a:xfrm>
                  <a:off x="3876" y="2534"/>
                  <a:ext cx="207" cy="205"/>
                </a:xfrm>
                <a:custGeom>
                  <a:avLst/>
                  <a:gdLst>
                    <a:gd name="T0" fmla="*/ 4 w 207"/>
                    <a:gd name="T1" fmla="*/ 205 h 205"/>
                    <a:gd name="T2" fmla="*/ 0 w 207"/>
                    <a:gd name="T3" fmla="*/ 204 h 205"/>
                    <a:gd name="T4" fmla="*/ 203 w 207"/>
                    <a:gd name="T5" fmla="*/ 0 h 205"/>
                    <a:gd name="T6" fmla="*/ 207 w 207"/>
                    <a:gd name="T7" fmla="*/ 2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4"/>
                      </a:lnTo>
                      <a:lnTo>
                        <a:pt x="203" y="0"/>
                      </a:lnTo>
                      <a:lnTo>
                        <a:pt x="207" y="2"/>
                      </a:lnTo>
                      <a:lnTo>
                        <a:pt x="4" y="20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1" name="Freeform 147"/>
                <p:cNvSpPr>
                  <a:spLocks/>
                </p:cNvSpPr>
                <p:nvPr/>
              </p:nvSpPr>
              <p:spPr bwMode="auto">
                <a:xfrm>
                  <a:off x="3872" y="2533"/>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2" name="Freeform 148"/>
                <p:cNvSpPr>
                  <a:spLocks/>
                </p:cNvSpPr>
                <p:nvPr/>
              </p:nvSpPr>
              <p:spPr bwMode="auto">
                <a:xfrm>
                  <a:off x="3868" y="2531"/>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3" name="Freeform 149"/>
                <p:cNvSpPr>
                  <a:spLocks/>
                </p:cNvSpPr>
                <p:nvPr/>
              </p:nvSpPr>
              <p:spPr bwMode="auto">
                <a:xfrm>
                  <a:off x="3865" y="2529"/>
                  <a:ext cx="207" cy="205"/>
                </a:xfrm>
                <a:custGeom>
                  <a:avLst/>
                  <a:gdLst>
                    <a:gd name="T0" fmla="*/ 3 w 207"/>
                    <a:gd name="T1" fmla="*/ 205 h 205"/>
                    <a:gd name="T2" fmla="*/ 0 w 207"/>
                    <a:gd name="T3" fmla="*/ 204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4"/>
                      </a:lnTo>
                      <a:lnTo>
                        <a:pt x="203" y="0"/>
                      </a:lnTo>
                      <a:lnTo>
                        <a:pt x="207" y="2"/>
                      </a:lnTo>
                      <a:lnTo>
                        <a:pt x="3" y="20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4" name="Freeform 150"/>
                <p:cNvSpPr>
                  <a:spLocks/>
                </p:cNvSpPr>
                <p:nvPr/>
              </p:nvSpPr>
              <p:spPr bwMode="auto">
                <a:xfrm>
                  <a:off x="3861" y="2528"/>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5" name="Freeform 151"/>
                <p:cNvSpPr>
                  <a:spLocks/>
                </p:cNvSpPr>
                <p:nvPr/>
              </p:nvSpPr>
              <p:spPr bwMode="auto">
                <a:xfrm>
                  <a:off x="3841" y="2521"/>
                  <a:ext cx="224" cy="210"/>
                </a:xfrm>
                <a:custGeom>
                  <a:avLst/>
                  <a:gdLst>
                    <a:gd name="T0" fmla="*/ 20 w 224"/>
                    <a:gd name="T1" fmla="*/ 210 h 210"/>
                    <a:gd name="T2" fmla="*/ 0 w 224"/>
                    <a:gd name="T3" fmla="*/ 203 h 210"/>
                    <a:gd name="T4" fmla="*/ 204 w 224"/>
                    <a:gd name="T5" fmla="*/ 0 h 210"/>
                    <a:gd name="T6" fmla="*/ 224 w 224"/>
                    <a:gd name="T7" fmla="*/ 7 h 210"/>
                    <a:gd name="T8" fmla="*/ 20 w 224"/>
                    <a:gd name="T9" fmla="*/ 210 h 210"/>
                  </a:gdLst>
                  <a:ahLst/>
                  <a:cxnLst>
                    <a:cxn ang="0">
                      <a:pos x="T0" y="T1"/>
                    </a:cxn>
                    <a:cxn ang="0">
                      <a:pos x="T2" y="T3"/>
                    </a:cxn>
                    <a:cxn ang="0">
                      <a:pos x="T4" y="T5"/>
                    </a:cxn>
                    <a:cxn ang="0">
                      <a:pos x="T6" y="T7"/>
                    </a:cxn>
                    <a:cxn ang="0">
                      <a:pos x="T8" y="T9"/>
                    </a:cxn>
                  </a:cxnLst>
                  <a:rect l="0" t="0" r="r" b="b"/>
                  <a:pathLst>
                    <a:path w="224" h="210">
                      <a:moveTo>
                        <a:pt x="20" y="210"/>
                      </a:moveTo>
                      <a:lnTo>
                        <a:pt x="0" y="203"/>
                      </a:lnTo>
                      <a:lnTo>
                        <a:pt x="204" y="0"/>
                      </a:lnTo>
                      <a:lnTo>
                        <a:pt x="224" y="7"/>
                      </a:lnTo>
                      <a:lnTo>
                        <a:pt x="20" y="21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6" name="Line 152"/>
                <p:cNvSpPr>
                  <a:spLocks noChangeShapeType="1"/>
                </p:cNvSpPr>
                <p:nvPr/>
              </p:nvSpPr>
              <p:spPr bwMode="auto">
                <a:xfrm flipV="1">
                  <a:off x="3861"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47" name="Freeform 153"/>
                <p:cNvSpPr>
                  <a:spLocks/>
                </p:cNvSpPr>
                <p:nvPr/>
              </p:nvSpPr>
              <p:spPr bwMode="auto">
                <a:xfrm>
                  <a:off x="3857" y="2526"/>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8" name="Freeform 154"/>
                <p:cNvSpPr>
                  <a:spLocks/>
                </p:cNvSpPr>
                <p:nvPr/>
              </p:nvSpPr>
              <p:spPr bwMode="auto">
                <a:xfrm>
                  <a:off x="3853" y="2525"/>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49" name="Freeform 155"/>
                <p:cNvSpPr>
                  <a:spLocks/>
                </p:cNvSpPr>
                <p:nvPr/>
              </p:nvSpPr>
              <p:spPr bwMode="auto">
                <a:xfrm>
                  <a:off x="3849" y="2523"/>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0" name="Freeform 156"/>
                <p:cNvSpPr>
                  <a:spLocks/>
                </p:cNvSpPr>
                <p:nvPr/>
              </p:nvSpPr>
              <p:spPr bwMode="auto">
                <a:xfrm>
                  <a:off x="3845" y="2522"/>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1" name="Freeform 157"/>
                <p:cNvSpPr>
                  <a:spLocks/>
                </p:cNvSpPr>
                <p:nvPr/>
              </p:nvSpPr>
              <p:spPr bwMode="auto">
                <a:xfrm>
                  <a:off x="3841" y="252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2" name="Freeform 158"/>
                <p:cNvSpPr>
                  <a:spLocks/>
                </p:cNvSpPr>
                <p:nvPr/>
              </p:nvSpPr>
              <p:spPr bwMode="auto">
                <a:xfrm>
                  <a:off x="3820" y="2515"/>
                  <a:ext cx="225" cy="209"/>
                </a:xfrm>
                <a:custGeom>
                  <a:avLst/>
                  <a:gdLst>
                    <a:gd name="T0" fmla="*/ 21 w 225"/>
                    <a:gd name="T1" fmla="*/ 209 h 209"/>
                    <a:gd name="T2" fmla="*/ 0 w 225"/>
                    <a:gd name="T3" fmla="*/ 203 h 209"/>
                    <a:gd name="T4" fmla="*/ 203 w 225"/>
                    <a:gd name="T5" fmla="*/ 0 h 209"/>
                    <a:gd name="T6" fmla="*/ 225 w 225"/>
                    <a:gd name="T7" fmla="*/ 6 h 209"/>
                    <a:gd name="T8" fmla="*/ 21 w 225"/>
                    <a:gd name="T9" fmla="*/ 209 h 209"/>
                  </a:gdLst>
                  <a:ahLst/>
                  <a:cxnLst>
                    <a:cxn ang="0">
                      <a:pos x="T0" y="T1"/>
                    </a:cxn>
                    <a:cxn ang="0">
                      <a:pos x="T2" y="T3"/>
                    </a:cxn>
                    <a:cxn ang="0">
                      <a:pos x="T4" y="T5"/>
                    </a:cxn>
                    <a:cxn ang="0">
                      <a:pos x="T6" y="T7"/>
                    </a:cxn>
                    <a:cxn ang="0">
                      <a:pos x="T8" y="T9"/>
                    </a:cxn>
                  </a:cxnLst>
                  <a:rect l="0" t="0" r="r" b="b"/>
                  <a:pathLst>
                    <a:path w="225" h="209">
                      <a:moveTo>
                        <a:pt x="21" y="209"/>
                      </a:moveTo>
                      <a:lnTo>
                        <a:pt x="0" y="203"/>
                      </a:lnTo>
                      <a:lnTo>
                        <a:pt x="203" y="0"/>
                      </a:lnTo>
                      <a:lnTo>
                        <a:pt x="225" y="6"/>
                      </a:lnTo>
                      <a:lnTo>
                        <a:pt x="21" y="20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3" name="Line 159"/>
                <p:cNvSpPr>
                  <a:spLocks noChangeShapeType="1"/>
                </p:cNvSpPr>
                <p:nvPr/>
              </p:nvSpPr>
              <p:spPr bwMode="auto">
                <a:xfrm flipV="1">
                  <a:off x="3841"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54" name="Freeform 160"/>
                <p:cNvSpPr>
                  <a:spLocks/>
                </p:cNvSpPr>
                <p:nvPr/>
              </p:nvSpPr>
              <p:spPr bwMode="auto">
                <a:xfrm>
                  <a:off x="3836" y="2519"/>
                  <a:ext cx="209" cy="205"/>
                </a:xfrm>
                <a:custGeom>
                  <a:avLst/>
                  <a:gdLst>
                    <a:gd name="T0" fmla="*/ 5 w 209"/>
                    <a:gd name="T1" fmla="*/ 205 h 205"/>
                    <a:gd name="T2" fmla="*/ 0 w 209"/>
                    <a:gd name="T3" fmla="*/ 203 h 205"/>
                    <a:gd name="T4" fmla="*/ 203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3" y="0"/>
                      </a:lnTo>
                      <a:lnTo>
                        <a:pt x="209" y="2"/>
                      </a:lnTo>
                      <a:lnTo>
                        <a:pt x="5" y="205"/>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5" name="Freeform 161"/>
                <p:cNvSpPr>
                  <a:spLocks/>
                </p:cNvSpPr>
                <p:nvPr/>
              </p:nvSpPr>
              <p:spPr bwMode="auto">
                <a:xfrm>
                  <a:off x="3830" y="251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6" name="Freeform 162"/>
                <p:cNvSpPr>
                  <a:spLocks/>
                </p:cNvSpPr>
                <p:nvPr/>
              </p:nvSpPr>
              <p:spPr bwMode="auto">
                <a:xfrm>
                  <a:off x="3825" y="2516"/>
                  <a:ext cx="209" cy="205"/>
                </a:xfrm>
                <a:custGeom>
                  <a:avLst/>
                  <a:gdLst>
                    <a:gd name="T0" fmla="*/ 5 w 209"/>
                    <a:gd name="T1" fmla="*/ 205 h 205"/>
                    <a:gd name="T2" fmla="*/ 0 w 209"/>
                    <a:gd name="T3" fmla="*/ 203 h 205"/>
                    <a:gd name="T4" fmla="*/ 204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4" y="0"/>
                      </a:lnTo>
                      <a:lnTo>
                        <a:pt x="209" y="2"/>
                      </a:lnTo>
                      <a:lnTo>
                        <a:pt x="5" y="205"/>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7" name="Freeform 163"/>
                <p:cNvSpPr>
                  <a:spLocks/>
                </p:cNvSpPr>
                <p:nvPr/>
              </p:nvSpPr>
              <p:spPr bwMode="auto">
                <a:xfrm>
                  <a:off x="3820" y="2515"/>
                  <a:ext cx="209" cy="204"/>
                </a:xfrm>
                <a:custGeom>
                  <a:avLst/>
                  <a:gdLst>
                    <a:gd name="T0" fmla="*/ 5 w 209"/>
                    <a:gd name="T1" fmla="*/ 204 h 204"/>
                    <a:gd name="T2" fmla="*/ 0 w 209"/>
                    <a:gd name="T3" fmla="*/ 203 h 204"/>
                    <a:gd name="T4" fmla="*/ 203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3" y="0"/>
                      </a:lnTo>
                      <a:lnTo>
                        <a:pt x="209" y="1"/>
                      </a:lnTo>
                      <a:lnTo>
                        <a:pt x="5" y="204"/>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8" name="Freeform 164"/>
                <p:cNvSpPr>
                  <a:spLocks/>
                </p:cNvSpPr>
                <p:nvPr/>
              </p:nvSpPr>
              <p:spPr bwMode="auto">
                <a:xfrm>
                  <a:off x="3798" y="2510"/>
                  <a:ext cx="225" cy="208"/>
                </a:xfrm>
                <a:custGeom>
                  <a:avLst/>
                  <a:gdLst>
                    <a:gd name="T0" fmla="*/ 22 w 225"/>
                    <a:gd name="T1" fmla="*/ 208 h 208"/>
                    <a:gd name="T2" fmla="*/ 0 w 225"/>
                    <a:gd name="T3" fmla="*/ 203 h 208"/>
                    <a:gd name="T4" fmla="*/ 203 w 225"/>
                    <a:gd name="T5" fmla="*/ 0 h 208"/>
                    <a:gd name="T6" fmla="*/ 225 w 225"/>
                    <a:gd name="T7" fmla="*/ 5 h 208"/>
                    <a:gd name="T8" fmla="*/ 22 w 225"/>
                    <a:gd name="T9" fmla="*/ 208 h 208"/>
                  </a:gdLst>
                  <a:ahLst/>
                  <a:cxnLst>
                    <a:cxn ang="0">
                      <a:pos x="T0" y="T1"/>
                    </a:cxn>
                    <a:cxn ang="0">
                      <a:pos x="T2" y="T3"/>
                    </a:cxn>
                    <a:cxn ang="0">
                      <a:pos x="T4" y="T5"/>
                    </a:cxn>
                    <a:cxn ang="0">
                      <a:pos x="T6" y="T7"/>
                    </a:cxn>
                    <a:cxn ang="0">
                      <a:pos x="T8" y="T9"/>
                    </a:cxn>
                  </a:cxnLst>
                  <a:rect l="0" t="0" r="r" b="b"/>
                  <a:pathLst>
                    <a:path w="225" h="208">
                      <a:moveTo>
                        <a:pt x="22" y="208"/>
                      </a:moveTo>
                      <a:lnTo>
                        <a:pt x="0" y="203"/>
                      </a:lnTo>
                      <a:lnTo>
                        <a:pt x="203" y="0"/>
                      </a:lnTo>
                      <a:lnTo>
                        <a:pt x="225" y="5"/>
                      </a:lnTo>
                      <a:lnTo>
                        <a:pt x="22" y="208"/>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59" name="Line 165"/>
                <p:cNvSpPr>
                  <a:spLocks noChangeShapeType="1"/>
                </p:cNvSpPr>
                <p:nvPr/>
              </p:nvSpPr>
              <p:spPr bwMode="auto">
                <a:xfrm flipV="1">
                  <a:off x="3820" y="2515"/>
                  <a:ext cx="203"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60" name="Freeform 166"/>
                <p:cNvSpPr>
                  <a:spLocks/>
                </p:cNvSpPr>
                <p:nvPr/>
              </p:nvSpPr>
              <p:spPr bwMode="auto">
                <a:xfrm>
                  <a:off x="3815" y="2514"/>
                  <a:ext cx="208" cy="204"/>
                </a:xfrm>
                <a:custGeom>
                  <a:avLst/>
                  <a:gdLst>
                    <a:gd name="T0" fmla="*/ 5 w 208"/>
                    <a:gd name="T1" fmla="*/ 204 h 204"/>
                    <a:gd name="T2" fmla="*/ 0 w 208"/>
                    <a:gd name="T3" fmla="*/ 203 h 204"/>
                    <a:gd name="T4" fmla="*/ 204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1"/>
                      </a:lnTo>
                      <a:lnTo>
                        <a:pt x="5" y="204"/>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1" name="Freeform 167"/>
                <p:cNvSpPr>
                  <a:spLocks/>
                </p:cNvSpPr>
                <p:nvPr/>
              </p:nvSpPr>
              <p:spPr bwMode="auto">
                <a:xfrm>
                  <a:off x="3811" y="2513"/>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2" name="Freeform 168"/>
                <p:cNvSpPr>
                  <a:spLocks/>
                </p:cNvSpPr>
                <p:nvPr/>
              </p:nvSpPr>
              <p:spPr bwMode="auto">
                <a:xfrm>
                  <a:off x="3806" y="2512"/>
                  <a:ext cx="209" cy="204"/>
                </a:xfrm>
                <a:custGeom>
                  <a:avLst/>
                  <a:gdLst>
                    <a:gd name="T0" fmla="*/ 5 w 209"/>
                    <a:gd name="T1" fmla="*/ 204 h 204"/>
                    <a:gd name="T2" fmla="*/ 0 w 209"/>
                    <a:gd name="T3" fmla="*/ 203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1"/>
                      </a:lnTo>
                      <a:lnTo>
                        <a:pt x="5" y="204"/>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3" name="Freeform 169"/>
                <p:cNvSpPr>
                  <a:spLocks/>
                </p:cNvSpPr>
                <p:nvPr/>
              </p:nvSpPr>
              <p:spPr bwMode="auto">
                <a:xfrm>
                  <a:off x="3802" y="251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4" name="Freeform 170"/>
                <p:cNvSpPr>
                  <a:spLocks/>
                </p:cNvSpPr>
                <p:nvPr/>
              </p:nvSpPr>
              <p:spPr bwMode="auto">
                <a:xfrm>
                  <a:off x="3798" y="2510"/>
                  <a:ext cx="208" cy="204"/>
                </a:xfrm>
                <a:custGeom>
                  <a:avLst/>
                  <a:gdLst>
                    <a:gd name="T0" fmla="*/ 4 w 208"/>
                    <a:gd name="T1" fmla="*/ 204 h 204"/>
                    <a:gd name="T2" fmla="*/ 0 w 208"/>
                    <a:gd name="T3" fmla="*/ 203 h 204"/>
                    <a:gd name="T4" fmla="*/ 203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3" y="0"/>
                      </a:lnTo>
                      <a:lnTo>
                        <a:pt x="208" y="1"/>
                      </a:lnTo>
                      <a:lnTo>
                        <a:pt x="4" y="20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5" name="Freeform 171"/>
                <p:cNvSpPr>
                  <a:spLocks/>
                </p:cNvSpPr>
                <p:nvPr/>
              </p:nvSpPr>
              <p:spPr bwMode="auto">
                <a:xfrm>
                  <a:off x="3774" y="2506"/>
                  <a:ext cx="227" cy="207"/>
                </a:xfrm>
                <a:custGeom>
                  <a:avLst/>
                  <a:gdLst>
                    <a:gd name="T0" fmla="*/ 24 w 227"/>
                    <a:gd name="T1" fmla="*/ 207 h 207"/>
                    <a:gd name="T2" fmla="*/ 0 w 227"/>
                    <a:gd name="T3" fmla="*/ 203 h 207"/>
                    <a:gd name="T4" fmla="*/ 204 w 227"/>
                    <a:gd name="T5" fmla="*/ 0 h 207"/>
                    <a:gd name="T6" fmla="*/ 227 w 227"/>
                    <a:gd name="T7" fmla="*/ 4 h 207"/>
                    <a:gd name="T8" fmla="*/ 24 w 227"/>
                    <a:gd name="T9" fmla="*/ 207 h 207"/>
                  </a:gdLst>
                  <a:ahLst/>
                  <a:cxnLst>
                    <a:cxn ang="0">
                      <a:pos x="T0" y="T1"/>
                    </a:cxn>
                    <a:cxn ang="0">
                      <a:pos x="T2" y="T3"/>
                    </a:cxn>
                    <a:cxn ang="0">
                      <a:pos x="T4" y="T5"/>
                    </a:cxn>
                    <a:cxn ang="0">
                      <a:pos x="T6" y="T7"/>
                    </a:cxn>
                    <a:cxn ang="0">
                      <a:pos x="T8" y="T9"/>
                    </a:cxn>
                  </a:cxnLst>
                  <a:rect l="0" t="0" r="r" b="b"/>
                  <a:pathLst>
                    <a:path w="227" h="207">
                      <a:moveTo>
                        <a:pt x="24" y="207"/>
                      </a:moveTo>
                      <a:lnTo>
                        <a:pt x="0" y="203"/>
                      </a:lnTo>
                      <a:lnTo>
                        <a:pt x="204" y="0"/>
                      </a:lnTo>
                      <a:lnTo>
                        <a:pt x="227" y="4"/>
                      </a:lnTo>
                      <a:lnTo>
                        <a:pt x="24" y="20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6" name="Line 172"/>
                <p:cNvSpPr>
                  <a:spLocks noChangeShapeType="1"/>
                </p:cNvSpPr>
                <p:nvPr/>
              </p:nvSpPr>
              <p:spPr bwMode="auto">
                <a:xfrm flipV="1">
                  <a:off x="3798"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67" name="Freeform 173"/>
                <p:cNvSpPr>
                  <a:spLocks/>
                </p:cNvSpPr>
                <p:nvPr/>
              </p:nvSpPr>
              <p:spPr bwMode="auto">
                <a:xfrm>
                  <a:off x="3792" y="2509"/>
                  <a:ext cx="209" cy="204"/>
                </a:xfrm>
                <a:custGeom>
                  <a:avLst/>
                  <a:gdLst>
                    <a:gd name="T0" fmla="*/ 6 w 209"/>
                    <a:gd name="T1" fmla="*/ 204 h 204"/>
                    <a:gd name="T2" fmla="*/ 0 w 209"/>
                    <a:gd name="T3" fmla="*/ 203 h 204"/>
                    <a:gd name="T4" fmla="*/ 203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1"/>
                      </a:lnTo>
                      <a:lnTo>
                        <a:pt x="6" y="20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8" name="Freeform 174"/>
                <p:cNvSpPr>
                  <a:spLocks/>
                </p:cNvSpPr>
                <p:nvPr/>
              </p:nvSpPr>
              <p:spPr bwMode="auto">
                <a:xfrm>
                  <a:off x="3786" y="250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69" name="Freeform 175"/>
                <p:cNvSpPr>
                  <a:spLocks/>
                </p:cNvSpPr>
                <p:nvPr/>
              </p:nvSpPr>
              <p:spPr bwMode="auto">
                <a:xfrm>
                  <a:off x="3780" y="2507"/>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0" name="Freeform 176"/>
                <p:cNvSpPr>
                  <a:spLocks/>
                </p:cNvSpPr>
                <p:nvPr/>
              </p:nvSpPr>
              <p:spPr bwMode="auto">
                <a:xfrm>
                  <a:off x="3774" y="2506"/>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1" name="Freeform 177"/>
                <p:cNvSpPr>
                  <a:spLocks/>
                </p:cNvSpPr>
                <p:nvPr/>
              </p:nvSpPr>
              <p:spPr bwMode="auto">
                <a:xfrm>
                  <a:off x="3750" y="2504"/>
                  <a:ext cx="228" cy="205"/>
                </a:xfrm>
                <a:custGeom>
                  <a:avLst/>
                  <a:gdLst>
                    <a:gd name="T0" fmla="*/ 24 w 228"/>
                    <a:gd name="T1" fmla="*/ 205 h 205"/>
                    <a:gd name="T2" fmla="*/ 0 w 228"/>
                    <a:gd name="T3" fmla="*/ 203 h 205"/>
                    <a:gd name="T4" fmla="*/ 204 w 228"/>
                    <a:gd name="T5" fmla="*/ 0 h 205"/>
                    <a:gd name="T6" fmla="*/ 228 w 228"/>
                    <a:gd name="T7" fmla="*/ 2 h 205"/>
                    <a:gd name="T8" fmla="*/ 24 w 228"/>
                    <a:gd name="T9" fmla="*/ 205 h 205"/>
                  </a:gdLst>
                  <a:ahLst/>
                  <a:cxnLst>
                    <a:cxn ang="0">
                      <a:pos x="T0" y="T1"/>
                    </a:cxn>
                    <a:cxn ang="0">
                      <a:pos x="T2" y="T3"/>
                    </a:cxn>
                    <a:cxn ang="0">
                      <a:pos x="T4" y="T5"/>
                    </a:cxn>
                    <a:cxn ang="0">
                      <a:pos x="T6" y="T7"/>
                    </a:cxn>
                    <a:cxn ang="0">
                      <a:pos x="T8" y="T9"/>
                    </a:cxn>
                  </a:cxnLst>
                  <a:rect l="0" t="0" r="r" b="b"/>
                  <a:pathLst>
                    <a:path w="228" h="205">
                      <a:moveTo>
                        <a:pt x="24" y="205"/>
                      </a:moveTo>
                      <a:lnTo>
                        <a:pt x="0" y="203"/>
                      </a:lnTo>
                      <a:lnTo>
                        <a:pt x="204" y="0"/>
                      </a:lnTo>
                      <a:lnTo>
                        <a:pt x="228" y="2"/>
                      </a:lnTo>
                      <a:lnTo>
                        <a:pt x="24" y="205"/>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2" name="Line 178"/>
                <p:cNvSpPr>
                  <a:spLocks noChangeShapeType="1"/>
                </p:cNvSpPr>
                <p:nvPr/>
              </p:nvSpPr>
              <p:spPr bwMode="auto">
                <a:xfrm flipV="1">
                  <a:off x="3774"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73" name="Freeform 179"/>
                <p:cNvSpPr>
                  <a:spLocks/>
                </p:cNvSpPr>
                <p:nvPr/>
              </p:nvSpPr>
              <p:spPr bwMode="auto">
                <a:xfrm>
                  <a:off x="3770" y="2506"/>
                  <a:ext cx="208" cy="203"/>
                </a:xfrm>
                <a:custGeom>
                  <a:avLst/>
                  <a:gdLst>
                    <a:gd name="T0" fmla="*/ 4 w 208"/>
                    <a:gd name="T1" fmla="*/ 203 h 203"/>
                    <a:gd name="T2" fmla="*/ 0 w 208"/>
                    <a:gd name="T3" fmla="*/ 203 h 203"/>
                    <a:gd name="T4" fmla="*/ 203 w 208"/>
                    <a:gd name="T5" fmla="*/ 0 h 203"/>
                    <a:gd name="T6" fmla="*/ 208 w 208"/>
                    <a:gd name="T7" fmla="*/ 0 h 203"/>
                    <a:gd name="T8" fmla="*/ 4 w 208"/>
                    <a:gd name="T9" fmla="*/ 203 h 203"/>
                  </a:gdLst>
                  <a:ahLst/>
                  <a:cxnLst>
                    <a:cxn ang="0">
                      <a:pos x="T0" y="T1"/>
                    </a:cxn>
                    <a:cxn ang="0">
                      <a:pos x="T2" y="T3"/>
                    </a:cxn>
                    <a:cxn ang="0">
                      <a:pos x="T4" y="T5"/>
                    </a:cxn>
                    <a:cxn ang="0">
                      <a:pos x="T6" y="T7"/>
                    </a:cxn>
                    <a:cxn ang="0">
                      <a:pos x="T8" y="T9"/>
                    </a:cxn>
                  </a:cxnLst>
                  <a:rect l="0" t="0" r="r" b="b"/>
                  <a:pathLst>
                    <a:path w="208" h="203">
                      <a:moveTo>
                        <a:pt x="4" y="203"/>
                      </a:moveTo>
                      <a:lnTo>
                        <a:pt x="0" y="203"/>
                      </a:lnTo>
                      <a:lnTo>
                        <a:pt x="203" y="0"/>
                      </a:lnTo>
                      <a:lnTo>
                        <a:pt x="208" y="0"/>
                      </a:lnTo>
                      <a:lnTo>
                        <a:pt x="4"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4" name="Freeform 180"/>
                <p:cNvSpPr>
                  <a:spLocks/>
                </p:cNvSpPr>
                <p:nvPr/>
              </p:nvSpPr>
              <p:spPr bwMode="auto">
                <a:xfrm>
                  <a:off x="3765" y="2505"/>
                  <a:ext cx="208" cy="204"/>
                </a:xfrm>
                <a:custGeom>
                  <a:avLst/>
                  <a:gdLst>
                    <a:gd name="T0" fmla="*/ 5 w 208"/>
                    <a:gd name="T1" fmla="*/ 204 h 204"/>
                    <a:gd name="T2" fmla="*/ 0 w 208"/>
                    <a:gd name="T3" fmla="*/ 204 h 204"/>
                    <a:gd name="T4" fmla="*/ 203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4"/>
                      </a:lnTo>
                      <a:lnTo>
                        <a:pt x="203" y="0"/>
                      </a:lnTo>
                      <a:lnTo>
                        <a:pt x="208" y="1"/>
                      </a:lnTo>
                      <a:lnTo>
                        <a:pt x="5" y="20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5" name="Freeform 181"/>
                <p:cNvSpPr>
                  <a:spLocks/>
                </p:cNvSpPr>
                <p:nvPr/>
              </p:nvSpPr>
              <p:spPr bwMode="auto">
                <a:xfrm>
                  <a:off x="3760" y="2505"/>
                  <a:ext cx="208" cy="204"/>
                </a:xfrm>
                <a:custGeom>
                  <a:avLst/>
                  <a:gdLst>
                    <a:gd name="T0" fmla="*/ 5 w 208"/>
                    <a:gd name="T1" fmla="*/ 204 h 204"/>
                    <a:gd name="T2" fmla="*/ 0 w 208"/>
                    <a:gd name="T3" fmla="*/ 203 h 204"/>
                    <a:gd name="T4" fmla="*/ 204 w 208"/>
                    <a:gd name="T5" fmla="*/ 0 h 204"/>
                    <a:gd name="T6" fmla="*/ 208 w 208"/>
                    <a:gd name="T7" fmla="*/ 0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0"/>
                      </a:lnTo>
                      <a:lnTo>
                        <a:pt x="5"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6" name="Freeform 182"/>
                <p:cNvSpPr>
                  <a:spLocks/>
                </p:cNvSpPr>
                <p:nvPr/>
              </p:nvSpPr>
              <p:spPr bwMode="auto">
                <a:xfrm>
                  <a:off x="3755" y="2504"/>
                  <a:ext cx="209" cy="204"/>
                </a:xfrm>
                <a:custGeom>
                  <a:avLst/>
                  <a:gdLst>
                    <a:gd name="T0" fmla="*/ 5 w 209"/>
                    <a:gd name="T1" fmla="*/ 204 h 204"/>
                    <a:gd name="T2" fmla="*/ 0 w 209"/>
                    <a:gd name="T3" fmla="*/ 204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0"/>
                      </a:lnTo>
                      <a:lnTo>
                        <a:pt x="209" y="1"/>
                      </a:lnTo>
                      <a:lnTo>
                        <a:pt x="5" y="204"/>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7" name="Freeform 183"/>
                <p:cNvSpPr>
                  <a:spLocks/>
                </p:cNvSpPr>
                <p:nvPr/>
              </p:nvSpPr>
              <p:spPr bwMode="auto">
                <a:xfrm>
                  <a:off x="3750" y="2504"/>
                  <a:ext cx="209" cy="204"/>
                </a:xfrm>
                <a:custGeom>
                  <a:avLst/>
                  <a:gdLst>
                    <a:gd name="T0" fmla="*/ 5 w 209"/>
                    <a:gd name="T1" fmla="*/ 204 h 204"/>
                    <a:gd name="T2" fmla="*/ 0 w 209"/>
                    <a:gd name="T3" fmla="*/ 203 h 204"/>
                    <a:gd name="T4" fmla="*/ 204 w 209"/>
                    <a:gd name="T5" fmla="*/ 0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8" name="Freeform 184"/>
                <p:cNvSpPr>
                  <a:spLocks/>
                </p:cNvSpPr>
                <p:nvPr/>
              </p:nvSpPr>
              <p:spPr bwMode="auto">
                <a:xfrm>
                  <a:off x="3726" y="2503"/>
                  <a:ext cx="228" cy="204"/>
                </a:xfrm>
                <a:custGeom>
                  <a:avLst/>
                  <a:gdLst>
                    <a:gd name="T0" fmla="*/ 24 w 228"/>
                    <a:gd name="T1" fmla="*/ 204 h 204"/>
                    <a:gd name="T2" fmla="*/ 0 w 228"/>
                    <a:gd name="T3" fmla="*/ 203 h 204"/>
                    <a:gd name="T4" fmla="*/ 203 w 228"/>
                    <a:gd name="T5" fmla="*/ 0 h 204"/>
                    <a:gd name="T6" fmla="*/ 228 w 228"/>
                    <a:gd name="T7" fmla="*/ 1 h 204"/>
                    <a:gd name="T8" fmla="*/ 24 w 228"/>
                    <a:gd name="T9" fmla="*/ 204 h 204"/>
                  </a:gdLst>
                  <a:ahLst/>
                  <a:cxnLst>
                    <a:cxn ang="0">
                      <a:pos x="T0" y="T1"/>
                    </a:cxn>
                    <a:cxn ang="0">
                      <a:pos x="T2" y="T3"/>
                    </a:cxn>
                    <a:cxn ang="0">
                      <a:pos x="T4" y="T5"/>
                    </a:cxn>
                    <a:cxn ang="0">
                      <a:pos x="T6" y="T7"/>
                    </a:cxn>
                    <a:cxn ang="0">
                      <a:pos x="T8" y="T9"/>
                    </a:cxn>
                  </a:cxnLst>
                  <a:rect l="0" t="0" r="r" b="b"/>
                  <a:pathLst>
                    <a:path w="228" h="204">
                      <a:moveTo>
                        <a:pt x="24" y="204"/>
                      </a:moveTo>
                      <a:lnTo>
                        <a:pt x="0" y="203"/>
                      </a:lnTo>
                      <a:lnTo>
                        <a:pt x="203" y="0"/>
                      </a:lnTo>
                      <a:lnTo>
                        <a:pt x="228" y="1"/>
                      </a:lnTo>
                      <a:lnTo>
                        <a:pt x="24" y="204"/>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79" name="Line 185"/>
                <p:cNvSpPr>
                  <a:spLocks noChangeShapeType="1"/>
                </p:cNvSpPr>
                <p:nvPr/>
              </p:nvSpPr>
              <p:spPr bwMode="auto">
                <a:xfrm flipV="1">
                  <a:off x="3750"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80" name="Freeform 186"/>
                <p:cNvSpPr>
                  <a:spLocks/>
                </p:cNvSpPr>
                <p:nvPr/>
              </p:nvSpPr>
              <p:spPr bwMode="auto">
                <a:xfrm>
                  <a:off x="3744"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1" name="Freeform 187"/>
                <p:cNvSpPr>
                  <a:spLocks/>
                </p:cNvSpPr>
                <p:nvPr/>
              </p:nvSpPr>
              <p:spPr bwMode="auto">
                <a:xfrm>
                  <a:off x="3738"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2" name="Freeform 188"/>
                <p:cNvSpPr>
                  <a:spLocks/>
                </p:cNvSpPr>
                <p:nvPr/>
              </p:nvSpPr>
              <p:spPr bwMode="auto">
                <a:xfrm>
                  <a:off x="3732" y="2503"/>
                  <a:ext cx="210" cy="204"/>
                </a:xfrm>
                <a:custGeom>
                  <a:avLst/>
                  <a:gdLst>
                    <a:gd name="T0" fmla="*/ 6 w 210"/>
                    <a:gd name="T1" fmla="*/ 204 h 204"/>
                    <a:gd name="T2" fmla="*/ 0 w 210"/>
                    <a:gd name="T3" fmla="*/ 204 h 204"/>
                    <a:gd name="T4" fmla="*/ 203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3" y="0"/>
                      </a:lnTo>
                      <a:lnTo>
                        <a:pt x="210" y="1"/>
                      </a:lnTo>
                      <a:lnTo>
                        <a:pt x="6" y="20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3" name="Freeform 189"/>
                <p:cNvSpPr>
                  <a:spLocks/>
                </p:cNvSpPr>
                <p:nvPr/>
              </p:nvSpPr>
              <p:spPr bwMode="auto">
                <a:xfrm>
                  <a:off x="3726" y="2503"/>
                  <a:ext cx="209" cy="204"/>
                </a:xfrm>
                <a:custGeom>
                  <a:avLst/>
                  <a:gdLst>
                    <a:gd name="T0" fmla="*/ 6 w 209"/>
                    <a:gd name="T1" fmla="*/ 204 h 204"/>
                    <a:gd name="T2" fmla="*/ 0 w 209"/>
                    <a:gd name="T3" fmla="*/ 203 h 204"/>
                    <a:gd name="T4" fmla="*/ 203 w 209"/>
                    <a:gd name="T5" fmla="*/ 0 h 204"/>
                    <a:gd name="T6" fmla="*/ 209 w 209"/>
                    <a:gd name="T7" fmla="*/ 0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4" name="Freeform 190"/>
                <p:cNvSpPr>
                  <a:spLocks/>
                </p:cNvSpPr>
                <p:nvPr/>
              </p:nvSpPr>
              <p:spPr bwMode="auto">
                <a:xfrm>
                  <a:off x="3484" y="2706"/>
                  <a:ext cx="484" cy="288"/>
                </a:xfrm>
                <a:custGeom>
                  <a:avLst/>
                  <a:gdLst>
                    <a:gd name="T0" fmla="*/ 217 w 484"/>
                    <a:gd name="T1" fmla="*/ 1 h 288"/>
                    <a:gd name="T2" fmla="*/ 170 w 484"/>
                    <a:gd name="T3" fmla="*/ 7 h 288"/>
                    <a:gd name="T4" fmla="*/ 126 w 484"/>
                    <a:gd name="T5" fmla="*/ 18 h 288"/>
                    <a:gd name="T6" fmla="*/ 88 w 484"/>
                    <a:gd name="T7" fmla="*/ 33 h 288"/>
                    <a:gd name="T8" fmla="*/ 55 w 484"/>
                    <a:gd name="T9" fmla="*/ 53 h 288"/>
                    <a:gd name="T10" fmla="*/ 29 w 484"/>
                    <a:gd name="T11" fmla="*/ 76 h 288"/>
                    <a:gd name="T12" fmla="*/ 10 w 484"/>
                    <a:gd name="T13" fmla="*/ 102 h 288"/>
                    <a:gd name="T14" fmla="*/ 1 w 484"/>
                    <a:gd name="T15" fmla="*/ 130 h 288"/>
                    <a:gd name="T16" fmla="*/ 1 w 484"/>
                    <a:gd name="T17" fmla="*/ 159 h 288"/>
                    <a:gd name="T18" fmla="*/ 10 w 484"/>
                    <a:gd name="T19" fmla="*/ 187 h 288"/>
                    <a:gd name="T20" fmla="*/ 29 w 484"/>
                    <a:gd name="T21" fmla="*/ 213 h 288"/>
                    <a:gd name="T22" fmla="*/ 55 w 484"/>
                    <a:gd name="T23" fmla="*/ 236 h 288"/>
                    <a:gd name="T24" fmla="*/ 88 w 484"/>
                    <a:gd name="T25" fmla="*/ 255 h 288"/>
                    <a:gd name="T26" fmla="*/ 126 w 484"/>
                    <a:gd name="T27" fmla="*/ 271 h 288"/>
                    <a:gd name="T28" fmla="*/ 170 w 484"/>
                    <a:gd name="T29" fmla="*/ 282 h 288"/>
                    <a:gd name="T30" fmla="*/ 217 w 484"/>
                    <a:gd name="T31" fmla="*/ 287 h 288"/>
                    <a:gd name="T32" fmla="*/ 266 w 484"/>
                    <a:gd name="T33" fmla="*/ 287 h 288"/>
                    <a:gd name="T34" fmla="*/ 314 w 484"/>
                    <a:gd name="T35" fmla="*/ 282 h 288"/>
                    <a:gd name="T36" fmla="*/ 357 w 484"/>
                    <a:gd name="T37" fmla="*/ 271 h 288"/>
                    <a:gd name="T38" fmla="*/ 396 w 484"/>
                    <a:gd name="T39" fmla="*/ 255 h 288"/>
                    <a:gd name="T40" fmla="*/ 428 w 484"/>
                    <a:gd name="T41" fmla="*/ 236 h 288"/>
                    <a:gd name="T42" fmla="*/ 454 w 484"/>
                    <a:gd name="T43" fmla="*/ 213 h 288"/>
                    <a:gd name="T44" fmla="*/ 473 w 484"/>
                    <a:gd name="T45" fmla="*/ 187 h 288"/>
                    <a:gd name="T46" fmla="*/ 482 w 484"/>
                    <a:gd name="T47" fmla="*/ 159 h 288"/>
                    <a:gd name="T48" fmla="*/ 482 w 484"/>
                    <a:gd name="T49" fmla="*/ 130 h 288"/>
                    <a:gd name="T50" fmla="*/ 473 w 484"/>
                    <a:gd name="T51" fmla="*/ 102 h 288"/>
                    <a:gd name="T52" fmla="*/ 454 w 484"/>
                    <a:gd name="T53" fmla="*/ 76 h 288"/>
                    <a:gd name="T54" fmla="*/ 428 w 484"/>
                    <a:gd name="T55" fmla="*/ 53 h 288"/>
                    <a:gd name="T56" fmla="*/ 396 w 484"/>
                    <a:gd name="T57" fmla="*/ 33 h 288"/>
                    <a:gd name="T58" fmla="*/ 357 w 484"/>
                    <a:gd name="T59" fmla="*/ 18 h 288"/>
                    <a:gd name="T60" fmla="*/ 314 w 484"/>
                    <a:gd name="T61" fmla="*/ 7 h 288"/>
                    <a:gd name="T62" fmla="*/ 266 w 484"/>
                    <a:gd name="T63" fmla="*/ 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288">
                      <a:moveTo>
                        <a:pt x="242" y="0"/>
                      </a:moveTo>
                      <a:lnTo>
                        <a:pt x="217" y="1"/>
                      </a:lnTo>
                      <a:lnTo>
                        <a:pt x="193" y="3"/>
                      </a:lnTo>
                      <a:lnTo>
                        <a:pt x="170" y="7"/>
                      </a:lnTo>
                      <a:lnTo>
                        <a:pt x="147" y="12"/>
                      </a:lnTo>
                      <a:lnTo>
                        <a:pt x="126" y="18"/>
                      </a:lnTo>
                      <a:lnTo>
                        <a:pt x="106" y="25"/>
                      </a:lnTo>
                      <a:lnTo>
                        <a:pt x="88" y="33"/>
                      </a:lnTo>
                      <a:lnTo>
                        <a:pt x="70" y="43"/>
                      </a:lnTo>
                      <a:lnTo>
                        <a:pt x="55" y="53"/>
                      </a:lnTo>
                      <a:lnTo>
                        <a:pt x="41" y="64"/>
                      </a:lnTo>
                      <a:lnTo>
                        <a:pt x="29" y="76"/>
                      </a:lnTo>
                      <a:lnTo>
                        <a:pt x="19" y="88"/>
                      </a:lnTo>
                      <a:lnTo>
                        <a:pt x="10" y="102"/>
                      </a:lnTo>
                      <a:lnTo>
                        <a:pt x="4" y="115"/>
                      </a:lnTo>
                      <a:lnTo>
                        <a:pt x="1" y="130"/>
                      </a:lnTo>
                      <a:lnTo>
                        <a:pt x="0" y="144"/>
                      </a:lnTo>
                      <a:lnTo>
                        <a:pt x="1" y="159"/>
                      </a:lnTo>
                      <a:lnTo>
                        <a:pt x="4" y="173"/>
                      </a:lnTo>
                      <a:lnTo>
                        <a:pt x="10" y="187"/>
                      </a:lnTo>
                      <a:lnTo>
                        <a:pt x="19" y="200"/>
                      </a:lnTo>
                      <a:lnTo>
                        <a:pt x="29" y="213"/>
                      </a:lnTo>
                      <a:lnTo>
                        <a:pt x="41" y="225"/>
                      </a:lnTo>
                      <a:lnTo>
                        <a:pt x="55" y="236"/>
                      </a:lnTo>
                      <a:lnTo>
                        <a:pt x="70" y="246"/>
                      </a:lnTo>
                      <a:lnTo>
                        <a:pt x="88" y="255"/>
                      </a:lnTo>
                      <a:lnTo>
                        <a:pt x="106" y="264"/>
                      </a:lnTo>
                      <a:lnTo>
                        <a:pt x="126" y="271"/>
                      </a:lnTo>
                      <a:lnTo>
                        <a:pt x="147" y="277"/>
                      </a:lnTo>
                      <a:lnTo>
                        <a:pt x="170" y="282"/>
                      </a:lnTo>
                      <a:lnTo>
                        <a:pt x="193" y="285"/>
                      </a:lnTo>
                      <a:lnTo>
                        <a:pt x="217" y="287"/>
                      </a:lnTo>
                      <a:lnTo>
                        <a:pt x="242" y="288"/>
                      </a:lnTo>
                      <a:lnTo>
                        <a:pt x="266" y="287"/>
                      </a:lnTo>
                      <a:lnTo>
                        <a:pt x="290" y="285"/>
                      </a:lnTo>
                      <a:lnTo>
                        <a:pt x="314" y="282"/>
                      </a:lnTo>
                      <a:lnTo>
                        <a:pt x="336" y="277"/>
                      </a:lnTo>
                      <a:lnTo>
                        <a:pt x="357" y="271"/>
                      </a:lnTo>
                      <a:lnTo>
                        <a:pt x="377" y="264"/>
                      </a:lnTo>
                      <a:lnTo>
                        <a:pt x="396" y="255"/>
                      </a:lnTo>
                      <a:lnTo>
                        <a:pt x="413" y="246"/>
                      </a:lnTo>
                      <a:lnTo>
                        <a:pt x="428" y="236"/>
                      </a:lnTo>
                      <a:lnTo>
                        <a:pt x="442" y="225"/>
                      </a:lnTo>
                      <a:lnTo>
                        <a:pt x="454" y="213"/>
                      </a:lnTo>
                      <a:lnTo>
                        <a:pt x="465" y="200"/>
                      </a:lnTo>
                      <a:lnTo>
                        <a:pt x="473" y="187"/>
                      </a:lnTo>
                      <a:lnTo>
                        <a:pt x="479" y="173"/>
                      </a:lnTo>
                      <a:lnTo>
                        <a:pt x="482" y="159"/>
                      </a:lnTo>
                      <a:lnTo>
                        <a:pt x="484" y="144"/>
                      </a:lnTo>
                      <a:lnTo>
                        <a:pt x="482" y="130"/>
                      </a:lnTo>
                      <a:lnTo>
                        <a:pt x="479" y="115"/>
                      </a:lnTo>
                      <a:lnTo>
                        <a:pt x="473" y="102"/>
                      </a:lnTo>
                      <a:lnTo>
                        <a:pt x="465" y="88"/>
                      </a:lnTo>
                      <a:lnTo>
                        <a:pt x="454" y="76"/>
                      </a:lnTo>
                      <a:lnTo>
                        <a:pt x="442" y="64"/>
                      </a:lnTo>
                      <a:lnTo>
                        <a:pt x="428" y="53"/>
                      </a:lnTo>
                      <a:lnTo>
                        <a:pt x="413" y="43"/>
                      </a:lnTo>
                      <a:lnTo>
                        <a:pt x="396" y="33"/>
                      </a:lnTo>
                      <a:lnTo>
                        <a:pt x="377" y="25"/>
                      </a:lnTo>
                      <a:lnTo>
                        <a:pt x="357" y="18"/>
                      </a:lnTo>
                      <a:lnTo>
                        <a:pt x="336" y="12"/>
                      </a:lnTo>
                      <a:lnTo>
                        <a:pt x="314" y="7"/>
                      </a:lnTo>
                      <a:lnTo>
                        <a:pt x="290" y="3"/>
                      </a:lnTo>
                      <a:lnTo>
                        <a:pt x="266" y="1"/>
                      </a:lnTo>
                      <a:lnTo>
                        <a:pt x="242"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1085" name="Line 191"/>
                <p:cNvSpPr>
                  <a:spLocks noChangeShapeType="1"/>
                </p:cNvSpPr>
                <p:nvPr/>
              </p:nvSpPr>
              <p:spPr bwMode="auto">
                <a:xfrm flipH="1">
                  <a:off x="3701" y="2706"/>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86" name="Line 192"/>
                <p:cNvSpPr>
                  <a:spLocks noChangeShapeType="1"/>
                </p:cNvSpPr>
                <p:nvPr/>
              </p:nvSpPr>
              <p:spPr bwMode="auto">
                <a:xfrm flipH="1">
                  <a:off x="3677" y="2707"/>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87" name="Line 193"/>
                <p:cNvSpPr>
                  <a:spLocks noChangeShapeType="1"/>
                </p:cNvSpPr>
                <p:nvPr/>
              </p:nvSpPr>
              <p:spPr bwMode="auto">
                <a:xfrm flipH="1">
                  <a:off x="3654" y="2709"/>
                  <a:ext cx="23" cy="4"/>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88" name="Line 194"/>
                <p:cNvSpPr>
                  <a:spLocks noChangeShapeType="1"/>
                </p:cNvSpPr>
                <p:nvPr/>
              </p:nvSpPr>
              <p:spPr bwMode="auto">
                <a:xfrm flipH="1">
                  <a:off x="3631" y="271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89" name="Line 195"/>
                <p:cNvSpPr>
                  <a:spLocks noChangeShapeType="1"/>
                </p:cNvSpPr>
                <p:nvPr/>
              </p:nvSpPr>
              <p:spPr bwMode="auto">
                <a:xfrm flipH="1">
                  <a:off x="3610" y="2718"/>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0" name="Line 196"/>
                <p:cNvSpPr>
                  <a:spLocks noChangeShapeType="1"/>
                </p:cNvSpPr>
                <p:nvPr/>
              </p:nvSpPr>
              <p:spPr bwMode="auto">
                <a:xfrm flipH="1">
                  <a:off x="3590" y="2724"/>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1" name="Line 197"/>
                <p:cNvSpPr>
                  <a:spLocks noChangeShapeType="1"/>
                </p:cNvSpPr>
                <p:nvPr/>
              </p:nvSpPr>
              <p:spPr bwMode="auto">
                <a:xfrm flipH="1">
                  <a:off x="3572" y="2731"/>
                  <a:ext cx="18" cy="8"/>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2" name="Line 198"/>
                <p:cNvSpPr>
                  <a:spLocks noChangeShapeType="1"/>
                </p:cNvSpPr>
                <p:nvPr/>
              </p:nvSpPr>
              <p:spPr bwMode="auto">
                <a:xfrm flipH="1">
                  <a:off x="3554" y="2739"/>
                  <a:ext cx="18" cy="10"/>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3" name="Line 199"/>
                <p:cNvSpPr>
                  <a:spLocks noChangeShapeType="1"/>
                </p:cNvSpPr>
                <p:nvPr/>
              </p:nvSpPr>
              <p:spPr bwMode="auto">
                <a:xfrm flipH="1">
                  <a:off x="3539" y="2749"/>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4" name="Line 200"/>
                <p:cNvSpPr>
                  <a:spLocks noChangeShapeType="1"/>
                </p:cNvSpPr>
                <p:nvPr/>
              </p:nvSpPr>
              <p:spPr bwMode="auto">
                <a:xfrm flipH="1">
                  <a:off x="3525" y="2759"/>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5" name="Line 201"/>
                <p:cNvSpPr>
                  <a:spLocks noChangeShapeType="1"/>
                </p:cNvSpPr>
                <p:nvPr/>
              </p:nvSpPr>
              <p:spPr bwMode="auto">
                <a:xfrm flipH="1">
                  <a:off x="3513" y="2770"/>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6" name="Line 202"/>
                <p:cNvSpPr>
                  <a:spLocks noChangeShapeType="1"/>
                </p:cNvSpPr>
                <p:nvPr/>
              </p:nvSpPr>
              <p:spPr bwMode="auto">
                <a:xfrm flipH="1">
                  <a:off x="3503" y="2782"/>
                  <a:ext cx="10" cy="12"/>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7" name="Line 203"/>
                <p:cNvSpPr>
                  <a:spLocks noChangeShapeType="1"/>
                </p:cNvSpPr>
                <p:nvPr/>
              </p:nvSpPr>
              <p:spPr bwMode="auto">
                <a:xfrm flipH="1">
                  <a:off x="3494" y="2794"/>
                  <a:ext cx="9" cy="14"/>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8" name="Line 204"/>
                <p:cNvSpPr>
                  <a:spLocks noChangeShapeType="1"/>
                </p:cNvSpPr>
                <p:nvPr/>
              </p:nvSpPr>
              <p:spPr bwMode="auto">
                <a:xfrm flipH="1">
                  <a:off x="3488" y="2808"/>
                  <a:ext cx="6" cy="13"/>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099" name="Line 205"/>
                <p:cNvSpPr>
                  <a:spLocks noChangeShapeType="1"/>
                </p:cNvSpPr>
                <p:nvPr/>
              </p:nvSpPr>
              <p:spPr bwMode="auto">
                <a:xfrm flipH="1">
                  <a:off x="3485" y="2821"/>
                  <a:ext cx="3" cy="15"/>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1100" name="Line 206"/>
                <p:cNvSpPr>
                  <a:spLocks noChangeShapeType="1"/>
                </p:cNvSpPr>
                <p:nvPr/>
              </p:nvSpPr>
              <p:spPr bwMode="auto">
                <a:xfrm flipH="1">
                  <a:off x="3484" y="2836"/>
                  <a:ext cx="1" cy="14"/>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853" name="Line 207"/>
              <p:cNvSpPr>
                <a:spLocks noChangeShapeType="1"/>
              </p:cNvSpPr>
              <p:nvPr/>
            </p:nvSpPr>
            <p:spPr bwMode="auto">
              <a:xfrm>
                <a:off x="3484" y="2850"/>
                <a:ext cx="1" cy="15"/>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4" name="Line 208"/>
              <p:cNvSpPr>
                <a:spLocks noChangeShapeType="1"/>
              </p:cNvSpPr>
              <p:nvPr/>
            </p:nvSpPr>
            <p:spPr bwMode="auto">
              <a:xfrm>
                <a:off x="3485" y="2865"/>
                <a:ext cx="3" cy="14"/>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5" name="Line 209"/>
              <p:cNvSpPr>
                <a:spLocks noChangeShapeType="1"/>
              </p:cNvSpPr>
              <p:nvPr/>
            </p:nvSpPr>
            <p:spPr bwMode="auto">
              <a:xfrm>
                <a:off x="3488" y="2879"/>
                <a:ext cx="6" cy="14"/>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6" name="Line 210"/>
              <p:cNvSpPr>
                <a:spLocks noChangeShapeType="1"/>
              </p:cNvSpPr>
              <p:nvPr/>
            </p:nvSpPr>
            <p:spPr bwMode="auto">
              <a:xfrm>
                <a:off x="3494" y="2893"/>
                <a:ext cx="9" cy="13"/>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7" name="Line 211"/>
              <p:cNvSpPr>
                <a:spLocks noChangeShapeType="1"/>
              </p:cNvSpPr>
              <p:nvPr/>
            </p:nvSpPr>
            <p:spPr bwMode="auto">
              <a:xfrm>
                <a:off x="3503" y="2906"/>
                <a:ext cx="10" cy="13"/>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8" name="Line 212"/>
              <p:cNvSpPr>
                <a:spLocks noChangeShapeType="1"/>
              </p:cNvSpPr>
              <p:nvPr/>
            </p:nvSpPr>
            <p:spPr bwMode="auto">
              <a:xfrm>
                <a:off x="3513" y="2919"/>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9" name="Line 213"/>
              <p:cNvSpPr>
                <a:spLocks noChangeShapeType="1"/>
              </p:cNvSpPr>
              <p:nvPr/>
            </p:nvSpPr>
            <p:spPr bwMode="auto">
              <a:xfrm>
                <a:off x="3525" y="2931"/>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0" name="Line 214"/>
              <p:cNvSpPr>
                <a:spLocks noChangeShapeType="1"/>
              </p:cNvSpPr>
              <p:nvPr/>
            </p:nvSpPr>
            <p:spPr bwMode="auto">
              <a:xfrm>
                <a:off x="3539" y="2942"/>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1" name="Line 215"/>
              <p:cNvSpPr>
                <a:spLocks noChangeShapeType="1"/>
              </p:cNvSpPr>
              <p:nvPr/>
            </p:nvSpPr>
            <p:spPr bwMode="auto">
              <a:xfrm>
                <a:off x="3554" y="2952"/>
                <a:ext cx="18" cy="9"/>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2" name="Line 216"/>
              <p:cNvSpPr>
                <a:spLocks noChangeShapeType="1"/>
              </p:cNvSpPr>
              <p:nvPr/>
            </p:nvSpPr>
            <p:spPr bwMode="auto">
              <a:xfrm>
                <a:off x="3572" y="2961"/>
                <a:ext cx="18" cy="9"/>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3" name="Line 217"/>
              <p:cNvSpPr>
                <a:spLocks noChangeShapeType="1"/>
              </p:cNvSpPr>
              <p:nvPr/>
            </p:nvSpPr>
            <p:spPr bwMode="auto">
              <a:xfrm>
                <a:off x="3590" y="2970"/>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4" name="Line 218"/>
              <p:cNvSpPr>
                <a:spLocks noChangeShapeType="1"/>
              </p:cNvSpPr>
              <p:nvPr/>
            </p:nvSpPr>
            <p:spPr bwMode="auto">
              <a:xfrm>
                <a:off x="3610" y="2977"/>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5" name="Line 219"/>
              <p:cNvSpPr>
                <a:spLocks noChangeShapeType="1"/>
              </p:cNvSpPr>
              <p:nvPr/>
            </p:nvSpPr>
            <p:spPr bwMode="auto">
              <a:xfrm>
                <a:off x="3631" y="298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6" name="Line 220"/>
              <p:cNvSpPr>
                <a:spLocks noChangeShapeType="1"/>
              </p:cNvSpPr>
              <p:nvPr/>
            </p:nvSpPr>
            <p:spPr bwMode="auto">
              <a:xfrm>
                <a:off x="3654" y="2988"/>
                <a:ext cx="23" cy="3"/>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7" name="Line 221"/>
              <p:cNvSpPr>
                <a:spLocks noChangeShapeType="1"/>
              </p:cNvSpPr>
              <p:nvPr/>
            </p:nvSpPr>
            <p:spPr bwMode="auto">
              <a:xfrm>
                <a:off x="3677" y="2991"/>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8" name="Line 222"/>
              <p:cNvSpPr>
                <a:spLocks noChangeShapeType="1"/>
              </p:cNvSpPr>
              <p:nvPr/>
            </p:nvSpPr>
            <p:spPr bwMode="auto">
              <a:xfrm>
                <a:off x="3701" y="2993"/>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69" name="Line 223"/>
              <p:cNvSpPr>
                <a:spLocks noChangeShapeType="1"/>
              </p:cNvSpPr>
              <p:nvPr/>
            </p:nvSpPr>
            <p:spPr bwMode="auto">
              <a:xfrm flipV="1">
                <a:off x="3726" y="2993"/>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0" name="Line 224"/>
              <p:cNvSpPr>
                <a:spLocks noChangeShapeType="1"/>
              </p:cNvSpPr>
              <p:nvPr/>
            </p:nvSpPr>
            <p:spPr bwMode="auto">
              <a:xfrm flipV="1">
                <a:off x="3750" y="2991"/>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1" name="Line 225"/>
              <p:cNvSpPr>
                <a:spLocks noChangeShapeType="1"/>
              </p:cNvSpPr>
              <p:nvPr/>
            </p:nvSpPr>
            <p:spPr bwMode="auto">
              <a:xfrm flipV="1">
                <a:off x="3774" y="2988"/>
                <a:ext cx="24" cy="3"/>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2" name="Line 226"/>
              <p:cNvSpPr>
                <a:spLocks noChangeShapeType="1"/>
              </p:cNvSpPr>
              <p:nvPr/>
            </p:nvSpPr>
            <p:spPr bwMode="auto">
              <a:xfrm flipV="1">
                <a:off x="3798" y="298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3" name="Line 227"/>
              <p:cNvSpPr>
                <a:spLocks noChangeShapeType="1"/>
              </p:cNvSpPr>
              <p:nvPr/>
            </p:nvSpPr>
            <p:spPr bwMode="auto">
              <a:xfrm flipV="1">
                <a:off x="3820" y="2977"/>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4" name="Line 228"/>
              <p:cNvSpPr>
                <a:spLocks noChangeShapeType="1"/>
              </p:cNvSpPr>
              <p:nvPr/>
            </p:nvSpPr>
            <p:spPr bwMode="auto">
              <a:xfrm flipV="1">
                <a:off x="3841" y="2970"/>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5" name="Line 229"/>
              <p:cNvSpPr>
                <a:spLocks noChangeShapeType="1"/>
              </p:cNvSpPr>
              <p:nvPr/>
            </p:nvSpPr>
            <p:spPr bwMode="auto">
              <a:xfrm flipV="1">
                <a:off x="3861" y="2961"/>
                <a:ext cx="19" cy="9"/>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6" name="Line 230"/>
              <p:cNvSpPr>
                <a:spLocks noChangeShapeType="1"/>
              </p:cNvSpPr>
              <p:nvPr/>
            </p:nvSpPr>
            <p:spPr bwMode="auto">
              <a:xfrm flipV="1">
                <a:off x="3880" y="2952"/>
                <a:ext cx="17" cy="9"/>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7" name="Line 231"/>
              <p:cNvSpPr>
                <a:spLocks noChangeShapeType="1"/>
              </p:cNvSpPr>
              <p:nvPr/>
            </p:nvSpPr>
            <p:spPr bwMode="auto">
              <a:xfrm flipV="1">
                <a:off x="3897" y="2942"/>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8" name="Line 232"/>
              <p:cNvSpPr>
                <a:spLocks noChangeShapeType="1"/>
              </p:cNvSpPr>
              <p:nvPr/>
            </p:nvSpPr>
            <p:spPr bwMode="auto">
              <a:xfrm flipV="1">
                <a:off x="3912" y="2931"/>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79" name="Line 233"/>
              <p:cNvSpPr>
                <a:spLocks noChangeShapeType="1"/>
              </p:cNvSpPr>
              <p:nvPr/>
            </p:nvSpPr>
            <p:spPr bwMode="auto">
              <a:xfrm flipV="1">
                <a:off x="3926" y="2919"/>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0" name="Line 234"/>
              <p:cNvSpPr>
                <a:spLocks noChangeShapeType="1"/>
              </p:cNvSpPr>
              <p:nvPr/>
            </p:nvSpPr>
            <p:spPr bwMode="auto">
              <a:xfrm flipV="1">
                <a:off x="3938" y="2906"/>
                <a:ext cx="11" cy="13"/>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1" name="Line 235"/>
              <p:cNvSpPr>
                <a:spLocks noChangeShapeType="1"/>
              </p:cNvSpPr>
              <p:nvPr/>
            </p:nvSpPr>
            <p:spPr bwMode="auto">
              <a:xfrm flipV="1">
                <a:off x="3949" y="2893"/>
                <a:ext cx="8" cy="13"/>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2" name="Line 236"/>
              <p:cNvSpPr>
                <a:spLocks noChangeShapeType="1"/>
              </p:cNvSpPr>
              <p:nvPr/>
            </p:nvSpPr>
            <p:spPr bwMode="auto">
              <a:xfrm flipV="1">
                <a:off x="3957" y="2879"/>
                <a:ext cx="6" cy="14"/>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3" name="Line 237"/>
              <p:cNvSpPr>
                <a:spLocks noChangeShapeType="1"/>
              </p:cNvSpPr>
              <p:nvPr/>
            </p:nvSpPr>
            <p:spPr bwMode="auto">
              <a:xfrm flipV="1">
                <a:off x="3963" y="2865"/>
                <a:ext cx="3" cy="14"/>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4" name="Line 238"/>
              <p:cNvSpPr>
                <a:spLocks noChangeShapeType="1"/>
              </p:cNvSpPr>
              <p:nvPr/>
            </p:nvSpPr>
            <p:spPr bwMode="auto">
              <a:xfrm flipV="1">
                <a:off x="3966" y="2850"/>
                <a:ext cx="2" cy="15"/>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5" name="Line 239"/>
              <p:cNvSpPr>
                <a:spLocks noChangeShapeType="1"/>
              </p:cNvSpPr>
              <p:nvPr/>
            </p:nvSpPr>
            <p:spPr bwMode="auto">
              <a:xfrm flipH="1" flipV="1">
                <a:off x="3966" y="2836"/>
                <a:ext cx="2" cy="14"/>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6" name="Line 240"/>
              <p:cNvSpPr>
                <a:spLocks noChangeShapeType="1"/>
              </p:cNvSpPr>
              <p:nvPr/>
            </p:nvSpPr>
            <p:spPr bwMode="auto">
              <a:xfrm flipH="1" flipV="1">
                <a:off x="3963" y="2821"/>
                <a:ext cx="3" cy="15"/>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7" name="Line 241"/>
              <p:cNvSpPr>
                <a:spLocks noChangeShapeType="1"/>
              </p:cNvSpPr>
              <p:nvPr/>
            </p:nvSpPr>
            <p:spPr bwMode="auto">
              <a:xfrm flipH="1" flipV="1">
                <a:off x="3957" y="2808"/>
                <a:ext cx="6" cy="13"/>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8" name="Line 242"/>
              <p:cNvSpPr>
                <a:spLocks noChangeShapeType="1"/>
              </p:cNvSpPr>
              <p:nvPr/>
            </p:nvSpPr>
            <p:spPr bwMode="auto">
              <a:xfrm flipH="1" flipV="1">
                <a:off x="3949" y="2794"/>
                <a:ext cx="8" cy="14"/>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89" name="Line 243"/>
              <p:cNvSpPr>
                <a:spLocks noChangeShapeType="1"/>
              </p:cNvSpPr>
              <p:nvPr/>
            </p:nvSpPr>
            <p:spPr bwMode="auto">
              <a:xfrm flipH="1" flipV="1">
                <a:off x="3938" y="2782"/>
                <a:ext cx="11" cy="12"/>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0" name="Line 244"/>
              <p:cNvSpPr>
                <a:spLocks noChangeShapeType="1"/>
              </p:cNvSpPr>
              <p:nvPr/>
            </p:nvSpPr>
            <p:spPr bwMode="auto">
              <a:xfrm flipH="1" flipV="1">
                <a:off x="3926" y="2770"/>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1" name="Line 245"/>
              <p:cNvSpPr>
                <a:spLocks noChangeShapeType="1"/>
              </p:cNvSpPr>
              <p:nvPr/>
            </p:nvSpPr>
            <p:spPr bwMode="auto">
              <a:xfrm flipH="1" flipV="1">
                <a:off x="3912" y="2759"/>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2" name="Line 246"/>
              <p:cNvSpPr>
                <a:spLocks noChangeShapeType="1"/>
              </p:cNvSpPr>
              <p:nvPr/>
            </p:nvSpPr>
            <p:spPr bwMode="auto">
              <a:xfrm flipH="1" flipV="1">
                <a:off x="3897" y="2749"/>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3" name="Line 247"/>
              <p:cNvSpPr>
                <a:spLocks noChangeShapeType="1"/>
              </p:cNvSpPr>
              <p:nvPr/>
            </p:nvSpPr>
            <p:spPr bwMode="auto">
              <a:xfrm flipH="1" flipV="1">
                <a:off x="3880" y="2739"/>
                <a:ext cx="17" cy="10"/>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4" name="Line 248"/>
              <p:cNvSpPr>
                <a:spLocks noChangeShapeType="1"/>
              </p:cNvSpPr>
              <p:nvPr/>
            </p:nvSpPr>
            <p:spPr bwMode="auto">
              <a:xfrm flipH="1" flipV="1">
                <a:off x="3861" y="2731"/>
                <a:ext cx="19" cy="8"/>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5" name="Line 249"/>
              <p:cNvSpPr>
                <a:spLocks noChangeShapeType="1"/>
              </p:cNvSpPr>
              <p:nvPr/>
            </p:nvSpPr>
            <p:spPr bwMode="auto">
              <a:xfrm flipH="1" flipV="1">
                <a:off x="3841" y="2724"/>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6" name="Line 250"/>
              <p:cNvSpPr>
                <a:spLocks noChangeShapeType="1"/>
              </p:cNvSpPr>
              <p:nvPr/>
            </p:nvSpPr>
            <p:spPr bwMode="auto">
              <a:xfrm flipH="1" flipV="1">
                <a:off x="3820" y="2718"/>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7" name="Line 251"/>
              <p:cNvSpPr>
                <a:spLocks noChangeShapeType="1"/>
              </p:cNvSpPr>
              <p:nvPr/>
            </p:nvSpPr>
            <p:spPr bwMode="auto">
              <a:xfrm flipH="1" flipV="1">
                <a:off x="3798" y="271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8" name="Line 252"/>
              <p:cNvSpPr>
                <a:spLocks noChangeShapeType="1"/>
              </p:cNvSpPr>
              <p:nvPr/>
            </p:nvSpPr>
            <p:spPr bwMode="auto">
              <a:xfrm flipH="1" flipV="1">
                <a:off x="3774" y="2709"/>
                <a:ext cx="24" cy="4"/>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99" name="Line 253"/>
              <p:cNvSpPr>
                <a:spLocks noChangeShapeType="1"/>
              </p:cNvSpPr>
              <p:nvPr/>
            </p:nvSpPr>
            <p:spPr bwMode="auto">
              <a:xfrm flipH="1" flipV="1">
                <a:off x="3750" y="2707"/>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900" name="Line 254"/>
              <p:cNvSpPr>
                <a:spLocks noChangeShapeType="1"/>
              </p:cNvSpPr>
              <p:nvPr/>
            </p:nvSpPr>
            <p:spPr bwMode="auto">
              <a:xfrm flipH="1" flipV="1">
                <a:off x="3726" y="2706"/>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560" name="Freeform 255"/>
            <p:cNvSpPr>
              <a:spLocks/>
            </p:cNvSpPr>
            <p:nvPr/>
          </p:nvSpPr>
          <p:spPr bwMode="auto">
            <a:xfrm>
              <a:off x="1949604" y="2601510"/>
              <a:ext cx="1157287" cy="350838"/>
            </a:xfrm>
            <a:custGeom>
              <a:avLst/>
              <a:gdLst>
                <a:gd name="T0" fmla="*/ 0 w 408"/>
                <a:gd name="T1" fmla="*/ 54 h 105"/>
                <a:gd name="T2" fmla="*/ 217 w 408"/>
                <a:gd name="T3" fmla="*/ 15 h 105"/>
                <a:gd name="T4" fmla="*/ 408 w 408"/>
                <a:gd name="T5" fmla="*/ 105 h 105"/>
              </a:gdLst>
              <a:ahLst/>
              <a:cxnLst>
                <a:cxn ang="0">
                  <a:pos x="T0" y="T1"/>
                </a:cxn>
                <a:cxn ang="0">
                  <a:pos x="T2" y="T3"/>
                </a:cxn>
                <a:cxn ang="0">
                  <a:pos x="T4" y="T5"/>
                </a:cxn>
              </a:cxnLst>
              <a:rect l="0" t="0" r="r" b="b"/>
              <a:pathLst>
                <a:path w="408" h="105">
                  <a:moveTo>
                    <a:pt x="0" y="54"/>
                  </a:moveTo>
                  <a:cubicBezTo>
                    <a:pt x="31" y="16"/>
                    <a:pt x="120" y="0"/>
                    <a:pt x="217" y="15"/>
                  </a:cubicBezTo>
                  <a:cubicBezTo>
                    <a:pt x="306" y="28"/>
                    <a:pt x="382" y="64"/>
                    <a:pt x="408" y="105"/>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200">
                <a:solidFill>
                  <a:schemeClr val="tx1"/>
                </a:solidFill>
              </a:endParaRPr>
            </a:p>
          </p:txBody>
        </p:sp>
        <p:grpSp>
          <p:nvGrpSpPr>
            <p:cNvPr id="561" name="Group 256"/>
            <p:cNvGrpSpPr>
              <a:grpSpLocks/>
            </p:cNvGrpSpPr>
            <p:nvPr/>
          </p:nvGrpSpPr>
          <p:grpSpPr bwMode="auto">
            <a:xfrm>
              <a:off x="2683029" y="2477685"/>
              <a:ext cx="1782762" cy="1176338"/>
              <a:chOff x="3484" y="2503"/>
              <a:chExt cx="687" cy="491"/>
            </a:xfrm>
          </p:grpSpPr>
          <p:grpSp>
            <p:nvGrpSpPr>
              <p:cNvPr id="603" name="Group 257"/>
              <p:cNvGrpSpPr>
                <a:grpSpLocks/>
              </p:cNvGrpSpPr>
              <p:nvPr/>
            </p:nvGrpSpPr>
            <p:grpSpPr bwMode="auto">
              <a:xfrm>
                <a:off x="3484" y="2503"/>
                <a:ext cx="687" cy="491"/>
                <a:chOff x="3484" y="2503"/>
                <a:chExt cx="687" cy="491"/>
              </a:xfrm>
            </p:grpSpPr>
            <p:sp>
              <p:nvSpPr>
                <p:cNvPr id="652" name="Freeform 258"/>
                <p:cNvSpPr>
                  <a:spLocks/>
                </p:cNvSpPr>
                <p:nvPr/>
              </p:nvSpPr>
              <p:spPr bwMode="auto">
                <a:xfrm>
                  <a:off x="3701" y="2503"/>
                  <a:ext cx="228" cy="204"/>
                </a:xfrm>
                <a:custGeom>
                  <a:avLst/>
                  <a:gdLst>
                    <a:gd name="T0" fmla="*/ 25 w 228"/>
                    <a:gd name="T1" fmla="*/ 203 h 204"/>
                    <a:gd name="T2" fmla="*/ 0 w 228"/>
                    <a:gd name="T3" fmla="*/ 204 h 204"/>
                    <a:gd name="T4" fmla="*/ 204 w 228"/>
                    <a:gd name="T5" fmla="*/ 1 h 204"/>
                    <a:gd name="T6" fmla="*/ 228 w 228"/>
                    <a:gd name="T7" fmla="*/ 0 h 204"/>
                    <a:gd name="T8" fmla="*/ 25 w 228"/>
                    <a:gd name="T9" fmla="*/ 203 h 204"/>
                  </a:gdLst>
                  <a:ahLst/>
                  <a:cxnLst>
                    <a:cxn ang="0">
                      <a:pos x="T0" y="T1"/>
                    </a:cxn>
                    <a:cxn ang="0">
                      <a:pos x="T2" y="T3"/>
                    </a:cxn>
                    <a:cxn ang="0">
                      <a:pos x="T4" y="T5"/>
                    </a:cxn>
                    <a:cxn ang="0">
                      <a:pos x="T6" y="T7"/>
                    </a:cxn>
                    <a:cxn ang="0">
                      <a:pos x="T8" y="T9"/>
                    </a:cxn>
                  </a:cxnLst>
                  <a:rect l="0" t="0" r="r" b="b"/>
                  <a:pathLst>
                    <a:path w="228" h="204">
                      <a:moveTo>
                        <a:pt x="25" y="203"/>
                      </a:moveTo>
                      <a:lnTo>
                        <a:pt x="0" y="204"/>
                      </a:lnTo>
                      <a:lnTo>
                        <a:pt x="204" y="1"/>
                      </a:lnTo>
                      <a:lnTo>
                        <a:pt x="228" y="0"/>
                      </a:lnTo>
                      <a:lnTo>
                        <a:pt x="25"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3" name="Line 259"/>
                <p:cNvSpPr>
                  <a:spLocks noChangeShapeType="1"/>
                </p:cNvSpPr>
                <p:nvPr/>
              </p:nvSpPr>
              <p:spPr bwMode="auto">
                <a:xfrm flipV="1">
                  <a:off x="3726" y="2503"/>
                  <a:ext cx="203" cy="203"/>
                </a:xfrm>
                <a:prstGeom prst="line">
                  <a:avLst/>
                </a:prstGeom>
                <a:noFill/>
                <a:ln w="1588">
                  <a:solidFill>
                    <a:srgbClr val="98989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54" name="Freeform 260"/>
                <p:cNvSpPr>
                  <a:spLocks/>
                </p:cNvSpPr>
                <p:nvPr/>
              </p:nvSpPr>
              <p:spPr bwMode="auto">
                <a:xfrm>
                  <a:off x="3719" y="2503"/>
                  <a:ext cx="210" cy="204"/>
                </a:xfrm>
                <a:custGeom>
                  <a:avLst/>
                  <a:gdLst>
                    <a:gd name="T0" fmla="*/ 7 w 210"/>
                    <a:gd name="T1" fmla="*/ 203 h 204"/>
                    <a:gd name="T2" fmla="*/ 0 w 210"/>
                    <a:gd name="T3" fmla="*/ 204 h 204"/>
                    <a:gd name="T4" fmla="*/ 204 w 210"/>
                    <a:gd name="T5" fmla="*/ 0 h 204"/>
                    <a:gd name="T6" fmla="*/ 210 w 210"/>
                    <a:gd name="T7" fmla="*/ 0 h 204"/>
                    <a:gd name="T8" fmla="*/ 7 w 210"/>
                    <a:gd name="T9" fmla="*/ 203 h 204"/>
                  </a:gdLst>
                  <a:ahLst/>
                  <a:cxnLst>
                    <a:cxn ang="0">
                      <a:pos x="T0" y="T1"/>
                    </a:cxn>
                    <a:cxn ang="0">
                      <a:pos x="T2" y="T3"/>
                    </a:cxn>
                    <a:cxn ang="0">
                      <a:pos x="T4" y="T5"/>
                    </a:cxn>
                    <a:cxn ang="0">
                      <a:pos x="T6" y="T7"/>
                    </a:cxn>
                    <a:cxn ang="0">
                      <a:pos x="T8" y="T9"/>
                    </a:cxn>
                  </a:cxnLst>
                  <a:rect l="0" t="0" r="r" b="b"/>
                  <a:pathLst>
                    <a:path w="210" h="204">
                      <a:moveTo>
                        <a:pt x="7" y="203"/>
                      </a:moveTo>
                      <a:lnTo>
                        <a:pt x="0" y="204"/>
                      </a:lnTo>
                      <a:lnTo>
                        <a:pt x="204" y="0"/>
                      </a:lnTo>
                      <a:lnTo>
                        <a:pt x="210" y="0"/>
                      </a:lnTo>
                      <a:lnTo>
                        <a:pt x="7" y="20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5" name="Freeform 261"/>
                <p:cNvSpPr>
                  <a:spLocks/>
                </p:cNvSpPr>
                <p:nvPr/>
              </p:nvSpPr>
              <p:spPr bwMode="auto">
                <a:xfrm>
                  <a:off x="3713" y="2503"/>
                  <a:ext cx="210" cy="204"/>
                </a:xfrm>
                <a:custGeom>
                  <a:avLst/>
                  <a:gdLst>
                    <a:gd name="T0" fmla="*/ 6 w 210"/>
                    <a:gd name="T1" fmla="*/ 204 h 204"/>
                    <a:gd name="T2" fmla="*/ 0 w 210"/>
                    <a:gd name="T3" fmla="*/ 204 h 204"/>
                    <a:gd name="T4" fmla="*/ 204 w 210"/>
                    <a:gd name="T5" fmla="*/ 1 h 204"/>
                    <a:gd name="T6" fmla="*/ 210 w 210"/>
                    <a:gd name="T7" fmla="*/ 0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4" y="1"/>
                      </a:lnTo>
                      <a:lnTo>
                        <a:pt x="210"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6" name="Freeform 262"/>
                <p:cNvSpPr>
                  <a:spLocks/>
                </p:cNvSpPr>
                <p:nvPr/>
              </p:nvSpPr>
              <p:spPr bwMode="auto">
                <a:xfrm>
                  <a:off x="3707"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7" name="Freeform 263"/>
                <p:cNvSpPr>
                  <a:spLocks/>
                </p:cNvSpPr>
                <p:nvPr/>
              </p:nvSpPr>
              <p:spPr bwMode="auto">
                <a:xfrm>
                  <a:off x="3701"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8" name="Freeform 264"/>
                <p:cNvSpPr>
                  <a:spLocks/>
                </p:cNvSpPr>
                <p:nvPr/>
              </p:nvSpPr>
              <p:spPr bwMode="auto">
                <a:xfrm>
                  <a:off x="3677" y="2504"/>
                  <a:ext cx="228" cy="205"/>
                </a:xfrm>
                <a:custGeom>
                  <a:avLst/>
                  <a:gdLst>
                    <a:gd name="T0" fmla="*/ 24 w 228"/>
                    <a:gd name="T1" fmla="*/ 203 h 205"/>
                    <a:gd name="T2" fmla="*/ 0 w 228"/>
                    <a:gd name="T3" fmla="*/ 205 h 205"/>
                    <a:gd name="T4" fmla="*/ 204 w 228"/>
                    <a:gd name="T5" fmla="*/ 2 h 205"/>
                    <a:gd name="T6" fmla="*/ 228 w 228"/>
                    <a:gd name="T7" fmla="*/ 0 h 205"/>
                    <a:gd name="T8" fmla="*/ 24 w 228"/>
                    <a:gd name="T9" fmla="*/ 203 h 205"/>
                  </a:gdLst>
                  <a:ahLst/>
                  <a:cxnLst>
                    <a:cxn ang="0">
                      <a:pos x="T0" y="T1"/>
                    </a:cxn>
                    <a:cxn ang="0">
                      <a:pos x="T2" y="T3"/>
                    </a:cxn>
                    <a:cxn ang="0">
                      <a:pos x="T4" y="T5"/>
                    </a:cxn>
                    <a:cxn ang="0">
                      <a:pos x="T6" y="T7"/>
                    </a:cxn>
                    <a:cxn ang="0">
                      <a:pos x="T8" y="T9"/>
                    </a:cxn>
                  </a:cxnLst>
                  <a:rect l="0" t="0" r="r" b="b"/>
                  <a:pathLst>
                    <a:path w="228" h="205">
                      <a:moveTo>
                        <a:pt x="24" y="203"/>
                      </a:moveTo>
                      <a:lnTo>
                        <a:pt x="0" y="205"/>
                      </a:lnTo>
                      <a:lnTo>
                        <a:pt x="204" y="2"/>
                      </a:lnTo>
                      <a:lnTo>
                        <a:pt x="228" y="0"/>
                      </a:lnTo>
                      <a:lnTo>
                        <a:pt x="24"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59" name="Line 265"/>
                <p:cNvSpPr>
                  <a:spLocks noChangeShapeType="1"/>
                </p:cNvSpPr>
                <p:nvPr/>
              </p:nvSpPr>
              <p:spPr bwMode="auto">
                <a:xfrm flipV="1">
                  <a:off x="3701"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60" name="Freeform 266"/>
                <p:cNvSpPr>
                  <a:spLocks/>
                </p:cNvSpPr>
                <p:nvPr/>
              </p:nvSpPr>
              <p:spPr bwMode="auto">
                <a:xfrm>
                  <a:off x="3696" y="2504"/>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1" name="Freeform 267"/>
                <p:cNvSpPr>
                  <a:spLocks/>
                </p:cNvSpPr>
                <p:nvPr/>
              </p:nvSpPr>
              <p:spPr bwMode="auto">
                <a:xfrm>
                  <a:off x="3691" y="2504"/>
                  <a:ext cx="209" cy="204"/>
                </a:xfrm>
                <a:custGeom>
                  <a:avLst/>
                  <a:gdLst>
                    <a:gd name="T0" fmla="*/ 5 w 209"/>
                    <a:gd name="T1" fmla="*/ 204 h 204"/>
                    <a:gd name="T2" fmla="*/ 0 w 209"/>
                    <a:gd name="T3" fmla="*/ 204 h 204"/>
                    <a:gd name="T4" fmla="*/ 204 w 209"/>
                    <a:gd name="T5" fmla="*/ 1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1"/>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2" name="Freeform 268"/>
                <p:cNvSpPr>
                  <a:spLocks/>
                </p:cNvSpPr>
                <p:nvPr/>
              </p:nvSpPr>
              <p:spPr bwMode="auto">
                <a:xfrm>
                  <a:off x="3686" y="2505"/>
                  <a:ext cx="209" cy="204"/>
                </a:xfrm>
                <a:custGeom>
                  <a:avLst/>
                  <a:gdLst>
                    <a:gd name="T0" fmla="*/ 5 w 209"/>
                    <a:gd name="T1" fmla="*/ 203 h 204"/>
                    <a:gd name="T2" fmla="*/ 0 w 209"/>
                    <a:gd name="T3" fmla="*/ 204 h 204"/>
                    <a:gd name="T4" fmla="*/ 204 w 209"/>
                    <a:gd name="T5" fmla="*/ 0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0"/>
                      </a:lnTo>
                      <a:lnTo>
                        <a:pt x="209" y="0"/>
                      </a:lnTo>
                      <a:lnTo>
                        <a:pt x="5" y="20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3" name="Freeform 269"/>
                <p:cNvSpPr>
                  <a:spLocks/>
                </p:cNvSpPr>
                <p:nvPr/>
              </p:nvSpPr>
              <p:spPr bwMode="auto">
                <a:xfrm>
                  <a:off x="3682" y="2505"/>
                  <a:ext cx="208" cy="204"/>
                </a:xfrm>
                <a:custGeom>
                  <a:avLst/>
                  <a:gdLst>
                    <a:gd name="T0" fmla="*/ 4 w 208"/>
                    <a:gd name="T1" fmla="*/ 204 h 204"/>
                    <a:gd name="T2" fmla="*/ 0 w 208"/>
                    <a:gd name="T3" fmla="*/ 204 h 204"/>
                    <a:gd name="T4" fmla="*/ 203 w 208"/>
                    <a:gd name="T5" fmla="*/ 1 h 204"/>
                    <a:gd name="T6" fmla="*/ 208 w 208"/>
                    <a:gd name="T7" fmla="*/ 0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4"/>
                      </a:lnTo>
                      <a:lnTo>
                        <a:pt x="203" y="1"/>
                      </a:lnTo>
                      <a:lnTo>
                        <a:pt x="208" y="0"/>
                      </a:lnTo>
                      <a:lnTo>
                        <a:pt x="4"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4" name="Freeform 270"/>
                <p:cNvSpPr>
                  <a:spLocks/>
                </p:cNvSpPr>
                <p:nvPr/>
              </p:nvSpPr>
              <p:spPr bwMode="auto">
                <a:xfrm>
                  <a:off x="3677" y="2506"/>
                  <a:ext cx="208" cy="203"/>
                </a:xfrm>
                <a:custGeom>
                  <a:avLst/>
                  <a:gdLst>
                    <a:gd name="T0" fmla="*/ 5 w 208"/>
                    <a:gd name="T1" fmla="*/ 203 h 203"/>
                    <a:gd name="T2" fmla="*/ 0 w 208"/>
                    <a:gd name="T3" fmla="*/ 203 h 203"/>
                    <a:gd name="T4" fmla="*/ 204 w 208"/>
                    <a:gd name="T5" fmla="*/ 0 h 203"/>
                    <a:gd name="T6" fmla="*/ 208 w 208"/>
                    <a:gd name="T7" fmla="*/ 0 h 203"/>
                    <a:gd name="T8" fmla="*/ 5 w 208"/>
                    <a:gd name="T9" fmla="*/ 203 h 203"/>
                  </a:gdLst>
                  <a:ahLst/>
                  <a:cxnLst>
                    <a:cxn ang="0">
                      <a:pos x="T0" y="T1"/>
                    </a:cxn>
                    <a:cxn ang="0">
                      <a:pos x="T2" y="T3"/>
                    </a:cxn>
                    <a:cxn ang="0">
                      <a:pos x="T4" y="T5"/>
                    </a:cxn>
                    <a:cxn ang="0">
                      <a:pos x="T6" y="T7"/>
                    </a:cxn>
                    <a:cxn ang="0">
                      <a:pos x="T8" y="T9"/>
                    </a:cxn>
                  </a:cxnLst>
                  <a:rect l="0" t="0" r="r" b="b"/>
                  <a:pathLst>
                    <a:path w="208" h="203">
                      <a:moveTo>
                        <a:pt x="5" y="203"/>
                      </a:moveTo>
                      <a:lnTo>
                        <a:pt x="0" y="203"/>
                      </a:lnTo>
                      <a:lnTo>
                        <a:pt x="204" y="0"/>
                      </a:lnTo>
                      <a:lnTo>
                        <a:pt x="208" y="0"/>
                      </a:lnTo>
                      <a:lnTo>
                        <a:pt x="5" y="20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5" name="Freeform 271"/>
                <p:cNvSpPr>
                  <a:spLocks/>
                </p:cNvSpPr>
                <p:nvPr/>
              </p:nvSpPr>
              <p:spPr bwMode="auto">
                <a:xfrm>
                  <a:off x="3654" y="2506"/>
                  <a:ext cx="227" cy="207"/>
                </a:xfrm>
                <a:custGeom>
                  <a:avLst/>
                  <a:gdLst>
                    <a:gd name="T0" fmla="*/ 23 w 227"/>
                    <a:gd name="T1" fmla="*/ 203 h 207"/>
                    <a:gd name="T2" fmla="*/ 0 w 227"/>
                    <a:gd name="T3" fmla="*/ 207 h 207"/>
                    <a:gd name="T4" fmla="*/ 203 w 227"/>
                    <a:gd name="T5" fmla="*/ 4 h 207"/>
                    <a:gd name="T6" fmla="*/ 227 w 227"/>
                    <a:gd name="T7" fmla="*/ 0 h 207"/>
                    <a:gd name="T8" fmla="*/ 23 w 227"/>
                    <a:gd name="T9" fmla="*/ 203 h 207"/>
                  </a:gdLst>
                  <a:ahLst/>
                  <a:cxnLst>
                    <a:cxn ang="0">
                      <a:pos x="T0" y="T1"/>
                    </a:cxn>
                    <a:cxn ang="0">
                      <a:pos x="T2" y="T3"/>
                    </a:cxn>
                    <a:cxn ang="0">
                      <a:pos x="T4" y="T5"/>
                    </a:cxn>
                    <a:cxn ang="0">
                      <a:pos x="T6" y="T7"/>
                    </a:cxn>
                    <a:cxn ang="0">
                      <a:pos x="T8" y="T9"/>
                    </a:cxn>
                  </a:cxnLst>
                  <a:rect l="0" t="0" r="r" b="b"/>
                  <a:pathLst>
                    <a:path w="227" h="207">
                      <a:moveTo>
                        <a:pt x="23" y="203"/>
                      </a:moveTo>
                      <a:lnTo>
                        <a:pt x="0" y="207"/>
                      </a:lnTo>
                      <a:lnTo>
                        <a:pt x="203" y="4"/>
                      </a:lnTo>
                      <a:lnTo>
                        <a:pt x="227" y="0"/>
                      </a:lnTo>
                      <a:lnTo>
                        <a:pt x="23"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6" name="Line 272"/>
                <p:cNvSpPr>
                  <a:spLocks noChangeShapeType="1"/>
                </p:cNvSpPr>
                <p:nvPr/>
              </p:nvSpPr>
              <p:spPr bwMode="auto">
                <a:xfrm flipV="1">
                  <a:off x="3677"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67" name="Freeform 273"/>
                <p:cNvSpPr>
                  <a:spLocks/>
                </p:cNvSpPr>
                <p:nvPr/>
              </p:nvSpPr>
              <p:spPr bwMode="auto">
                <a:xfrm>
                  <a:off x="3671" y="2506"/>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8" name="Freeform 274"/>
                <p:cNvSpPr>
                  <a:spLocks/>
                </p:cNvSpPr>
                <p:nvPr/>
              </p:nvSpPr>
              <p:spPr bwMode="auto">
                <a:xfrm>
                  <a:off x="3665" y="2507"/>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69" name="Freeform 275"/>
                <p:cNvSpPr>
                  <a:spLocks/>
                </p:cNvSpPr>
                <p:nvPr/>
              </p:nvSpPr>
              <p:spPr bwMode="auto">
                <a:xfrm>
                  <a:off x="3659" y="2508"/>
                  <a:ext cx="210" cy="204"/>
                </a:xfrm>
                <a:custGeom>
                  <a:avLst/>
                  <a:gdLst>
                    <a:gd name="T0" fmla="*/ 6 w 210"/>
                    <a:gd name="T1" fmla="*/ 203 h 204"/>
                    <a:gd name="T2" fmla="*/ 0 w 210"/>
                    <a:gd name="T3" fmla="*/ 204 h 204"/>
                    <a:gd name="T4" fmla="*/ 204 w 210"/>
                    <a:gd name="T5" fmla="*/ 1 h 204"/>
                    <a:gd name="T6" fmla="*/ 210 w 210"/>
                    <a:gd name="T7" fmla="*/ 0 h 204"/>
                    <a:gd name="T8" fmla="*/ 6 w 210"/>
                    <a:gd name="T9" fmla="*/ 203 h 204"/>
                  </a:gdLst>
                  <a:ahLst/>
                  <a:cxnLst>
                    <a:cxn ang="0">
                      <a:pos x="T0" y="T1"/>
                    </a:cxn>
                    <a:cxn ang="0">
                      <a:pos x="T2" y="T3"/>
                    </a:cxn>
                    <a:cxn ang="0">
                      <a:pos x="T4" y="T5"/>
                    </a:cxn>
                    <a:cxn ang="0">
                      <a:pos x="T6" y="T7"/>
                    </a:cxn>
                    <a:cxn ang="0">
                      <a:pos x="T8" y="T9"/>
                    </a:cxn>
                  </a:cxnLst>
                  <a:rect l="0" t="0" r="r" b="b"/>
                  <a:pathLst>
                    <a:path w="210" h="204">
                      <a:moveTo>
                        <a:pt x="6" y="203"/>
                      </a:moveTo>
                      <a:lnTo>
                        <a:pt x="0" y="204"/>
                      </a:lnTo>
                      <a:lnTo>
                        <a:pt x="204" y="1"/>
                      </a:lnTo>
                      <a:lnTo>
                        <a:pt x="210" y="0"/>
                      </a:lnTo>
                      <a:lnTo>
                        <a:pt x="6" y="20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0" name="Freeform 276"/>
                <p:cNvSpPr>
                  <a:spLocks/>
                </p:cNvSpPr>
                <p:nvPr/>
              </p:nvSpPr>
              <p:spPr bwMode="auto">
                <a:xfrm>
                  <a:off x="3654" y="2509"/>
                  <a:ext cx="209" cy="204"/>
                </a:xfrm>
                <a:custGeom>
                  <a:avLst/>
                  <a:gdLst>
                    <a:gd name="T0" fmla="*/ 5 w 209"/>
                    <a:gd name="T1" fmla="*/ 203 h 204"/>
                    <a:gd name="T2" fmla="*/ 0 w 209"/>
                    <a:gd name="T3" fmla="*/ 204 h 204"/>
                    <a:gd name="T4" fmla="*/ 203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3" y="1"/>
                      </a:lnTo>
                      <a:lnTo>
                        <a:pt x="209" y="0"/>
                      </a:lnTo>
                      <a:lnTo>
                        <a:pt x="5" y="20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1" name="Freeform 277"/>
                <p:cNvSpPr>
                  <a:spLocks/>
                </p:cNvSpPr>
                <p:nvPr/>
              </p:nvSpPr>
              <p:spPr bwMode="auto">
                <a:xfrm>
                  <a:off x="3631" y="2510"/>
                  <a:ext cx="226" cy="208"/>
                </a:xfrm>
                <a:custGeom>
                  <a:avLst/>
                  <a:gdLst>
                    <a:gd name="T0" fmla="*/ 23 w 226"/>
                    <a:gd name="T1" fmla="*/ 203 h 208"/>
                    <a:gd name="T2" fmla="*/ 0 w 226"/>
                    <a:gd name="T3" fmla="*/ 208 h 208"/>
                    <a:gd name="T4" fmla="*/ 204 w 226"/>
                    <a:gd name="T5" fmla="*/ 5 h 208"/>
                    <a:gd name="T6" fmla="*/ 226 w 226"/>
                    <a:gd name="T7" fmla="*/ 0 h 208"/>
                    <a:gd name="T8" fmla="*/ 23 w 226"/>
                    <a:gd name="T9" fmla="*/ 203 h 208"/>
                  </a:gdLst>
                  <a:ahLst/>
                  <a:cxnLst>
                    <a:cxn ang="0">
                      <a:pos x="T0" y="T1"/>
                    </a:cxn>
                    <a:cxn ang="0">
                      <a:pos x="T2" y="T3"/>
                    </a:cxn>
                    <a:cxn ang="0">
                      <a:pos x="T4" y="T5"/>
                    </a:cxn>
                    <a:cxn ang="0">
                      <a:pos x="T6" y="T7"/>
                    </a:cxn>
                    <a:cxn ang="0">
                      <a:pos x="T8" y="T9"/>
                    </a:cxn>
                  </a:cxnLst>
                  <a:rect l="0" t="0" r="r" b="b"/>
                  <a:pathLst>
                    <a:path w="226" h="208">
                      <a:moveTo>
                        <a:pt x="23" y="203"/>
                      </a:moveTo>
                      <a:lnTo>
                        <a:pt x="0" y="208"/>
                      </a:lnTo>
                      <a:lnTo>
                        <a:pt x="204" y="5"/>
                      </a:lnTo>
                      <a:lnTo>
                        <a:pt x="226" y="0"/>
                      </a:lnTo>
                      <a:lnTo>
                        <a:pt x="23"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2" name="Line 278"/>
                <p:cNvSpPr>
                  <a:spLocks noChangeShapeType="1"/>
                </p:cNvSpPr>
                <p:nvPr/>
              </p:nvSpPr>
              <p:spPr bwMode="auto">
                <a:xfrm flipV="1">
                  <a:off x="3654"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73" name="Freeform 279"/>
                <p:cNvSpPr>
                  <a:spLocks/>
                </p:cNvSpPr>
                <p:nvPr/>
              </p:nvSpPr>
              <p:spPr bwMode="auto">
                <a:xfrm>
                  <a:off x="3649" y="2510"/>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4" name="Freeform 280"/>
                <p:cNvSpPr>
                  <a:spLocks/>
                </p:cNvSpPr>
                <p:nvPr/>
              </p:nvSpPr>
              <p:spPr bwMode="auto">
                <a:xfrm>
                  <a:off x="3645" y="2511"/>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5" name="Freeform 281"/>
                <p:cNvSpPr>
                  <a:spLocks/>
                </p:cNvSpPr>
                <p:nvPr/>
              </p:nvSpPr>
              <p:spPr bwMode="auto">
                <a:xfrm>
                  <a:off x="3640" y="2512"/>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6" name="Freeform 282"/>
                <p:cNvSpPr>
                  <a:spLocks/>
                </p:cNvSpPr>
                <p:nvPr/>
              </p:nvSpPr>
              <p:spPr bwMode="auto">
                <a:xfrm>
                  <a:off x="3636" y="2513"/>
                  <a:ext cx="208" cy="204"/>
                </a:xfrm>
                <a:custGeom>
                  <a:avLst/>
                  <a:gdLst>
                    <a:gd name="T0" fmla="*/ 4 w 208"/>
                    <a:gd name="T1" fmla="*/ 203 h 204"/>
                    <a:gd name="T2" fmla="*/ 0 w 208"/>
                    <a:gd name="T3" fmla="*/ 204 h 204"/>
                    <a:gd name="T4" fmla="*/ 203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3" y="1"/>
                      </a:lnTo>
                      <a:lnTo>
                        <a:pt x="208" y="0"/>
                      </a:lnTo>
                      <a:lnTo>
                        <a:pt x="4" y="20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7" name="Freeform 283"/>
                <p:cNvSpPr>
                  <a:spLocks/>
                </p:cNvSpPr>
                <p:nvPr/>
              </p:nvSpPr>
              <p:spPr bwMode="auto">
                <a:xfrm>
                  <a:off x="3631" y="2514"/>
                  <a:ext cx="208" cy="204"/>
                </a:xfrm>
                <a:custGeom>
                  <a:avLst/>
                  <a:gdLst>
                    <a:gd name="T0" fmla="*/ 5 w 208"/>
                    <a:gd name="T1" fmla="*/ 203 h 204"/>
                    <a:gd name="T2" fmla="*/ 0 w 208"/>
                    <a:gd name="T3" fmla="*/ 204 h 204"/>
                    <a:gd name="T4" fmla="*/ 204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4" y="1"/>
                      </a:lnTo>
                      <a:lnTo>
                        <a:pt x="208" y="0"/>
                      </a:lnTo>
                      <a:lnTo>
                        <a:pt x="5" y="20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8" name="Freeform 284"/>
                <p:cNvSpPr>
                  <a:spLocks/>
                </p:cNvSpPr>
                <p:nvPr/>
              </p:nvSpPr>
              <p:spPr bwMode="auto">
                <a:xfrm>
                  <a:off x="3610" y="2515"/>
                  <a:ext cx="225" cy="209"/>
                </a:xfrm>
                <a:custGeom>
                  <a:avLst/>
                  <a:gdLst>
                    <a:gd name="T0" fmla="*/ 21 w 225"/>
                    <a:gd name="T1" fmla="*/ 203 h 209"/>
                    <a:gd name="T2" fmla="*/ 0 w 225"/>
                    <a:gd name="T3" fmla="*/ 209 h 209"/>
                    <a:gd name="T4" fmla="*/ 204 w 225"/>
                    <a:gd name="T5" fmla="*/ 6 h 209"/>
                    <a:gd name="T6" fmla="*/ 225 w 225"/>
                    <a:gd name="T7" fmla="*/ 0 h 209"/>
                    <a:gd name="T8" fmla="*/ 21 w 225"/>
                    <a:gd name="T9" fmla="*/ 203 h 209"/>
                  </a:gdLst>
                  <a:ahLst/>
                  <a:cxnLst>
                    <a:cxn ang="0">
                      <a:pos x="T0" y="T1"/>
                    </a:cxn>
                    <a:cxn ang="0">
                      <a:pos x="T2" y="T3"/>
                    </a:cxn>
                    <a:cxn ang="0">
                      <a:pos x="T4" y="T5"/>
                    </a:cxn>
                    <a:cxn ang="0">
                      <a:pos x="T6" y="T7"/>
                    </a:cxn>
                    <a:cxn ang="0">
                      <a:pos x="T8" y="T9"/>
                    </a:cxn>
                  </a:cxnLst>
                  <a:rect l="0" t="0" r="r" b="b"/>
                  <a:pathLst>
                    <a:path w="225" h="209">
                      <a:moveTo>
                        <a:pt x="21" y="203"/>
                      </a:moveTo>
                      <a:lnTo>
                        <a:pt x="0" y="209"/>
                      </a:lnTo>
                      <a:lnTo>
                        <a:pt x="204" y="6"/>
                      </a:lnTo>
                      <a:lnTo>
                        <a:pt x="225" y="0"/>
                      </a:lnTo>
                      <a:lnTo>
                        <a:pt x="21"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79" name="Line 285"/>
                <p:cNvSpPr>
                  <a:spLocks noChangeShapeType="1"/>
                </p:cNvSpPr>
                <p:nvPr/>
              </p:nvSpPr>
              <p:spPr bwMode="auto">
                <a:xfrm flipV="1">
                  <a:off x="3631" y="2515"/>
                  <a:ext cx="204"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80" name="Freeform 286"/>
                <p:cNvSpPr>
                  <a:spLocks/>
                </p:cNvSpPr>
                <p:nvPr/>
              </p:nvSpPr>
              <p:spPr bwMode="auto">
                <a:xfrm>
                  <a:off x="3626" y="2515"/>
                  <a:ext cx="209" cy="204"/>
                </a:xfrm>
                <a:custGeom>
                  <a:avLst/>
                  <a:gdLst>
                    <a:gd name="T0" fmla="*/ 5 w 209"/>
                    <a:gd name="T1" fmla="*/ 203 h 204"/>
                    <a:gd name="T2" fmla="*/ 0 w 209"/>
                    <a:gd name="T3" fmla="*/ 204 h 204"/>
                    <a:gd name="T4" fmla="*/ 204 w 209"/>
                    <a:gd name="T5" fmla="*/ 1 h 204"/>
                    <a:gd name="T6" fmla="*/ 209 w 209"/>
                    <a:gd name="T7" fmla="*/ 0 h 204"/>
                    <a:gd name="T8" fmla="*/ 5 w 209"/>
                    <a:gd name="T9" fmla="*/ 203 h 204"/>
                  </a:gdLst>
                  <a:ahLst/>
                  <a:cxnLst>
                    <a:cxn ang="0">
                      <a:pos x="T0" y="T1"/>
                    </a:cxn>
                    <a:cxn ang="0">
                      <a:pos x="T2" y="T3"/>
                    </a:cxn>
                    <a:cxn ang="0">
                      <a:pos x="T4" y="T5"/>
                    </a:cxn>
                    <a:cxn ang="0">
                      <a:pos x="T6" y="T7"/>
                    </a:cxn>
                    <a:cxn ang="0">
                      <a:pos x="T8" y="T9"/>
                    </a:cxn>
                  </a:cxnLst>
                  <a:rect l="0" t="0" r="r" b="b"/>
                  <a:pathLst>
                    <a:path w="209" h="204">
                      <a:moveTo>
                        <a:pt x="5" y="203"/>
                      </a:moveTo>
                      <a:lnTo>
                        <a:pt x="0" y="204"/>
                      </a:lnTo>
                      <a:lnTo>
                        <a:pt x="204" y="1"/>
                      </a:lnTo>
                      <a:lnTo>
                        <a:pt x="209" y="0"/>
                      </a:lnTo>
                      <a:lnTo>
                        <a:pt x="5" y="20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1" name="Freeform 287"/>
                <p:cNvSpPr>
                  <a:spLocks/>
                </p:cNvSpPr>
                <p:nvPr/>
              </p:nvSpPr>
              <p:spPr bwMode="auto">
                <a:xfrm>
                  <a:off x="3621" y="2516"/>
                  <a:ext cx="209" cy="205"/>
                </a:xfrm>
                <a:custGeom>
                  <a:avLst/>
                  <a:gdLst>
                    <a:gd name="T0" fmla="*/ 5 w 209"/>
                    <a:gd name="T1" fmla="*/ 203 h 205"/>
                    <a:gd name="T2" fmla="*/ 0 w 209"/>
                    <a:gd name="T3" fmla="*/ 205 h 205"/>
                    <a:gd name="T4" fmla="*/ 203 w 209"/>
                    <a:gd name="T5" fmla="*/ 2 h 205"/>
                    <a:gd name="T6" fmla="*/ 209 w 209"/>
                    <a:gd name="T7" fmla="*/ 0 h 205"/>
                    <a:gd name="T8" fmla="*/ 5 w 209"/>
                    <a:gd name="T9" fmla="*/ 203 h 205"/>
                  </a:gdLst>
                  <a:ahLst/>
                  <a:cxnLst>
                    <a:cxn ang="0">
                      <a:pos x="T0" y="T1"/>
                    </a:cxn>
                    <a:cxn ang="0">
                      <a:pos x="T2" y="T3"/>
                    </a:cxn>
                    <a:cxn ang="0">
                      <a:pos x="T4" y="T5"/>
                    </a:cxn>
                    <a:cxn ang="0">
                      <a:pos x="T6" y="T7"/>
                    </a:cxn>
                    <a:cxn ang="0">
                      <a:pos x="T8" y="T9"/>
                    </a:cxn>
                  </a:cxnLst>
                  <a:rect l="0" t="0" r="r" b="b"/>
                  <a:pathLst>
                    <a:path w="209" h="205">
                      <a:moveTo>
                        <a:pt x="5" y="203"/>
                      </a:moveTo>
                      <a:lnTo>
                        <a:pt x="0" y="205"/>
                      </a:lnTo>
                      <a:lnTo>
                        <a:pt x="203" y="2"/>
                      </a:lnTo>
                      <a:lnTo>
                        <a:pt x="209" y="0"/>
                      </a:lnTo>
                      <a:lnTo>
                        <a:pt x="5" y="203"/>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2" name="Freeform 288"/>
                <p:cNvSpPr>
                  <a:spLocks/>
                </p:cNvSpPr>
                <p:nvPr/>
              </p:nvSpPr>
              <p:spPr bwMode="auto">
                <a:xfrm>
                  <a:off x="3616" y="2518"/>
                  <a:ext cx="208" cy="204"/>
                </a:xfrm>
                <a:custGeom>
                  <a:avLst/>
                  <a:gdLst>
                    <a:gd name="T0" fmla="*/ 5 w 208"/>
                    <a:gd name="T1" fmla="*/ 203 h 204"/>
                    <a:gd name="T2" fmla="*/ 0 w 208"/>
                    <a:gd name="T3" fmla="*/ 204 h 204"/>
                    <a:gd name="T4" fmla="*/ 203 w 208"/>
                    <a:gd name="T5" fmla="*/ 1 h 204"/>
                    <a:gd name="T6" fmla="*/ 208 w 208"/>
                    <a:gd name="T7" fmla="*/ 0 h 204"/>
                    <a:gd name="T8" fmla="*/ 5 w 208"/>
                    <a:gd name="T9" fmla="*/ 203 h 204"/>
                  </a:gdLst>
                  <a:ahLst/>
                  <a:cxnLst>
                    <a:cxn ang="0">
                      <a:pos x="T0" y="T1"/>
                    </a:cxn>
                    <a:cxn ang="0">
                      <a:pos x="T2" y="T3"/>
                    </a:cxn>
                    <a:cxn ang="0">
                      <a:pos x="T4" y="T5"/>
                    </a:cxn>
                    <a:cxn ang="0">
                      <a:pos x="T6" y="T7"/>
                    </a:cxn>
                    <a:cxn ang="0">
                      <a:pos x="T8" y="T9"/>
                    </a:cxn>
                  </a:cxnLst>
                  <a:rect l="0" t="0" r="r" b="b"/>
                  <a:pathLst>
                    <a:path w="208" h="204">
                      <a:moveTo>
                        <a:pt x="5" y="203"/>
                      </a:moveTo>
                      <a:lnTo>
                        <a:pt x="0" y="204"/>
                      </a:lnTo>
                      <a:lnTo>
                        <a:pt x="203" y="1"/>
                      </a:lnTo>
                      <a:lnTo>
                        <a:pt x="208" y="0"/>
                      </a:lnTo>
                      <a:lnTo>
                        <a:pt x="5" y="20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3" name="Freeform 289"/>
                <p:cNvSpPr>
                  <a:spLocks/>
                </p:cNvSpPr>
                <p:nvPr/>
              </p:nvSpPr>
              <p:spPr bwMode="auto">
                <a:xfrm>
                  <a:off x="3610" y="2519"/>
                  <a:ext cx="209" cy="205"/>
                </a:xfrm>
                <a:custGeom>
                  <a:avLst/>
                  <a:gdLst>
                    <a:gd name="T0" fmla="*/ 6 w 209"/>
                    <a:gd name="T1" fmla="*/ 203 h 205"/>
                    <a:gd name="T2" fmla="*/ 0 w 209"/>
                    <a:gd name="T3" fmla="*/ 205 h 205"/>
                    <a:gd name="T4" fmla="*/ 204 w 209"/>
                    <a:gd name="T5" fmla="*/ 2 h 205"/>
                    <a:gd name="T6" fmla="*/ 209 w 209"/>
                    <a:gd name="T7" fmla="*/ 0 h 205"/>
                    <a:gd name="T8" fmla="*/ 6 w 209"/>
                    <a:gd name="T9" fmla="*/ 203 h 205"/>
                  </a:gdLst>
                  <a:ahLst/>
                  <a:cxnLst>
                    <a:cxn ang="0">
                      <a:pos x="T0" y="T1"/>
                    </a:cxn>
                    <a:cxn ang="0">
                      <a:pos x="T2" y="T3"/>
                    </a:cxn>
                    <a:cxn ang="0">
                      <a:pos x="T4" y="T5"/>
                    </a:cxn>
                    <a:cxn ang="0">
                      <a:pos x="T6" y="T7"/>
                    </a:cxn>
                    <a:cxn ang="0">
                      <a:pos x="T8" y="T9"/>
                    </a:cxn>
                  </a:cxnLst>
                  <a:rect l="0" t="0" r="r" b="b"/>
                  <a:pathLst>
                    <a:path w="209" h="205">
                      <a:moveTo>
                        <a:pt x="6" y="203"/>
                      </a:moveTo>
                      <a:lnTo>
                        <a:pt x="0" y="205"/>
                      </a:lnTo>
                      <a:lnTo>
                        <a:pt x="204" y="2"/>
                      </a:lnTo>
                      <a:lnTo>
                        <a:pt x="209" y="0"/>
                      </a:lnTo>
                      <a:lnTo>
                        <a:pt x="6" y="20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4" name="Freeform 290"/>
                <p:cNvSpPr>
                  <a:spLocks/>
                </p:cNvSpPr>
                <p:nvPr/>
              </p:nvSpPr>
              <p:spPr bwMode="auto">
                <a:xfrm>
                  <a:off x="3590" y="2521"/>
                  <a:ext cx="224" cy="210"/>
                </a:xfrm>
                <a:custGeom>
                  <a:avLst/>
                  <a:gdLst>
                    <a:gd name="T0" fmla="*/ 20 w 224"/>
                    <a:gd name="T1" fmla="*/ 203 h 210"/>
                    <a:gd name="T2" fmla="*/ 0 w 224"/>
                    <a:gd name="T3" fmla="*/ 210 h 210"/>
                    <a:gd name="T4" fmla="*/ 204 w 224"/>
                    <a:gd name="T5" fmla="*/ 7 h 210"/>
                    <a:gd name="T6" fmla="*/ 224 w 224"/>
                    <a:gd name="T7" fmla="*/ 0 h 210"/>
                    <a:gd name="T8" fmla="*/ 20 w 224"/>
                    <a:gd name="T9" fmla="*/ 203 h 210"/>
                  </a:gdLst>
                  <a:ahLst/>
                  <a:cxnLst>
                    <a:cxn ang="0">
                      <a:pos x="T0" y="T1"/>
                    </a:cxn>
                    <a:cxn ang="0">
                      <a:pos x="T2" y="T3"/>
                    </a:cxn>
                    <a:cxn ang="0">
                      <a:pos x="T4" y="T5"/>
                    </a:cxn>
                    <a:cxn ang="0">
                      <a:pos x="T6" y="T7"/>
                    </a:cxn>
                    <a:cxn ang="0">
                      <a:pos x="T8" y="T9"/>
                    </a:cxn>
                  </a:cxnLst>
                  <a:rect l="0" t="0" r="r" b="b"/>
                  <a:pathLst>
                    <a:path w="224" h="210">
                      <a:moveTo>
                        <a:pt x="20" y="203"/>
                      </a:moveTo>
                      <a:lnTo>
                        <a:pt x="0" y="210"/>
                      </a:lnTo>
                      <a:lnTo>
                        <a:pt x="204" y="7"/>
                      </a:lnTo>
                      <a:lnTo>
                        <a:pt x="224" y="0"/>
                      </a:lnTo>
                      <a:lnTo>
                        <a:pt x="20"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5" name="Line 291"/>
                <p:cNvSpPr>
                  <a:spLocks noChangeShapeType="1"/>
                </p:cNvSpPr>
                <p:nvPr/>
              </p:nvSpPr>
              <p:spPr bwMode="auto">
                <a:xfrm flipV="1">
                  <a:off x="3610"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86" name="Freeform 292"/>
                <p:cNvSpPr>
                  <a:spLocks/>
                </p:cNvSpPr>
                <p:nvPr/>
              </p:nvSpPr>
              <p:spPr bwMode="auto">
                <a:xfrm>
                  <a:off x="3606" y="2521"/>
                  <a:ext cx="208" cy="204"/>
                </a:xfrm>
                <a:custGeom>
                  <a:avLst/>
                  <a:gdLst>
                    <a:gd name="T0" fmla="*/ 4 w 208"/>
                    <a:gd name="T1" fmla="*/ 203 h 204"/>
                    <a:gd name="T2" fmla="*/ 0 w 208"/>
                    <a:gd name="T3" fmla="*/ 204 h 204"/>
                    <a:gd name="T4" fmla="*/ 204 w 208"/>
                    <a:gd name="T5" fmla="*/ 1 h 204"/>
                    <a:gd name="T6" fmla="*/ 208 w 208"/>
                    <a:gd name="T7" fmla="*/ 0 h 204"/>
                    <a:gd name="T8" fmla="*/ 4 w 208"/>
                    <a:gd name="T9" fmla="*/ 203 h 204"/>
                  </a:gdLst>
                  <a:ahLst/>
                  <a:cxnLst>
                    <a:cxn ang="0">
                      <a:pos x="T0" y="T1"/>
                    </a:cxn>
                    <a:cxn ang="0">
                      <a:pos x="T2" y="T3"/>
                    </a:cxn>
                    <a:cxn ang="0">
                      <a:pos x="T4" y="T5"/>
                    </a:cxn>
                    <a:cxn ang="0">
                      <a:pos x="T6" y="T7"/>
                    </a:cxn>
                    <a:cxn ang="0">
                      <a:pos x="T8" y="T9"/>
                    </a:cxn>
                  </a:cxnLst>
                  <a:rect l="0" t="0" r="r" b="b"/>
                  <a:pathLst>
                    <a:path w="208" h="204">
                      <a:moveTo>
                        <a:pt x="4" y="203"/>
                      </a:moveTo>
                      <a:lnTo>
                        <a:pt x="0" y="204"/>
                      </a:lnTo>
                      <a:lnTo>
                        <a:pt x="204" y="1"/>
                      </a:lnTo>
                      <a:lnTo>
                        <a:pt x="208" y="0"/>
                      </a:lnTo>
                      <a:lnTo>
                        <a:pt x="4" y="203"/>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7" name="Freeform 293"/>
                <p:cNvSpPr>
                  <a:spLocks/>
                </p:cNvSpPr>
                <p:nvPr/>
              </p:nvSpPr>
              <p:spPr bwMode="auto">
                <a:xfrm>
                  <a:off x="3602" y="2522"/>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8" name="Freeform 294"/>
                <p:cNvSpPr>
                  <a:spLocks/>
                </p:cNvSpPr>
                <p:nvPr/>
              </p:nvSpPr>
              <p:spPr bwMode="auto">
                <a:xfrm>
                  <a:off x="3598" y="2523"/>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89" name="Freeform 295"/>
                <p:cNvSpPr>
                  <a:spLocks/>
                </p:cNvSpPr>
                <p:nvPr/>
              </p:nvSpPr>
              <p:spPr bwMode="auto">
                <a:xfrm>
                  <a:off x="3594" y="2525"/>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0" name="Freeform 296"/>
                <p:cNvSpPr>
                  <a:spLocks/>
                </p:cNvSpPr>
                <p:nvPr/>
              </p:nvSpPr>
              <p:spPr bwMode="auto">
                <a:xfrm>
                  <a:off x="3590" y="2526"/>
                  <a:ext cx="208" cy="205"/>
                </a:xfrm>
                <a:custGeom>
                  <a:avLst/>
                  <a:gdLst>
                    <a:gd name="T0" fmla="*/ 4 w 208"/>
                    <a:gd name="T1" fmla="*/ 204 h 205"/>
                    <a:gd name="T2" fmla="*/ 0 w 208"/>
                    <a:gd name="T3" fmla="*/ 205 h 205"/>
                    <a:gd name="T4" fmla="*/ 204 w 208"/>
                    <a:gd name="T5" fmla="*/ 2 h 205"/>
                    <a:gd name="T6" fmla="*/ 208 w 208"/>
                    <a:gd name="T7" fmla="*/ 0 h 205"/>
                    <a:gd name="T8" fmla="*/ 4 w 208"/>
                    <a:gd name="T9" fmla="*/ 204 h 205"/>
                  </a:gdLst>
                  <a:ahLst/>
                  <a:cxnLst>
                    <a:cxn ang="0">
                      <a:pos x="T0" y="T1"/>
                    </a:cxn>
                    <a:cxn ang="0">
                      <a:pos x="T2" y="T3"/>
                    </a:cxn>
                    <a:cxn ang="0">
                      <a:pos x="T4" y="T5"/>
                    </a:cxn>
                    <a:cxn ang="0">
                      <a:pos x="T6" y="T7"/>
                    </a:cxn>
                    <a:cxn ang="0">
                      <a:pos x="T8" y="T9"/>
                    </a:cxn>
                  </a:cxnLst>
                  <a:rect l="0" t="0" r="r" b="b"/>
                  <a:pathLst>
                    <a:path w="208" h="205">
                      <a:moveTo>
                        <a:pt x="4" y="204"/>
                      </a:moveTo>
                      <a:lnTo>
                        <a:pt x="0" y="205"/>
                      </a:lnTo>
                      <a:lnTo>
                        <a:pt x="204" y="2"/>
                      </a:lnTo>
                      <a:lnTo>
                        <a:pt x="208" y="0"/>
                      </a:lnTo>
                      <a:lnTo>
                        <a:pt x="4" y="20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1" name="Freeform 297"/>
                <p:cNvSpPr>
                  <a:spLocks/>
                </p:cNvSpPr>
                <p:nvPr/>
              </p:nvSpPr>
              <p:spPr bwMode="auto">
                <a:xfrm>
                  <a:off x="3572" y="2528"/>
                  <a:ext cx="222" cy="211"/>
                </a:xfrm>
                <a:custGeom>
                  <a:avLst/>
                  <a:gdLst>
                    <a:gd name="T0" fmla="*/ 18 w 222"/>
                    <a:gd name="T1" fmla="*/ 203 h 211"/>
                    <a:gd name="T2" fmla="*/ 0 w 222"/>
                    <a:gd name="T3" fmla="*/ 211 h 211"/>
                    <a:gd name="T4" fmla="*/ 203 w 222"/>
                    <a:gd name="T5" fmla="*/ 8 h 211"/>
                    <a:gd name="T6" fmla="*/ 222 w 222"/>
                    <a:gd name="T7" fmla="*/ 0 h 211"/>
                    <a:gd name="T8" fmla="*/ 18 w 222"/>
                    <a:gd name="T9" fmla="*/ 203 h 211"/>
                  </a:gdLst>
                  <a:ahLst/>
                  <a:cxnLst>
                    <a:cxn ang="0">
                      <a:pos x="T0" y="T1"/>
                    </a:cxn>
                    <a:cxn ang="0">
                      <a:pos x="T2" y="T3"/>
                    </a:cxn>
                    <a:cxn ang="0">
                      <a:pos x="T4" y="T5"/>
                    </a:cxn>
                    <a:cxn ang="0">
                      <a:pos x="T6" y="T7"/>
                    </a:cxn>
                    <a:cxn ang="0">
                      <a:pos x="T8" y="T9"/>
                    </a:cxn>
                  </a:cxnLst>
                  <a:rect l="0" t="0" r="r" b="b"/>
                  <a:pathLst>
                    <a:path w="222" h="211">
                      <a:moveTo>
                        <a:pt x="18" y="203"/>
                      </a:moveTo>
                      <a:lnTo>
                        <a:pt x="0" y="211"/>
                      </a:lnTo>
                      <a:lnTo>
                        <a:pt x="203" y="8"/>
                      </a:lnTo>
                      <a:lnTo>
                        <a:pt x="222" y="0"/>
                      </a:lnTo>
                      <a:lnTo>
                        <a:pt x="18"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2" name="Line 298"/>
                <p:cNvSpPr>
                  <a:spLocks noChangeShapeType="1"/>
                </p:cNvSpPr>
                <p:nvPr/>
              </p:nvSpPr>
              <p:spPr bwMode="auto">
                <a:xfrm flipV="1">
                  <a:off x="3590"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93" name="Freeform 299"/>
                <p:cNvSpPr>
                  <a:spLocks/>
                </p:cNvSpPr>
                <p:nvPr/>
              </p:nvSpPr>
              <p:spPr bwMode="auto">
                <a:xfrm>
                  <a:off x="3587" y="2528"/>
                  <a:ext cx="207" cy="205"/>
                </a:xfrm>
                <a:custGeom>
                  <a:avLst/>
                  <a:gdLst>
                    <a:gd name="T0" fmla="*/ 3 w 207"/>
                    <a:gd name="T1" fmla="*/ 203 h 205"/>
                    <a:gd name="T2" fmla="*/ 0 w 207"/>
                    <a:gd name="T3" fmla="*/ 205 h 205"/>
                    <a:gd name="T4" fmla="*/ 203 w 207"/>
                    <a:gd name="T5" fmla="*/ 1 h 205"/>
                    <a:gd name="T6" fmla="*/ 207 w 207"/>
                    <a:gd name="T7" fmla="*/ 0 h 205"/>
                    <a:gd name="T8" fmla="*/ 3 w 207"/>
                    <a:gd name="T9" fmla="*/ 203 h 205"/>
                  </a:gdLst>
                  <a:ahLst/>
                  <a:cxnLst>
                    <a:cxn ang="0">
                      <a:pos x="T0" y="T1"/>
                    </a:cxn>
                    <a:cxn ang="0">
                      <a:pos x="T2" y="T3"/>
                    </a:cxn>
                    <a:cxn ang="0">
                      <a:pos x="T4" y="T5"/>
                    </a:cxn>
                    <a:cxn ang="0">
                      <a:pos x="T6" y="T7"/>
                    </a:cxn>
                    <a:cxn ang="0">
                      <a:pos x="T8" y="T9"/>
                    </a:cxn>
                  </a:cxnLst>
                  <a:rect l="0" t="0" r="r" b="b"/>
                  <a:pathLst>
                    <a:path w="207" h="205">
                      <a:moveTo>
                        <a:pt x="3" y="203"/>
                      </a:moveTo>
                      <a:lnTo>
                        <a:pt x="0" y="205"/>
                      </a:lnTo>
                      <a:lnTo>
                        <a:pt x="203" y="1"/>
                      </a:lnTo>
                      <a:lnTo>
                        <a:pt x="207" y="0"/>
                      </a:lnTo>
                      <a:lnTo>
                        <a:pt x="3" y="20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4" name="Freeform 300"/>
                <p:cNvSpPr>
                  <a:spLocks/>
                </p:cNvSpPr>
                <p:nvPr/>
              </p:nvSpPr>
              <p:spPr bwMode="auto">
                <a:xfrm>
                  <a:off x="3583" y="2529"/>
                  <a:ext cx="207" cy="205"/>
                </a:xfrm>
                <a:custGeom>
                  <a:avLst/>
                  <a:gdLst>
                    <a:gd name="T0" fmla="*/ 4 w 207"/>
                    <a:gd name="T1" fmla="*/ 204 h 205"/>
                    <a:gd name="T2" fmla="*/ 0 w 207"/>
                    <a:gd name="T3" fmla="*/ 205 h 205"/>
                    <a:gd name="T4" fmla="*/ 204 w 207"/>
                    <a:gd name="T5" fmla="*/ 2 h 205"/>
                    <a:gd name="T6" fmla="*/ 207 w 207"/>
                    <a:gd name="T7" fmla="*/ 0 h 205"/>
                    <a:gd name="T8" fmla="*/ 4 w 207"/>
                    <a:gd name="T9" fmla="*/ 204 h 205"/>
                  </a:gdLst>
                  <a:ahLst/>
                  <a:cxnLst>
                    <a:cxn ang="0">
                      <a:pos x="T0" y="T1"/>
                    </a:cxn>
                    <a:cxn ang="0">
                      <a:pos x="T2" y="T3"/>
                    </a:cxn>
                    <a:cxn ang="0">
                      <a:pos x="T4" y="T5"/>
                    </a:cxn>
                    <a:cxn ang="0">
                      <a:pos x="T6" y="T7"/>
                    </a:cxn>
                    <a:cxn ang="0">
                      <a:pos x="T8" y="T9"/>
                    </a:cxn>
                  </a:cxnLst>
                  <a:rect l="0" t="0" r="r" b="b"/>
                  <a:pathLst>
                    <a:path w="207" h="205">
                      <a:moveTo>
                        <a:pt x="4" y="204"/>
                      </a:moveTo>
                      <a:lnTo>
                        <a:pt x="0" y="205"/>
                      </a:lnTo>
                      <a:lnTo>
                        <a:pt x="204" y="2"/>
                      </a:lnTo>
                      <a:lnTo>
                        <a:pt x="207" y="0"/>
                      </a:lnTo>
                      <a:lnTo>
                        <a:pt x="4" y="20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5" name="Freeform 301"/>
                <p:cNvSpPr>
                  <a:spLocks/>
                </p:cNvSpPr>
                <p:nvPr/>
              </p:nvSpPr>
              <p:spPr bwMode="auto">
                <a:xfrm>
                  <a:off x="3579" y="2531"/>
                  <a:ext cx="208" cy="205"/>
                </a:xfrm>
                <a:custGeom>
                  <a:avLst/>
                  <a:gdLst>
                    <a:gd name="T0" fmla="*/ 4 w 208"/>
                    <a:gd name="T1" fmla="*/ 203 h 205"/>
                    <a:gd name="T2" fmla="*/ 0 w 208"/>
                    <a:gd name="T3" fmla="*/ 205 h 205"/>
                    <a:gd name="T4" fmla="*/ 204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2"/>
                      </a:lnTo>
                      <a:lnTo>
                        <a:pt x="208" y="0"/>
                      </a:lnTo>
                      <a:lnTo>
                        <a:pt x="4" y="20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6" name="Freeform 302"/>
                <p:cNvSpPr>
                  <a:spLocks/>
                </p:cNvSpPr>
                <p:nvPr/>
              </p:nvSpPr>
              <p:spPr bwMode="auto">
                <a:xfrm>
                  <a:off x="3575" y="2533"/>
                  <a:ext cx="208" cy="205"/>
                </a:xfrm>
                <a:custGeom>
                  <a:avLst/>
                  <a:gdLst>
                    <a:gd name="T0" fmla="*/ 4 w 208"/>
                    <a:gd name="T1" fmla="*/ 203 h 205"/>
                    <a:gd name="T2" fmla="*/ 0 w 208"/>
                    <a:gd name="T3" fmla="*/ 205 h 205"/>
                    <a:gd name="T4" fmla="*/ 204 w 208"/>
                    <a:gd name="T5" fmla="*/ 1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4" y="1"/>
                      </a:lnTo>
                      <a:lnTo>
                        <a:pt x="208" y="0"/>
                      </a:lnTo>
                      <a:lnTo>
                        <a:pt x="4" y="20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7" name="Freeform 303"/>
                <p:cNvSpPr>
                  <a:spLocks/>
                </p:cNvSpPr>
                <p:nvPr/>
              </p:nvSpPr>
              <p:spPr bwMode="auto">
                <a:xfrm>
                  <a:off x="3572" y="2534"/>
                  <a:ext cx="207" cy="205"/>
                </a:xfrm>
                <a:custGeom>
                  <a:avLst/>
                  <a:gdLst>
                    <a:gd name="T0" fmla="*/ 3 w 207"/>
                    <a:gd name="T1" fmla="*/ 204 h 205"/>
                    <a:gd name="T2" fmla="*/ 0 w 207"/>
                    <a:gd name="T3" fmla="*/ 205 h 205"/>
                    <a:gd name="T4" fmla="*/ 203 w 207"/>
                    <a:gd name="T5" fmla="*/ 2 h 205"/>
                    <a:gd name="T6" fmla="*/ 207 w 207"/>
                    <a:gd name="T7" fmla="*/ 0 h 205"/>
                    <a:gd name="T8" fmla="*/ 3 w 207"/>
                    <a:gd name="T9" fmla="*/ 204 h 205"/>
                  </a:gdLst>
                  <a:ahLst/>
                  <a:cxnLst>
                    <a:cxn ang="0">
                      <a:pos x="T0" y="T1"/>
                    </a:cxn>
                    <a:cxn ang="0">
                      <a:pos x="T2" y="T3"/>
                    </a:cxn>
                    <a:cxn ang="0">
                      <a:pos x="T4" y="T5"/>
                    </a:cxn>
                    <a:cxn ang="0">
                      <a:pos x="T6" y="T7"/>
                    </a:cxn>
                    <a:cxn ang="0">
                      <a:pos x="T8" y="T9"/>
                    </a:cxn>
                  </a:cxnLst>
                  <a:rect l="0" t="0" r="r" b="b"/>
                  <a:pathLst>
                    <a:path w="207" h="205">
                      <a:moveTo>
                        <a:pt x="3" y="204"/>
                      </a:moveTo>
                      <a:lnTo>
                        <a:pt x="0" y="205"/>
                      </a:lnTo>
                      <a:lnTo>
                        <a:pt x="203" y="2"/>
                      </a:lnTo>
                      <a:lnTo>
                        <a:pt x="207" y="0"/>
                      </a:lnTo>
                      <a:lnTo>
                        <a:pt x="3" y="20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8" name="Freeform 304"/>
                <p:cNvSpPr>
                  <a:spLocks/>
                </p:cNvSpPr>
                <p:nvPr/>
              </p:nvSpPr>
              <p:spPr bwMode="auto">
                <a:xfrm>
                  <a:off x="3554" y="2536"/>
                  <a:ext cx="221" cy="213"/>
                </a:xfrm>
                <a:custGeom>
                  <a:avLst/>
                  <a:gdLst>
                    <a:gd name="T0" fmla="*/ 18 w 221"/>
                    <a:gd name="T1" fmla="*/ 203 h 213"/>
                    <a:gd name="T2" fmla="*/ 0 w 221"/>
                    <a:gd name="T3" fmla="*/ 213 h 213"/>
                    <a:gd name="T4" fmla="*/ 204 w 221"/>
                    <a:gd name="T5" fmla="*/ 9 h 213"/>
                    <a:gd name="T6" fmla="*/ 221 w 221"/>
                    <a:gd name="T7" fmla="*/ 0 h 213"/>
                    <a:gd name="T8" fmla="*/ 18 w 221"/>
                    <a:gd name="T9" fmla="*/ 203 h 213"/>
                  </a:gdLst>
                  <a:ahLst/>
                  <a:cxnLst>
                    <a:cxn ang="0">
                      <a:pos x="T0" y="T1"/>
                    </a:cxn>
                    <a:cxn ang="0">
                      <a:pos x="T2" y="T3"/>
                    </a:cxn>
                    <a:cxn ang="0">
                      <a:pos x="T4" y="T5"/>
                    </a:cxn>
                    <a:cxn ang="0">
                      <a:pos x="T6" y="T7"/>
                    </a:cxn>
                    <a:cxn ang="0">
                      <a:pos x="T8" y="T9"/>
                    </a:cxn>
                  </a:cxnLst>
                  <a:rect l="0" t="0" r="r" b="b"/>
                  <a:pathLst>
                    <a:path w="221" h="213">
                      <a:moveTo>
                        <a:pt x="18" y="203"/>
                      </a:moveTo>
                      <a:lnTo>
                        <a:pt x="0" y="213"/>
                      </a:lnTo>
                      <a:lnTo>
                        <a:pt x="204" y="9"/>
                      </a:lnTo>
                      <a:lnTo>
                        <a:pt x="221" y="0"/>
                      </a:lnTo>
                      <a:lnTo>
                        <a:pt x="18"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699" name="Line 305"/>
                <p:cNvSpPr>
                  <a:spLocks noChangeShapeType="1"/>
                </p:cNvSpPr>
                <p:nvPr/>
              </p:nvSpPr>
              <p:spPr bwMode="auto">
                <a:xfrm flipV="1">
                  <a:off x="3572"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00" name="Freeform 306"/>
                <p:cNvSpPr>
                  <a:spLocks/>
                </p:cNvSpPr>
                <p:nvPr/>
              </p:nvSpPr>
              <p:spPr bwMode="auto">
                <a:xfrm>
                  <a:off x="3567" y="2536"/>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1" name="Freeform 307"/>
                <p:cNvSpPr>
                  <a:spLocks/>
                </p:cNvSpPr>
                <p:nvPr/>
              </p:nvSpPr>
              <p:spPr bwMode="auto">
                <a:xfrm>
                  <a:off x="3563" y="2538"/>
                  <a:ext cx="208" cy="206"/>
                </a:xfrm>
                <a:custGeom>
                  <a:avLst/>
                  <a:gdLst>
                    <a:gd name="T0" fmla="*/ 4 w 208"/>
                    <a:gd name="T1" fmla="*/ 204 h 206"/>
                    <a:gd name="T2" fmla="*/ 0 w 208"/>
                    <a:gd name="T3" fmla="*/ 206 h 206"/>
                    <a:gd name="T4" fmla="*/ 204 w 208"/>
                    <a:gd name="T5" fmla="*/ 3 h 206"/>
                    <a:gd name="T6" fmla="*/ 208 w 208"/>
                    <a:gd name="T7" fmla="*/ 0 h 206"/>
                    <a:gd name="T8" fmla="*/ 4 w 208"/>
                    <a:gd name="T9" fmla="*/ 204 h 206"/>
                  </a:gdLst>
                  <a:ahLst/>
                  <a:cxnLst>
                    <a:cxn ang="0">
                      <a:pos x="T0" y="T1"/>
                    </a:cxn>
                    <a:cxn ang="0">
                      <a:pos x="T2" y="T3"/>
                    </a:cxn>
                    <a:cxn ang="0">
                      <a:pos x="T4" y="T5"/>
                    </a:cxn>
                    <a:cxn ang="0">
                      <a:pos x="T6" y="T7"/>
                    </a:cxn>
                    <a:cxn ang="0">
                      <a:pos x="T8" y="T9"/>
                    </a:cxn>
                  </a:cxnLst>
                  <a:rect l="0" t="0" r="r" b="b"/>
                  <a:pathLst>
                    <a:path w="208" h="206">
                      <a:moveTo>
                        <a:pt x="4" y="204"/>
                      </a:moveTo>
                      <a:lnTo>
                        <a:pt x="0" y="206"/>
                      </a:lnTo>
                      <a:lnTo>
                        <a:pt x="204" y="3"/>
                      </a:lnTo>
                      <a:lnTo>
                        <a:pt x="208" y="0"/>
                      </a:lnTo>
                      <a:lnTo>
                        <a:pt x="4" y="204"/>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2" name="Freeform 308"/>
                <p:cNvSpPr>
                  <a:spLocks/>
                </p:cNvSpPr>
                <p:nvPr/>
              </p:nvSpPr>
              <p:spPr bwMode="auto">
                <a:xfrm>
                  <a:off x="3559" y="2541"/>
                  <a:ext cx="208" cy="205"/>
                </a:xfrm>
                <a:custGeom>
                  <a:avLst/>
                  <a:gdLst>
                    <a:gd name="T0" fmla="*/ 4 w 208"/>
                    <a:gd name="T1" fmla="*/ 203 h 205"/>
                    <a:gd name="T2" fmla="*/ 0 w 208"/>
                    <a:gd name="T3" fmla="*/ 205 h 205"/>
                    <a:gd name="T4" fmla="*/ 203 w 208"/>
                    <a:gd name="T5" fmla="*/ 2 h 205"/>
                    <a:gd name="T6" fmla="*/ 208 w 208"/>
                    <a:gd name="T7" fmla="*/ 0 h 205"/>
                    <a:gd name="T8" fmla="*/ 4 w 208"/>
                    <a:gd name="T9" fmla="*/ 203 h 205"/>
                  </a:gdLst>
                  <a:ahLst/>
                  <a:cxnLst>
                    <a:cxn ang="0">
                      <a:pos x="T0" y="T1"/>
                    </a:cxn>
                    <a:cxn ang="0">
                      <a:pos x="T2" y="T3"/>
                    </a:cxn>
                    <a:cxn ang="0">
                      <a:pos x="T4" y="T5"/>
                    </a:cxn>
                    <a:cxn ang="0">
                      <a:pos x="T6" y="T7"/>
                    </a:cxn>
                    <a:cxn ang="0">
                      <a:pos x="T8" y="T9"/>
                    </a:cxn>
                  </a:cxnLst>
                  <a:rect l="0" t="0" r="r" b="b"/>
                  <a:pathLst>
                    <a:path w="208" h="205">
                      <a:moveTo>
                        <a:pt x="4" y="203"/>
                      </a:moveTo>
                      <a:lnTo>
                        <a:pt x="0" y="205"/>
                      </a:lnTo>
                      <a:lnTo>
                        <a:pt x="203" y="2"/>
                      </a:lnTo>
                      <a:lnTo>
                        <a:pt x="208" y="0"/>
                      </a:lnTo>
                      <a:lnTo>
                        <a:pt x="4" y="20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3" name="Freeform 309"/>
                <p:cNvSpPr>
                  <a:spLocks/>
                </p:cNvSpPr>
                <p:nvPr/>
              </p:nvSpPr>
              <p:spPr bwMode="auto">
                <a:xfrm>
                  <a:off x="3554" y="2543"/>
                  <a:ext cx="208" cy="206"/>
                </a:xfrm>
                <a:custGeom>
                  <a:avLst/>
                  <a:gdLst>
                    <a:gd name="T0" fmla="*/ 5 w 208"/>
                    <a:gd name="T1" fmla="*/ 203 h 206"/>
                    <a:gd name="T2" fmla="*/ 0 w 208"/>
                    <a:gd name="T3" fmla="*/ 206 h 206"/>
                    <a:gd name="T4" fmla="*/ 204 w 208"/>
                    <a:gd name="T5" fmla="*/ 2 h 206"/>
                    <a:gd name="T6" fmla="*/ 208 w 208"/>
                    <a:gd name="T7" fmla="*/ 0 h 206"/>
                    <a:gd name="T8" fmla="*/ 5 w 208"/>
                    <a:gd name="T9" fmla="*/ 203 h 206"/>
                  </a:gdLst>
                  <a:ahLst/>
                  <a:cxnLst>
                    <a:cxn ang="0">
                      <a:pos x="T0" y="T1"/>
                    </a:cxn>
                    <a:cxn ang="0">
                      <a:pos x="T2" y="T3"/>
                    </a:cxn>
                    <a:cxn ang="0">
                      <a:pos x="T4" y="T5"/>
                    </a:cxn>
                    <a:cxn ang="0">
                      <a:pos x="T6" y="T7"/>
                    </a:cxn>
                    <a:cxn ang="0">
                      <a:pos x="T8" y="T9"/>
                    </a:cxn>
                  </a:cxnLst>
                  <a:rect l="0" t="0" r="r" b="b"/>
                  <a:pathLst>
                    <a:path w="208" h="206">
                      <a:moveTo>
                        <a:pt x="5" y="203"/>
                      </a:moveTo>
                      <a:lnTo>
                        <a:pt x="0" y="206"/>
                      </a:lnTo>
                      <a:lnTo>
                        <a:pt x="204" y="2"/>
                      </a:lnTo>
                      <a:lnTo>
                        <a:pt x="208" y="0"/>
                      </a:lnTo>
                      <a:lnTo>
                        <a:pt x="5" y="203"/>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4" name="Freeform 310"/>
                <p:cNvSpPr>
                  <a:spLocks/>
                </p:cNvSpPr>
                <p:nvPr/>
              </p:nvSpPr>
              <p:spPr bwMode="auto">
                <a:xfrm>
                  <a:off x="3539" y="2545"/>
                  <a:ext cx="219" cy="214"/>
                </a:xfrm>
                <a:custGeom>
                  <a:avLst/>
                  <a:gdLst>
                    <a:gd name="T0" fmla="*/ 15 w 219"/>
                    <a:gd name="T1" fmla="*/ 204 h 214"/>
                    <a:gd name="T2" fmla="*/ 0 w 219"/>
                    <a:gd name="T3" fmla="*/ 214 h 214"/>
                    <a:gd name="T4" fmla="*/ 204 w 219"/>
                    <a:gd name="T5" fmla="*/ 11 h 214"/>
                    <a:gd name="T6" fmla="*/ 219 w 219"/>
                    <a:gd name="T7" fmla="*/ 0 h 214"/>
                    <a:gd name="T8" fmla="*/ 15 w 219"/>
                    <a:gd name="T9" fmla="*/ 204 h 214"/>
                  </a:gdLst>
                  <a:ahLst/>
                  <a:cxnLst>
                    <a:cxn ang="0">
                      <a:pos x="T0" y="T1"/>
                    </a:cxn>
                    <a:cxn ang="0">
                      <a:pos x="T2" y="T3"/>
                    </a:cxn>
                    <a:cxn ang="0">
                      <a:pos x="T4" y="T5"/>
                    </a:cxn>
                    <a:cxn ang="0">
                      <a:pos x="T6" y="T7"/>
                    </a:cxn>
                    <a:cxn ang="0">
                      <a:pos x="T8" y="T9"/>
                    </a:cxn>
                  </a:cxnLst>
                  <a:rect l="0" t="0" r="r" b="b"/>
                  <a:pathLst>
                    <a:path w="219" h="214">
                      <a:moveTo>
                        <a:pt x="15" y="204"/>
                      </a:moveTo>
                      <a:lnTo>
                        <a:pt x="0" y="214"/>
                      </a:lnTo>
                      <a:lnTo>
                        <a:pt x="204" y="11"/>
                      </a:lnTo>
                      <a:lnTo>
                        <a:pt x="219" y="0"/>
                      </a:lnTo>
                      <a:lnTo>
                        <a:pt x="15"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5" name="Line 311"/>
                <p:cNvSpPr>
                  <a:spLocks noChangeShapeType="1"/>
                </p:cNvSpPr>
                <p:nvPr/>
              </p:nvSpPr>
              <p:spPr bwMode="auto">
                <a:xfrm flipV="1">
                  <a:off x="3554" y="2545"/>
                  <a:ext cx="204"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06" name="Freeform 312"/>
                <p:cNvSpPr>
                  <a:spLocks/>
                </p:cNvSpPr>
                <p:nvPr/>
              </p:nvSpPr>
              <p:spPr bwMode="auto">
                <a:xfrm>
                  <a:off x="3547" y="2545"/>
                  <a:ext cx="211" cy="209"/>
                </a:xfrm>
                <a:custGeom>
                  <a:avLst/>
                  <a:gdLst>
                    <a:gd name="T0" fmla="*/ 7 w 211"/>
                    <a:gd name="T1" fmla="*/ 204 h 209"/>
                    <a:gd name="T2" fmla="*/ 0 w 211"/>
                    <a:gd name="T3" fmla="*/ 209 h 209"/>
                    <a:gd name="T4" fmla="*/ 203 w 211"/>
                    <a:gd name="T5" fmla="*/ 5 h 209"/>
                    <a:gd name="T6" fmla="*/ 211 w 211"/>
                    <a:gd name="T7" fmla="*/ 0 h 209"/>
                    <a:gd name="T8" fmla="*/ 7 w 211"/>
                    <a:gd name="T9" fmla="*/ 204 h 209"/>
                  </a:gdLst>
                  <a:ahLst/>
                  <a:cxnLst>
                    <a:cxn ang="0">
                      <a:pos x="T0" y="T1"/>
                    </a:cxn>
                    <a:cxn ang="0">
                      <a:pos x="T2" y="T3"/>
                    </a:cxn>
                    <a:cxn ang="0">
                      <a:pos x="T4" y="T5"/>
                    </a:cxn>
                    <a:cxn ang="0">
                      <a:pos x="T6" y="T7"/>
                    </a:cxn>
                    <a:cxn ang="0">
                      <a:pos x="T8" y="T9"/>
                    </a:cxn>
                  </a:cxnLst>
                  <a:rect l="0" t="0" r="r" b="b"/>
                  <a:pathLst>
                    <a:path w="211" h="209">
                      <a:moveTo>
                        <a:pt x="7" y="204"/>
                      </a:moveTo>
                      <a:lnTo>
                        <a:pt x="0" y="209"/>
                      </a:lnTo>
                      <a:lnTo>
                        <a:pt x="203" y="5"/>
                      </a:lnTo>
                      <a:lnTo>
                        <a:pt x="211" y="0"/>
                      </a:lnTo>
                      <a:lnTo>
                        <a:pt x="7" y="204"/>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7" name="Freeform 313"/>
                <p:cNvSpPr>
                  <a:spLocks/>
                </p:cNvSpPr>
                <p:nvPr/>
              </p:nvSpPr>
              <p:spPr bwMode="auto">
                <a:xfrm>
                  <a:off x="3539" y="2550"/>
                  <a:ext cx="211" cy="209"/>
                </a:xfrm>
                <a:custGeom>
                  <a:avLst/>
                  <a:gdLst>
                    <a:gd name="T0" fmla="*/ 8 w 211"/>
                    <a:gd name="T1" fmla="*/ 204 h 209"/>
                    <a:gd name="T2" fmla="*/ 0 w 211"/>
                    <a:gd name="T3" fmla="*/ 209 h 209"/>
                    <a:gd name="T4" fmla="*/ 204 w 211"/>
                    <a:gd name="T5" fmla="*/ 6 h 209"/>
                    <a:gd name="T6" fmla="*/ 211 w 211"/>
                    <a:gd name="T7" fmla="*/ 0 h 209"/>
                    <a:gd name="T8" fmla="*/ 8 w 211"/>
                    <a:gd name="T9" fmla="*/ 204 h 209"/>
                  </a:gdLst>
                  <a:ahLst/>
                  <a:cxnLst>
                    <a:cxn ang="0">
                      <a:pos x="T0" y="T1"/>
                    </a:cxn>
                    <a:cxn ang="0">
                      <a:pos x="T2" y="T3"/>
                    </a:cxn>
                    <a:cxn ang="0">
                      <a:pos x="T4" y="T5"/>
                    </a:cxn>
                    <a:cxn ang="0">
                      <a:pos x="T6" y="T7"/>
                    </a:cxn>
                    <a:cxn ang="0">
                      <a:pos x="T8" y="T9"/>
                    </a:cxn>
                  </a:cxnLst>
                  <a:rect l="0" t="0" r="r" b="b"/>
                  <a:pathLst>
                    <a:path w="211" h="209">
                      <a:moveTo>
                        <a:pt x="8" y="204"/>
                      </a:moveTo>
                      <a:lnTo>
                        <a:pt x="0" y="209"/>
                      </a:lnTo>
                      <a:lnTo>
                        <a:pt x="204" y="6"/>
                      </a:lnTo>
                      <a:lnTo>
                        <a:pt x="211" y="0"/>
                      </a:lnTo>
                      <a:lnTo>
                        <a:pt x="8" y="20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8" name="Freeform 314"/>
                <p:cNvSpPr>
                  <a:spLocks/>
                </p:cNvSpPr>
                <p:nvPr/>
              </p:nvSpPr>
              <p:spPr bwMode="auto">
                <a:xfrm>
                  <a:off x="3525" y="2556"/>
                  <a:ext cx="218" cy="214"/>
                </a:xfrm>
                <a:custGeom>
                  <a:avLst/>
                  <a:gdLst>
                    <a:gd name="T0" fmla="*/ 14 w 218"/>
                    <a:gd name="T1" fmla="*/ 203 h 214"/>
                    <a:gd name="T2" fmla="*/ 0 w 218"/>
                    <a:gd name="T3" fmla="*/ 214 h 214"/>
                    <a:gd name="T4" fmla="*/ 204 w 218"/>
                    <a:gd name="T5" fmla="*/ 11 h 214"/>
                    <a:gd name="T6" fmla="*/ 218 w 218"/>
                    <a:gd name="T7" fmla="*/ 0 h 214"/>
                    <a:gd name="T8" fmla="*/ 14 w 218"/>
                    <a:gd name="T9" fmla="*/ 203 h 214"/>
                  </a:gdLst>
                  <a:ahLst/>
                  <a:cxnLst>
                    <a:cxn ang="0">
                      <a:pos x="T0" y="T1"/>
                    </a:cxn>
                    <a:cxn ang="0">
                      <a:pos x="T2" y="T3"/>
                    </a:cxn>
                    <a:cxn ang="0">
                      <a:pos x="T4" y="T5"/>
                    </a:cxn>
                    <a:cxn ang="0">
                      <a:pos x="T6" y="T7"/>
                    </a:cxn>
                    <a:cxn ang="0">
                      <a:pos x="T8" y="T9"/>
                    </a:cxn>
                  </a:cxnLst>
                  <a:rect l="0" t="0" r="r" b="b"/>
                  <a:pathLst>
                    <a:path w="218" h="214">
                      <a:moveTo>
                        <a:pt x="14" y="203"/>
                      </a:moveTo>
                      <a:lnTo>
                        <a:pt x="0" y="214"/>
                      </a:lnTo>
                      <a:lnTo>
                        <a:pt x="204" y="11"/>
                      </a:lnTo>
                      <a:lnTo>
                        <a:pt x="218" y="0"/>
                      </a:lnTo>
                      <a:lnTo>
                        <a:pt x="14" y="20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09" name="Line 315"/>
                <p:cNvSpPr>
                  <a:spLocks noChangeShapeType="1"/>
                </p:cNvSpPr>
                <p:nvPr/>
              </p:nvSpPr>
              <p:spPr bwMode="auto">
                <a:xfrm flipV="1">
                  <a:off x="3539"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10" name="Freeform 316"/>
                <p:cNvSpPr>
                  <a:spLocks/>
                </p:cNvSpPr>
                <p:nvPr/>
              </p:nvSpPr>
              <p:spPr bwMode="auto">
                <a:xfrm>
                  <a:off x="3513" y="2567"/>
                  <a:ext cx="216" cy="215"/>
                </a:xfrm>
                <a:custGeom>
                  <a:avLst/>
                  <a:gdLst>
                    <a:gd name="T0" fmla="*/ 12 w 216"/>
                    <a:gd name="T1" fmla="*/ 203 h 215"/>
                    <a:gd name="T2" fmla="*/ 0 w 216"/>
                    <a:gd name="T3" fmla="*/ 215 h 215"/>
                    <a:gd name="T4" fmla="*/ 203 w 216"/>
                    <a:gd name="T5" fmla="*/ 11 h 215"/>
                    <a:gd name="T6" fmla="*/ 216 w 216"/>
                    <a:gd name="T7" fmla="*/ 0 h 215"/>
                    <a:gd name="T8" fmla="*/ 12 w 216"/>
                    <a:gd name="T9" fmla="*/ 203 h 215"/>
                  </a:gdLst>
                  <a:ahLst/>
                  <a:cxnLst>
                    <a:cxn ang="0">
                      <a:pos x="T0" y="T1"/>
                    </a:cxn>
                    <a:cxn ang="0">
                      <a:pos x="T2" y="T3"/>
                    </a:cxn>
                    <a:cxn ang="0">
                      <a:pos x="T4" y="T5"/>
                    </a:cxn>
                    <a:cxn ang="0">
                      <a:pos x="T6" y="T7"/>
                    </a:cxn>
                    <a:cxn ang="0">
                      <a:pos x="T8" y="T9"/>
                    </a:cxn>
                  </a:cxnLst>
                  <a:rect l="0" t="0" r="r" b="b"/>
                  <a:pathLst>
                    <a:path w="216" h="215">
                      <a:moveTo>
                        <a:pt x="12" y="203"/>
                      </a:moveTo>
                      <a:lnTo>
                        <a:pt x="0" y="215"/>
                      </a:lnTo>
                      <a:lnTo>
                        <a:pt x="203" y="11"/>
                      </a:lnTo>
                      <a:lnTo>
                        <a:pt x="216" y="0"/>
                      </a:lnTo>
                      <a:lnTo>
                        <a:pt x="12" y="20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1" name="Line 317"/>
                <p:cNvSpPr>
                  <a:spLocks noChangeShapeType="1"/>
                </p:cNvSpPr>
                <p:nvPr/>
              </p:nvSpPr>
              <p:spPr bwMode="auto">
                <a:xfrm flipV="1">
                  <a:off x="3525"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12" name="Freeform 318"/>
                <p:cNvSpPr>
                  <a:spLocks/>
                </p:cNvSpPr>
                <p:nvPr/>
              </p:nvSpPr>
              <p:spPr bwMode="auto">
                <a:xfrm>
                  <a:off x="3938" y="2703"/>
                  <a:ext cx="214" cy="216"/>
                </a:xfrm>
                <a:custGeom>
                  <a:avLst/>
                  <a:gdLst>
                    <a:gd name="T0" fmla="*/ 0 w 214"/>
                    <a:gd name="T1" fmla="*/ 216 h 216"/>
                    <a:gd name="T2" fmla="*/ 11 w 214"/>
                    <a:gd name="T3" fmla="*/ 203 h 216"/>
                    <a:gd name="T4" fmla="*/ 214 w 214"/>
                    <a:gd name="T5" fmla="*/ 0 h 216"/>
                    <a:gd name="T6" fmla="*/ 204 w 214"/>
                    <a:gd name="T7" fmla="*/ 12 h 216"/>
                    <a:gd name="T8" fmla="*/ 0 w 214"/>
                    <a:gd name="T9" fmla="*/ 216 h 216"/>
                  </a:gdLst>
                  <a:ahLst/>
                  <a:cxnLst>
                    <a:cxn ang="0">
                      <a:pos x="T0" y="T1"/>
                    </a:cxn>
                    <a:cxn ang="0">
                      <a:pos x="T2" y="T3"/>
                    </a:cxn>
                    <a:cxn ang="0">
                      <a:pos x="T4" y="T5"/>
                    </a:cxn>
                    <a:cxn ang="0">
                      <a:pos x="T6" y="T7"/>
                    </a:cxn>
                    <a:cxn ang="0">
                      <a:pos x="T8" y="T9"/>
                    </a:cxn>
                  </a:cxnLst>
                  <a:rect l="0" t="0" r="r" b="b"/>
                  <a:pathLst>
                    <a:path w="214" h="216">
                      <a:moveTo>
                        <a:pt x="0" y="216"/>
                      </a:moveTo>
                      <a:lnTo>
                        <a:pt x="11" y="203"/>
                      </a:lnTo>
                      <a:lnTo>
                        <a:pt x="214" y="0"/>
                      </a:lnTo>
                      <a:lnTo>
                        <a:pt x="204" y="12"/>
                      </a:lnTo>
                      <a:lnTo>
                        <a:pt x="0" y="21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3" name="Line 319"/>
                <p:cNvSpPr>
                  <a:spLocks noChangeShapeType="1"/>
                </p:cNvSpPr>
                <p:nvPr/>
              </p:nvSpPr>
              <p:spPr bwMode="auto">
                <a:xfrm flipV="1">
                  <a:off x="3938" y="2715"/>
                  <a:ext cx="204" cy="204"/>
                </a:xfrm>
                <a:prstGeom prst="line">
                  <a:avLst/>
                </a:prstGeom>
                <a:noFill/>
                <a:ln w="1588">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14" name="Freeform 320"/>
                <p:cNvSpPr>
                  <a:spLocks/>
                </p:cNvSpPr>
                <p:nvPr/>
              </p:nvSpPr>
              <p:spPr bwMode="auto">
                <a:xfrm>
                  <a:off x="3949" y="2690"/>
                  <a:ext cx="211" cy="216"/>
                </a:xfrm>
                <a:custGeom>
                  <a:avLst/>
                  <a:gdLst>
                    <a:gd name="T0" fmla="*/ 0 w 211"/>
                    <a:gd name="T1" fmla="*/ 216 h 216"/>
                    <a:gd name="T2" fmla="*/ 8 w 211"/>
                    <a:gd name="T3" fmla="*/ 203 h 216"/>
                    <a:gd name="T4" fmla="*/ 211 w 211"/>
                    <a:gd name="T5" fmla="*/ 0 h 216"/>
                    <a:gd name="T6" fmla="*/ 203 w 211"/>
                    <a:gd name="T7" fmla="*/ 13 h 216"/>
                    <a:gd name="T8" fmla="*/ 0 w 211"/>
                    <a:gd name="T9" fmla="*/ 216 h 216"/>
                  </a:gdLst>
                  <a:ahLst/>
                  <a:cxnLst>
                    <a:cxn ang="0">
                      <a:pos x="T0" y="T1"/>
                    </a:cxn>
                    <a:cxn ang="0">
                      <a:pos x="T2" y="T3"/>
                    </a:cxn>
                    <a:cxn ang="0">
                      <a:pos x="T4" y="T5"/>
                    </a:cxn>
                    <a:cxn ang="0">
                      <a:pos x="T6" y="T7"/>
                    </a:cxn>
                    <a:cxn ang="0">
                      <a:pos x="T8" y="T9"/>
                    </a:cxn>
                  </a:cxnLst>
                  <a:rect l="0" t="0" r="r" b="b"/>
                  <a:pathLst>
                    <a:path w="211" h="216">
                      <a:moveTo>
                        <a:pt x="0" y="216"/>
                      </a:moveTo>
                      <a:lnTo>
                        <a:pt x="8" y="203"/>
                      </a:lnTo>
                      <a:lnTo>
                        <a:pt x="211" y="0"/>
                      </a:lnTo>
                      <a:lnTo>
                        <a:pt x="203" y="13"/>
                      </a:lnTo>
                      <a:lnTo>
                        <a:pt x="0"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5" name="Line 321"/>
                <p:cNvSpPr>
                  <a:spLocks noChangeShapeType="1"/>
                </p:cNvSpPr>
                <p:nvPr/>
              </p:nvSpPr>
              <p:spPr bwMode="auto">
                <a:xfrm flipV="1">
                  <a:off x="3949" y="2703"/>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16" name="Freeform 322"/>
                <p:cNvSpPr>
                  <a:spLocks/>
                </p:cNvSpPr>
                <p:nvPr/>
              </p:nvSpPr>
              <p:spPr bwMode="auto">
                <a:xfrm>
                  <a:off x="3949" y="2696"/>
                  <a:ext cx="207" cy="210"/>
                </a:xfrm>
                <a:custGeom>
                  <a:avLst/>
                  <a:gdLst>
                    <a:gd name="T0" fmla="*/ 0 w 207"/>
                    <a:gd name="T1" fmla="*/ 210 h 210"/>
                    <a:gd name="T2" fmla="*/ 4 w 207"/>
                    <a:gd name="T3" fmla="*/ 204 h 210"/>
                    <a:gd name="T4" fmla="*/ 207 w 207"/>
                    <a:gd name="T5" fmla="*/ 0 h 210"/>
                    <a:gd name="T6" fmla="*/ 203 w 207"/>
                    <a:gd name="T7" fmla="*/ 7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4"/>
                      </a:lnTo>
                      <a:lnTo>
                        <a:pt x="207" y="0"/>
                      </a:lnTo>
                      <a:lnTo>
                        <a:pt x="203" y="7"/>
                      </a:lnTo>
                      <a:lnTo>
                        <a:pt x="0" y="21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7" name="Freeform 323"/>
                <p:cNvSpPr>
                  <a:spLocks/>
                </p:cNvSpPr>
                <p:nvPr/>
              </p:nvSpPr>
              <p:spPr bwMode="auto">
                <a:xfrm>
                  <a:off x="3953" y="2690"/>
                  <a:ext cx="207" cy="210"/>
                </a:xfrm>
                <a:custGeom>
                  <a:avLst/>
                  <a:gdLst>
                    <a:gd name="T0" fmla="*/ 0 w 207"/>
                    <a:gd name="T1" fmla="*/ 210 h 210"/>
                    <a:gd name="T2" fmla="*/ 4 w 207"/>
                    <a:gd name="T3" fmla="*/ 203 h 210"/>
                    <a:gd name="T4" fmla="*/ 207 w 207"/>
                    <a:gd name="T5" fmla="*/ 0 h 210"/>
                    <a:gd name="T6" fmla="*/ 203 w 207"/>
                    <a:gd name="T7" fmla="*/ 6 h 210"/>
                    <a:gd name="T8" fmla="*/ 0 w 207"/>
                    <a:gd name="T9" fmla="*/ 210 h 210"/>
                  </a:gdLst>
                  <a:ahLst/>
                  <a:cxnLst>
                    <a:cxn ang="0">
                      <a:pos x="T0" y="T1"/>
                    </a:cxn>
                    <a:cxn ang="0">
                      <a:pos x="T2" y="T3"/>
                    </a:cxn>
                    <a:cxn ang="0">
                      <a:pos x="T4" y="T5"/>
                    </a:cxn>
                    <a:cxn ang="0">
                      <a:pos x="T6" y="T7"/>
                    </a:cxn>
                    <a:cxn ang="0">
                      <a:pos x="T8" y="T9"/>
                    </a:cxn>
                  </a:cxnLst>
                  <a:rect l="0" t="0" r="r" b="b"/>
                  <a:pathLst>
                    <a:path w="207" h="210">
                      <a:moveTo>
                        <a:pt x="0" y="210"/>
                      </a:moveTo>
                      <a:lnTo>
                        <a:pt x="4" y="203"/>
                      </a:lnTo>
                      <a:lnTo>
                        <a:pt x="207" y="0"/>
                      </a:lnTo>
                      <a:lnTo>
                        <a:pt x="203" y="6"/>
                      </a:lnTo>
                      <a:lnTo>
                        <a:pt x="0" y="21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8" name="Freeform 324"/>
                <p:cNvSpPr>
                  <a:spLocks/>
                </p:cNvSpPr>
                <p:nvPr/>
              </p:nvSpPr>
              <p:spPr bwMode="auto">
                <a:xfrm>
                  <a:off x="3957" y="2676"/>
                  <a:ext cx="209" cy="217"/>
                </a:xfrm>
                <a:custGeom>
                  <a:avLst/>
                  <a:gdLst>
                    <a:gd name="T0" fmla="*/ 0 w 209"/>
                    <a:gd name="T1" fmla="*/ 217 h 217"/>
                    <a:gd name="T2" fmla="*/ 6 w 209"/>
                    <a:gd name="T3" fmla="*/ 203 h 217"/>
                    <a:gd name="T4" fmla="*/ 209 w 209"/>
                    <a:gd name="T5" fmla="*/ 0 h 217"/>
                    <a:gd name="T6" fmla="*/ 203 w 209"/>
                    <a:gd name="T7" fmla="*/ 14 h 217"/>
                    <a:gd name="T8" fmla="*/ 0 w 209"/>
                    <a:gd name="T9" fmla="*/ 217 h 217"/>
                  </a:gdLst>
                  <a:ahLst/>
                  <a:cxnLst>
                    <a:cxn ang="0">
                      <a:pos x="T0" y="T1"/>
                    </a:cxn>
                    <a:cxn ang="0">
                      <a:pos x="T2" y="T3"/>
                    </a:cxn>
                    <a:cxn ang="0">
                      <a:pos x="T4" y="T5"/>
                    </a:cxn>
                    <a:cxn ang="0">
                      <a:pos x="T6" y="T7"/>
                    </a:cxn>
                    <a:cxn ang="0">
                      <a:pos x="T8" y="T9"/>
                    </a:cxn>
                  </a:cxnLst>
                  <a:rect l="0" t="0" r="r" b="b"/>
                  <a:pathLst>
                    <a:path w="209" h="217">
                      <a:moveTo>
                        <a:pt x="0" y="217"/>
                      </a:moveTo>
                      <a:lnTo>
                        <a:pt x="6" y="203"/>
                      </a:lnTo>
                      <a:lnTo>
                        <a:pt x="209" y="0"/>
                      </a:lnTo>
                      <a:lnTo>
                        <a:pt x="203" y="14"/>
                      </a:lnTo>
                      <a:lnTo>
                        <a:pt x="0"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19" name="Line 325"/>
                <p:cNvSpPr>
                  <a:spLocks noChangeShapeType="1"/>
                </p:cNvSpPr>
                <p:nvPr/>
              </p:nvSpPr>
              <p:spPr bwMode="auto">
                <a:xfrm flipV="1">
                  <a:off x="3957" y="2690"/>
                  <a:ext cx="203" cy="203"/>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20" name="Freeform 326"/>
                <p:cNvSpPr>
                  <a:spLocks/>
                </p:cNvSpPr>
                <p:nvPr/>
              </p:nvSpPr>
              <p:spPr bwMode="auto">
                <a:xfrm>
                  <a:off x="3957" y="2686"/>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1" name="Freeform 327"/>
                <p:cNvSpPr>
                  <a:spLocks/>
                </p:cNvSpPr>
                <p:nvPr/>
              </p:nvSpPr>
              <p:spPr bwMode="auto">
                <a:xfrm>
                  <a:off x="3958" y="2683"/>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2" name="Freeform 328"/>
                <p:cNvSpPr>
                  <a:spLocks/>
                </p:cNvSpPr>
                <p:nvPr/>
              </p:nvSpPr>
              <p:spPr bwMode="auto">
                <a:xfrm>
                  <a:off x="3960" y="2679"/>
                  <a:ext cx="205" cy="207"/>
                </a:xfrm>
                <a:custGeom>
                  <a:avLst/>
                  <a:gdLst>
                    <a:gd name="T0" fmla="*/ 0 w 205"/>
                    <a:gd name="T1" fmla="*/ 207 h 207"/>
                    <a:gd name="T2" fmla="*/ 1 w 205"/>
                    <a:gd name="T3" fmla="*/ 204 h 207"/>
                    <a:gd name="T4" fmla="*/ 205 w 205"/>
                    <a:gd name="T5" fmla="*/ 0 h 207"/>
                    <a:gd name="T6" fmla="*/ 203 w 205"/>
                    <a:gd name="T7" fmla="*/ 4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1" y="204"/>
                      </a:lnTo>
                      <a:lnTo>
                        <a:pt x="205" y="0"/>
                      </a:lnTo>
                      <a:lnTo>
                        <a:pt x="203" y="4"/>
                      </a:lnTo>
                      <a:lnTo>
                        <a:pt x="0" y="20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3" name="Freeform 329"/>
                <p:cNvSpPr>
                  <a:spLocks/>
                </p:cNvSpPr>
                <p:nvPr/>
              </p:nvSpPr>
              <p:spPr bwMode="auto">
                <a:xfrm>
                  <a:off x="3961" y="2676"/>
                  <a:ext cx="205" cy="207"/>
                </a:xfrm>
                <a:custGeom>
                  <a:avLst/>
                  <a:gdLst>
                    <a:gd name="T0" fmla="*/ 0 w 205"/>
                    <a:gd name="T1" fmla="*/ 207 h 207"/>
                    <a:gd name="T2" fmla="*/ 2 w 205"/>
                    <a:gd name="T3" fmla="*/ 203 h 207"/>
                    <a:gd name="T4" fmla="*/ 205 w 205"/>
                    <a:gd name="T5" fmla="*/ 0 h 207"/>
                    <a:gd name="T6" fmla="*/ 204 w 205"/>
                    <a:gd name="T7" fmla="*/ 3 h 207"/>
                    <a:gd name="T8" fmla="*/ 0 w 205"/>
                    <a:gd name="T9" fmla="*/ 207 h 207"/>
                  </a:gdLst>
                  <a:ahLst/>
                  <a:cxnLst>
                    <a:cxn ang="0">
                      <a:pos x="T0" y="T1"/>
                    </a:cxn>
                    <a:cxn ang="0">
                      <a:pos x="T2" y="T3"/>
                    </a:cxn>
                    <a:cxn ang="0">
                      <a:pos x="T4" y="T5"/>
                    </a:cxn>
                    <a:cxn ang="0">
                      <a:pos x="T6" y="T7"/>
                    </a:cxn>
                    <a:cxn ang="0">
                      <a:pos x="T8" y="T9"/>
                    </a:cxn>
                  </a:cxnLst>
                  <a:rect l="0" t="0" r="r" b="b"/>
                  <a:pathLst>
                    <a:path w="205" h="207">
                      <a:moveTo>
                        <a:pt x="0" y="207"/>
                      </a:moveTo>
                      <a:lnTo>
                        <a:pt x="2" y="203"/>
                      </a:lnTo>
                      <a:lnTo>
                        <a:pt x="205" y="0"/>
                      </a:lnTo>
                      <a:lnTo>
                        <a:pt x="204" y="3"/>
                      </a:lnTo>
                      <a:lnTo>
                        <a:pt x="0" y="207"/>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4" name="Freeform 330"/>
                <p:cNvSpPr>
                  <a:spLocks/>
                </p:cNvSpPr>
                <p:nvPr/>
              </p:nvSpPr>
              <p:spPr bwMode="auto">
                <a:xfrm>
                  <a:off x="3963" y="2662"/>
                  <a:ext cx="207" cy="217"/>
                </a:xfrm>
                <a:custGeom>
                  <a:avLst/>
                  <a:gdLst>
                    <a:gd name="T0" fmla="*/ 0 w 207"/>
                    <a:gd name="T1" fmla="*/ 217 h 217"/>
                    <a:gd name="T2" fmla="*/ 3 w 207"/>
                    <a:gd name="T3" fmla="*/ 203 h 217"/>
                    <a:gd name="T4" fmla="*/ 207 w 207"/>
                    <a:gd name="T5" fmla="*/ 0 h 217"/>
                    <a:gd name="T6" fmla="*/ 203 w 207"/>
                    <a:gd name="T7" fmla="*/ 14 h 217"/>
                    <a:gd name="T8" fmla="*/ 0 w 207"/>
                    <a:gd name="T9" fmla="*/ 217 h 217"/>
                  </a:gdLst>
                  <a:ahLst/>
                  <a:cxnLst>
                    <a:cxn ang="0">
                      <a:pos x="T0" y="T1"/>
                    </a:cxn>
                    <a:cxn ang="0">
                      <a:pos x="T2" y="T3"/>
                    </a:cxn>
                    <a:cxn ang="0">
                      <a:pos x="T4" y="T5"/>
                    </a:cxn>
                    <a:cxn ang="0">
                      <a:pos x="T6" y="T7"/>
                    </a:cxn>
                    <a:cxn ang="0">
                      <a:pos x="T8" y="T9"/>
                    </a:cxn>
                  </a:cxnLst>
                  <a:rect l="0" t="0" r="r" b="b"/>
                  <a:pathLst>
                    <a:path w="207" h="217">
                      <a:moveTo>
                        <a:pt x="0" y="217"/>
                      </a:moveTo>
                      <a:lnTo>
                        <a:pt x="3" y="203"/>
                      </a:lnTo>
                      <a:lnTo>
                        <a:pt x="207" y="0"/>
                      </a:lnTo>
                      <a:lnTo>
                        <a:pt x="203" y="14"/>
                      </a:lnTo>
                      <a:lnTo>
                        <a:pt x="0"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5" name="Line 331"/>
                <p:cNvSpPr>
                  <a:spLocks noChangeShapeType="1"/>
                </p:cNvSpPr>
                <p:nvPr/>
              </p:nvSpPr>
              <p:spPr bwMode="auto">
                <a:xfrm flipV="1">
                  <a:off x="3963" y="2676"/>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26" name="Freeform 332"/>
                <p:cNvSpPr>
                  <a:spLocks/>
                </p:cNvSpPr>
                <p:nvPr/>
              </p:nvSpPr>
              <p:spPr bwMode="auto">
                <a:xfrm>
                  <a:off x="3963" y="2671"/>
                  <a:ext cx="205" cy="208"/>
                </a:xfrm>
                <a:custGeom>
                  <a:avLst/>
                  <a:gdLst>
                    <a:gd name="T0" fmla="*/ 0 w 205"/>
                    <a:gd name="T1" fmla="*/ 208 h 208"/>
                    <a:gd name="T2" fmla="*/ 1 w 205"/>
                    <a:gd name="T3" fmla="*/ 204 h 208"/>
                    <a:gd name="T4" fmla="*/ 205 w 205"/>
                    <a:gd name="T5" fmla="*/ 0 h 208"/>
                    <a:gd name="T6" fmla="*/ 203 w 205"/>
                    <a:gd name="T7" fmla="*/ 5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4"/>
                      </a:lnTo>
                      <a:lnTo>
                        <a:pt x="205" y="0"/>
                      </a:lnTo>
                      <a:lnTo>
                        <a:pt x="203" y="5"/>
                      </a:lnTo>
                      <a:lnTo>
                        <a:pt x="0" y="20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7" name="Freeform 333"/>
                <p:cNvSpPr>
                  <a:spLocks/>
                </p:cNvSpPr>
                <p:nvPr/>
              </p:nvSpPr>
              <p:spPr bwMode="auto">
                <a:xfrm>
                  <a:off x="3964" y="2666"/>
                  <a:ext cx="205" cy="209"/>
                </a:xfrm>
                <a:custGeom>
                  <a:avLst/>
                  <a:gdLst>
                    <a:gd name="T0" fmla="*/ 0 w 205"/>
                    <a:gd name="T1" fmla="*/ 209 h 209"/>
                    <a:gd name="T2" fmla="*/ 1 w 205"/>
                    <a:gd name="T3" fmla="*/ 204 h 209"/>
                    <a:gd name="T4" fmla="*/ 205 w 205"/>
                    <a:gd name="T5" fmla="*/ 0 h 209"/>
                    <a:gd name="T6" fmla="*/ 204 w 205"/>
                    <a:gd name="T7" fmla="*/ 5 h 209"/>
                    <a:gd name="T8" fmla="*/ 0 w 205"/>
                    <a:gd name="T9" fmla="*/ 209 h 209"/>
                  </a:gdLst>
                  <a:ahLst/>
                  <a:cxnLst>
                    <a:cxn ang="0">
                      <a:pos x="T0" y="T1"/>
                    </a:cxn>
                    <a:cxn ang="0">
                      <a:pos x="T2" y="T3"/>
                    </a:cxn>
                    <a:cxn ang="0">
                      <a:pos x="T4" y="T5"/>
                    </a:cxn>
                    <a:cxn ang="0">
                      <a:pos x="T6" y="T7"/>
                    </a:cxn>
                    <a:cxn ang="0">
                      <a:pos x="T8" y="T9"/>
                    </a:cxn>
                  </a:cxnLst>
                  <a:rect l="0" t="0" r="r" b="b"/>
                  <a:pathLst>
                    <a:path w="205" h="209">
                      <a:moveTo>
                        <a:pt x="0" y="209"/>
                      </a:moveTo>
                      <a:lnTo>
                        <a:pt x="1" y="204"/>
                      </a:lnTo>
                      <a:lnTo>
                        <a:pt x="205" y="0"/>
                      </a:lnTo>
                      <a:lnTo>
                        <a:pt x="204" y="5"/>
                      </a:lnTo>
                      <a:lnTo>
                        <a:pt x="0" y="209"/>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8" name="Freeform 334"/>
                <p:cNvSpPr>
                  <a:spLocks/>
                </p:cNvSpPr>
                <p:nvPr/>
              </p:nvSpPr>
              <p:spPr bwMode="auto">
                <a:xfrm>
                  <a:off x="3965" y="2662"/>
                  <a:ext cx="205" cy="208"/>
                </a:xfrm>
                <a:custGeom>
                  <a:avLst/>
                  <a:gdLst>
                    <a:gd name="T0" fmla="*/ 0 w 205"/>
                    <a:gd name="T1" fmla="*/ 208 h 208"/>
                    <a:gd name="T2" fmla="*/ 1 w 205"/>
                    <a:gd name="T3" fmla="*/ 203 h 208"/>
                    <a:gd name="T4" fmla="*/ 205 w 205"/>
                    <a:gd name="T5" fmla="*/ 0 h 208"/>
                    <a:gd name="T6" fmla="*/ 204 w 205"/>
                    <a:gd name="T7" fmla="*/ 4 h 208"/>
                    <a:gd name="T8" fmla="*/ 0 w 205"/>
                    <a:gd name="T9" fmla="*/ 208 h 208"/>
                  </a:gdLst>
                  <a:ahLst/>
                  <a:cxnLst>
                    <a:cxn ang="0">
                      <a:pos x="T0" y="T1"/>
                    </a:cxn>
                    <a:cxn ang="0">
                      <a:pos x="T2" y="T3"/>
                    </a:cxn>
                    <a:cxn ang="0">
                      <a:pos x="T4" y="T5"/>
                    </a:cxn>
                    <a:cxn ang="0">
                      <a:pos x="T6" y="T7"/>
                    </a:cxn>
                    <a:cxn ang="0">
                      <a:pos x="T8" y="T9"/>
                    </a:cxn>
                  </a:cxnLst>
                  <a:rect l="0" t="0" r="r" b="b"/>
                  <a:pathLst>
                    <a:path w="205" h="208">
                      <a:moveTo>
                        <a:pt x="0" y="208"/>
                      </a:moveTo>
                      <a:lnTo>
                        <a:pt x="1" y="203"/>
                      </a:lnTo>
                      <a:lnTo>
                        <a:pt x="205" y="0"/>
                      </a:lnTo>
                      <a:lnTo>
                        <a:pt x="204" y="4"/>
                      </a:lnTo>
                      <a:lnTo>
                        <a:pt x="0"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29" name="Freeform 335"/>
                <p:cNvSpPr>
                  <a:spLocks/>
                </p:cNvSpPr>
                <p:nvPr/>
              </p:nvSpPr>
              <p:spPr bwMode="auto">
                <a:xfrm>
                  <a:off x="3966" y="2647"/>
                  <a:ext cx="205" cy="218"/>
                </a:xfrm>
                <a:custGeom>
                  <a:avLst/>
                  <a:gdLst>
                    <a:gd name="T0" fmla="*/ 0 w 205"/>
                    <a:gd name="T1" fmla="*/ 218 h 218"/>
                    <a:gd name="T2" fmla="*/ 2 w 205"/>
                    <a:gd name="T3" fmla="*/ 203 h 218"/>
                    <a:gd name="T4" fmla="*/ 205 w 205"/>
                    <a:gd name="T5" fmla="*/ 0 h 218"/>
                    <a:gd name="T6" fmla="*/ 204 w 205"/>
                    <a:gd name="T7" fmla="*/ 15 h 218"/>
                    <a:gd name="T8" fmla="*/ 0 w 205"/>
                    <a:gd name="T9" fmla="*/ 218 h 218"/>
                  </a:gdLst>
                  <a:ahLst/>
                  <a:cxnLst>
                    <a:cxn ang="0">
                      <a:pos x="T0" y="T1"/>
                    </a:cxn>
                    <a:cxn ang="0">
                      <a:pos x="T2" y="T3"/>
                    </a:cxn>
                    <a:cxn ang="0">
                      <a:pos x="T4" y="T5"/>
                    </a:cxn>
                    <a:cxn ang="0">
                      <a:pos x="T6" y="T7"/>
                    </a:cxn>
                    <a:cxn ang="0">
                      <a:pos x="T8" y="T9"/>
                    </a:cxn>
                  </a:cxnLst>
                  <a:rect l="0" t="0" r="r" b="b"/>
                  <a:pathLst>
                    <a:path w="205" h="218">
                      <a:moveTo>
                        <a:pt x="0" y="218"/>
                      </a:moveTo>
                      <a:lnTo>
                        <a:pt x="2" y="203"/>
                      </a:lnTo>
                      <a:lnTo>
                        <a:pt x="205" y="0"/>
                      </a:lnTo>
                      <a:lnTo>
                        <a:pt x="204" y="15"/>
                      </a:lnTo>
                      <a:lnTo>
                        <a:pt x="0"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0" name="Line 336"/>
                <p:cNvSpPr>
                  <a:spLocks noChangeShapeType="1"/>
                </p:cNvSpPr>
                <p:nvPr/>
              </p:nvSpPr>
              <p:spPr bwMode="auto">
                <a:xfrm flipV="1">
                  <a:off x="3966" y="2662"/>
                  <a:ext cx="204" cy="203"/>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31" name="Freeform 337"/>
                <p:cNvSpPr>
                  <a:spLocks/>
                </p:cNvSpPr>
                <p:nvPr/>
              </p:nvSpPr>
              <p:spPr bwMode="auto">
                <a:xfrm>
                  <a:off x="3966" y="2632"/>
                  <a:ext cx="205" cy="218"/>
                </a:xfrm>
                <a:custGeom>
                  <a:avLst/>
                  <a:gdLst>
                    <a:gd name="T0" fmla="*/ 2 w 205"/>
                    <a:gd name="T1" fmla="*/ 218 h 218"/>
                    <a:gd name="T2" fmla="*/ 0 w 205"/>
                    <a:gd name="T3" fmla="*/ 204 h 218"/>
                    <a:gd name="T4" fmla="*/ 204 w 205"/>
                    <a:gd name="T5" fmla="*/ 0 h 218"/>
                    <a:gd name="T6" fmla="*/ 205 w 205"/>
                    <a:gd name="T7" fmla="*/ 15 h 218"/>
                    <a:gd name="T8" fmla="*/ 2 w 205"/>
                    <a:gd name="T9" fmla="*/ 218 h 218"/>
                  </a:gdLst>
                  <a:ahLst/>
                  <a:cxnLst>
                    <a:cxn ang="0">
                      <a:pos x="T0" y="T1"/>
                    </a:cxn>
                    <a:cxn ang="0">
                      <a:pos x="T2" y="T3"/>
                    </a:cxn>
                    <a:cxn ang="0">
                      <a:pos x="T4" y="T5"/>
                    </a:cxn>
                    <a:cxn ang="0">
                      <a:pos x="T6" y="T7"/>
                    </a:cxn>
                    <a:cxn ang="0">
                      <a:pos x="T8" y="T9"/>
                    </a:cxn>
                  </a:cxnLst>
                  <a:rect l="0" t="0" r="r" b="b"/>
                  <a:pathLst>
                    <a:path w="205" h="218">
                      <a:moveTo>
                        <a:pt x="2" y="218"/>
                      </a:moveTo>
                      <a:lnTo>
                        <a:pt x="0" y="204"/>
                      </a:lnTo>
                      <a:lnTo>
                        <a:pt x="204" y="0"/>
                      </a:lnTo>
                      <a:lnTo>
                        <a:pt x="205" y="15"/>
                      </a:lnTo>
                      <a:lnTo>
                        <a:pt x="2" y="218"/>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2" name="Line 338"/>
                <p:cNvSpPr>
                  <a:spLocks noChangeShapeType="1"/>
                </p:cNvSpPr>
                <p:nvPr/>
              </p:nvSpPr>
              <p:spPr bwMode="auto">
                <a:xfrm flipV="1">
                  <a:off x="3968" y="2647"/>
                  <a:ext cx="203" cy="203"/>
                </a:xfrm>
                <a:prstGeom prst="line">
                  <a:avLst/>
                </a:prstGeom>
                <a:noFill/>
                <a:ln w="1588">
                  <a:solidFill>
                    <a:srgbClr val="E1E1E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33" name="Freeform 339"/>
                <p:cNvSpPr>
                  <a:spLocks/>
                </p:cNvSpPr>
                <p:nvPr/>
              </p:nvSpPr>
              <p:spPr bwMode="auto">
                <a:xfrm>
                  <a:off x="3963" y="2618"/>
                  <a:ext cx="207" cy="218"/>
                </a:xfrm>
                <a:custGeom>
                  <a:avLst/>
                  <a:gdLst>
                    <a:gd name="T0" fmla="*/ 3 w 207"/>
                    <a:gd name="T1" fmla="*/ 218 h 218"/>
                    <a:gd name="T2" fmla="*/ 0 w 207"/>
                    <a:gd name="T3" fmla="*/ 203 h 218"/>
                    <a:gd name="T4" fmla="*/ 203 w 207"/>
                    <a:gd name="T5" fmla="*/ 0 h 218"/>
                    <a:gd name="T6" fmla="*/ 207 w 207"/>
                    <a:gd name="T7" fmla="*/ 14 h 218"/>
                    <a:gd name="T8" fmla="*/ 3 w 207"/>
                    <a:gd name="T9" fmla="*/ 218 h 218"/>
                  </a:gdLst>
                  <a:ahLst/>
                  <a:cxnLst>
                    <a:cxn ang="0">
                      <a:pos x="T0" y="T1"/>
                    </a:cxn>
                    <a:cxn ang="0">
                      <a:pos x="T2" y="T3"/>
                    </a:cxn>
                    <a:cxn ang="0">
                      <a:pos x="T4" y="T5"/>
                    </a:cxn>
                    <a:cxn ang="0">
                      <a:pos x="T6" y="T7"/>
                    </a:cxn>
                    <a:cxn ang="0">
                      <a:pos x="T8" y="T9"/>
                    </a:cxn>
                  </a:cxnLst>
                  <a:rect l="0" t="0" r="r" b="b"/>
                  <a:pathLst>
                    <a:path w="207" h="218">
                      <a:moveTo>
                        <a:pt x="3" y="218"/>
                      </a:moveTo>
                      <a:lnTo>
                        <a:pt x="0" y="203"/>
                      </a:lnTo>
                      <a:lnTo>
                        <a:pt x="203" y="0"/>
                      </a:lnTo>
                      <a:lnTo>
                        <a:pt x="207" y="14"/>
                      </a:lnTo>
                      <a:lnTo>
                        <a:pt x="3" y="21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4" name="Line 340"/>
                <p:cNvSpPr>
                  <a:spLocks noChangeShapeType="1"/>
                </p:cNvSpPr>
                <p:nvPr/>
              </p:nvSpPr>
              <p:spPr bwMode="auto">
                <a:xfrm flipV="1">
                  <a:off x="3966" y="2632"/>
                  <a:ext cx="204" cy="204"/>
                </a:xfrm>
                <a:prstGeom prst="line">
                  <a:avLst/>
                </a:prstGeom>
                <a:noFill/>
                <a:ln w="1588">
                  <a:solidFill>
                    <a:srgbClr val="E0E0E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35" name="Freeform 341"/>
                <p:cNvSpPr>
                  <a:spLocks/>
                </p:cNvSpPr>
                <p:nvPr/>
              </p:nvSpPr>
              <p:spPr bwMode="auto">
                <a:xfrm>
                  <a:off x="3965" y="2628"/>
                  <a:ext cx="205" cy="208"/>
                </a:xfrm>
                <a:custGeom>
                  <a:avLst/>
                  <a:gdLst>
                    <a:gd name="T0" fmla="*/ 1 w 205"/>
                    <a:gd name="T1" fmla="*/ 208 h 208"/>
                    <a:gd name="T2" fmla="*/ 0 w 205"/>
                    <a:gd name="T3" fmla="*/ 203 h 208"/>
                    <a:gd name="T4" fmla="*/ 204 w 205"/>
                    <a:gd name="T5" fmla="*/ 0 h 208"/>
                    <a:gd name="T6" fmla="*/ 205 w 205"/>
                    <a:gd name="T7" fmla="*/ 4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4"/>
                      </a:lnTo>
                      <a:lnTo>
                        <a:pt x="1" y="20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6" name="Freeform 342"/>
                <p:cNvSpPr>
                  <a:spLocks/>
                </p:cNvSpPr>
                <p:nvPr/>
              </p:nvSpPr>
              <p:spPr bwMode="auto">
                <a:xfrm>
                  <a:off x="3964" y="2623"/>
                  <a:ext cx="205" cy="208"/>
                </a:xfrm>
                <a:custGeom>
                  <a:avLst/>
                  <a:gdLst>
                    <a:gd name="T0" fmla="*/ 1 w 205"/>
                    <a:gd name="T1" fmla="*/ 208 h 208"/>
                    <a:gd name="T2" fmla="*/ 0 w 205"/>
                    <a:gd name="T3" fmla="*/ 203 h 208"/>
                    <a:gd name="T4" fmla="*/ 204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4" y="0"/>
                      </a:lnTo>
                      <a:lnTo>
                        <a:pt x="205" y="5"/>
                      </a:lnTo>
                      <a:lnTo>
                        <a:pt x="1" y="208"/>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7" name="Freeform 343"/>
                <p:cNvSpPr>
                  <a:spLocks/>
                </p:cNvSpPr>
                <p:nvPr/>
              </p:nvSpPr>
              <p:spPr bwMode="auto">
                <a:xfrm>
                  <a:off x="3963" y="2618"/>
                  <a:ext cx="205" cy="208"/>
                </a:xfrm>
                <a:custGeom>
                  <a:avLst/>
                  <a:gdLst>
                    <a:gd name="T0" fmla="*/ 1 w 205"/>
                    <a:gd name="T1" fmla="*/ 208 h 208"/>
                    <a:gd name="T2" fmla="*/ 0 w 205"/>
                    <a:gd name="T3" fmla="*/ 203 h 208"/>
                    <a:gd name="T4" fmla="*/ 203 w 205"/>
                    <a:gd name="T5" fmla="*/ 0 h 208"/>
                    <a:gd name="T6" fmla="*/ 205 w 205"/>
                    <a:gd name="T7" fmla="*/ 5 h 208"/>
                    <a:gd name="T8" fmla="*/ 1 w 205"/>
                    <a:gd name="T9" fmla="*/ 208 h 208"/>
                  </a:gdLst>
                  <a:ahLst/>
                  <a:cxnLst>
                    <a:cxn ang="0">
                      <a:pos x="T0" y="T1"/>
                    </a:cxn>
                    <a:cxn ang="0">
                      <a:pos x="T2" y="T3"/>
                    </a:cxn>
                    <a:cxn ang="0">
                      <a:pos x="T4" y="T5"/>
                    </a:cxn>
                    <a:cxn ang="0">
                      <a:pos x="T6" y="T7"/>
                    </a:cxn>
                    <a:cxn ang="0">
                      <a:pos x="T8" y="T9"/>
                    </a:cxn>
                  </a:cxnLst>
                  <a:rect l="0" t="0" r="r" b="b"/>
                  <a:pathLst>
                    <a:path w="205" h="208">
                      <a:moveTo>
                        <a:pt x="1" y="208"/>
                      </a:moveTo>
                      <a:lnTo>
                        <a:pt x="0" y="203"/>
                      </a:lnTo>
                      <a:lnTo>
                        <a:pt x="203" y="0"/>
                      </a:lnTo>
                      <a:lnTo>
                        <a:pt x="205" y="5"/>
                      </a:lnTo>
                      <a:lnTo>
                        <a:pt x="1" y="208"/>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8" name="Freeform 344"/>
                <p:cNvSpPr>
                  <a:spLocks/>
                </p:cNvSpPr>
                <p:nvPr/>
              </p:nvSpPr>
              <p:spPr bwMode="auto">
                <a:xfrm>
                  <a:off x="3957" y="2604"/>
                  <a:ext cx="209" cy="217"/>
                </a:xfrm>
                <a:custGeom>
                  <a:avLst/>
                  <a:gdLst>
                    <a:gd name="T0" fmla="*/ 6 w 209"/>
                    <a:gd name="T1" fmla="*/ 217 h 217"/>
                    <a:gd name="T2" fmla="*/ 0 w 209"/>
                    <a:gd name="T3" fmla="*/ 204 h 217"/>
                    <a:gd name="T4" fmla="*/ 203 w 209"/>
                    <a:gd name="T5" fmla="*/ 0 h 217"/>
                    <a:gd name="T6" fmla="*/ 209 w 209"/>
                    <a:gd name="T7" fmla="*/ 14 h 217"/>
                    <a:gd name="T8" fmla="*/ 6 w 209"/>
                    <a:gd name="T9" fmla="*/ 217 h 217"/>
                  </a:gdLst>
                  <a:ahLst/>
                  <a:cxnLst>
                    <a:cxn ang="0">
                      <a:pos x="T0" y="T1"/>
                    </a:cxn>
                    <a:cxn ang="0">
                      <a:pos x="T2" y="T3"/>
                    </a:cxn>
                    <a:cxn ang="0">
                      <a:pos x="T4" y="T5"/>
                    </a:cxn>
                    <a:cxn ang="0">
                      <a:pos x="T6" y="T7"/>
                    </a:cxn>
                    <a:cxn ang="0">
                      <a:pos x="T8" y="T9"/>
                    </a:cxn>
                  </a:cxnLst>
                  <a:rect l="0" t="0" r="r" b="b"/>
                  <a:pathLst>
                    <a:path w="209" h="217">
                      <a:moveTo>
                        <a:pt x="6" y="217"/>
                      </a:moveTo>
                      <a:lnTo>
                        <a:pt x="0" y="204"/>
                      </a:lnTo>
                      <a:lnTo>
                        <a:pt x="203" y="0"/>
                      </a:lnTo>
                      <a:lnTo>
                        <a:pt x="209" y="14"/>
                      </a:lnTo>
                      <a:lnTo>
                        <a:pt x="6" y="21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39" name="Line 345"/>
                <p:cNvSpPr>
                  <a:spLocks noChangeShapeType="1"/>
                </p:cNvSpPr>
                <p:nvPr/>
              </p:nvSpPr>
              <p:spPr bwMode="auto">
                <a:xfrm flipV="1">
                  <a:off x="3963" y="2618"/>
                  <a:ext cx="203" cy="203"/>
                </a:xfrm>
                <a:prstGeom prst="line">
                  <a:avLst/>
                </a:prstGeom>
                <a:noFill/>
                <a:ln w="1588">
                  <a:solidFill>
                    <a:srgbClr val="DDDDD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40" name="Freeform 346"/>
                <p:cNvSpPr>
                  <a:spLocks/>
                </p:cNvSpPr>
                <p:nvPr/>
              </p:nvSpPr>
              <p:spPr bwMode="auto">
                <a:xfrm>
                  <a:off x="3962" y="2615"/>
                  <a:ext cx="204" cy="206"/>
                </a:xfrm>
                <a:custGeom>
                  <a:avLst/>
                  <a:gdLst>
                    <a:gd name="T0" fmla="*/ 1 w 204"/>
                    <a:gd name="T1" fmla="*/ 206 h 206"/>
                    <a:gd name="T2" fmla="*/ 0 w 204"/>
                    <a:gd name="T3" fmla="*/ 204 h 206"/>
                    <a:gd name="T4" fmla="*/ 203 w 204"/>
                    <a:gd name="T5" fmla="*/ 0 h 206"/>
                    <a:gd name="T6" fmla="*/ 204 w 204"/>
                    <a:gd name="T7" fmla="*/ 3 h 206"/>
                    <a:gd name="T8" fmla="*/ 1 w 204"/>
                    <a:gd name="T9" fmla="*/ 206 h 206"/>
                  </a:gdLst>
                  <a:ahLst/>
                  <a:cxnLst>
                    <a:cxn ang="0">
                      <a:pos x="T0" y="T1"/>
                    </a:cxn>
                    <a:cxn ang="0">
                      <a:pos x="T2" y="T3"/>
                    </a:cxn>
                    <a:cxn ang="0">
                      <a:pos x="T4" y="T5"/>
                    </a:cxn>
                    <a:cxn ang="0">
                      <a:pos x="T6" y="T7"/>
                    </a:cxn>
                    <a:cxn ang="0">
                      <a:pos x="T8" y="T9"/>
                    </a:cxn>
                  </a:cxnLst>
                  <a:rect l="0" t="0" r="r" b="b"/>
                  <a:pathLst>
                    <a:path w="204" h="206">
                      <a:moveTo>
                        <a:pt x="1" y="206"/>
                      </a:moveTo>
                      <a:lnTo>
                        <a:pt x="0" y="204"/>
                      </a:lnTo>
                      <a:lnTo>
                        <a:pt x="203" y="0"/>
                      </a:lnTo>
                      <a:lnTo>
                        <a:pt x="204" y="3"/>
                      </a:lnTo>
                      <a:lnTo>
                        <a:pt x="1" y="20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1" name="Freeform 347"/>
                <p:cNvSpPr>
                  <a:spLocks/>
                </p:cNvSpPr>
                <p:nvPr/>
              </p:nvSpPr>
              <p:spPr bwMode="auto">
                <a:xfrm>
                  <a:off x="3960" y="2613"/>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2" name="Freeform 348"/>
                <p:cNvSpPr>
                  <a:spLocks/>
                </p:cNvSpPr>
                <p:nvPr/>
              </p:nvSpPr>
              <p:spPr bwMode="auto">
                <a:xfrm>
                  <a:off x="3959" y="2610"/>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3" name="Freeform 349"/>
                <p:cNvSpPr>
                  <a:spLocks/>
                </p:cNvSpPr>
                <p:nvPr/>
              </p:nvSpPr>
              <p:spPr bwMode="auto">
                <a:xfrm>
                  <a:off x="3958" y="2607"/>
                  <a:ext cx="205" cy="206"/>
                </a:xfrm>
                <a:custGeom>
                  <a:avLst/>
                  <a:gdLst>
                    <a:gd name="T0" fmla="*/ 1 w 205"/>
                    <a:gd name="T1" fmla="*/ 206 h 206"/>
                    <a:gd name="T2" fmla="*/ 0 w 205"/>
                    <a:gd name="T3" fmla="*/ 203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4" y="0"/>
                      </a:lnTo>
                      <a:lnTo>
                        <a:pt x="205" y="3"/>
                      </a:lnTo>
                      <a:lnTo>
                        <a:pt x="1" y="20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4" name="Freeform 350"/>
                <p:cNvSpPr>
                  <a:spLocks/>
                </p:cNvSpPr>
                <p:nvPr/>
              </p:nvSpPr>
              <p:spPr bwMode="auto">
                <a:xfrm>
                  <a:off x="3957" y="2604"/>
                  <a:ext cx="205" cy="206"/>
                </a:xfrm>
                <a:custGeom>
                  <a:avLst/>
                  <a:gdLst>
                    <a:gd name="T0" fmla="*/ 1 w 205"/>
                    <a:gd name="T1" fmla="*/ 206 h 206"/>
                    <a:gd name="T2" fmla="*/ 0 w 205"/>
                    <a:gd name="T3" fmla="*/ 204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3" y="0"/>
                      </a:lnTo>
                      <a:lnTo>
                        <a:pt x="205" y="3"/>
                      </a:lnTo>
                      <a:lnTo>
                        <a:pt x="1" y="20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5" name="Freeform 351"/>
                <p:cNvSpPr>
                  <a:spLocks/>
                </p:cNvSpPr>
                <p:nvPr/>
              </p:nvSpPr>
              <p:spPr bwMode="auto">
                <a:xfrm>
                  <a:off x="3949" y="2591"/>
                  <a:ext cx="211" cy="217"/>
                </a:xfrm>
                <a:custGeom>
                  <a:avLst/>
                  <a:gdLst>
                    <a:gd name="T0" fmla="*/ 8 w 211"/>
                    <a:gd name="T1" fmla="*/ 217 h 217"/>
                    <a:gd name="T2" fmla="*/ 0 w 211"/>
                    <a:gd name="T3" fmla="*/ 203 h 217"/>
                    <a:gd name="T4" fmla="*/ 203 w 211"/>
                    <a:gd name="T5" fmla="*/ 0 h 217"/>
                    <a:gd name="T6" fmla="*/ 211 w 211"/>
                    <a:gd name="T7" fmla="*/ 13 h 217"/>
                    <a:gd name="T8" fmla="*/ 8 w 211"/>
                    <a:gd name="T9" fmla="*/ 217 h 217"/>
                  </a:gdLst>
                  <a:ahLst/>
                  <a:cxnLst>
                    <a:cxn ang="0">
                      <a:pos x="T0" y="T1"/>
                    </a:cxn>
                    <a:cxn ang="0">
                      <a:pos x="T2" y="T3"/>
                    </a:cxn>
                    <a:cxn ang="0">
                      <a:pos x="T4" y="T5"/>
                    </a:cxn>
                    <a:cxn ang="0">
                      <a:pos x="T6" y="T7"/>
                    </a:cxn>
                    <a:cxn ang="0">
                      <a:pos x="T8" y="T9"/>
                    </a:cxn>
                  </a:cxnLst>
                  <a:rect l="0" t="0" r="r" b="b"/>
                  <a:pathLst>
                    <a:path w="211" h="217">
                      <a:moveTo>
                        <a:pt x="8" y="217"/>
                      </a:moveTo>
                      <a:lnTo>
                        <a:pt x="0" y="203"/>
                      </a:lnTo>
                      <a:lnTo>
                        <a:pt x="203" y="0"/>
                      </a:lnTo>
                      <a:lnTo>
                        <a:pt x="211" y="13"/>
                      </a:lnTo>
                      <a:lnTo>
                        <a:pt x="8" y="217"/>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6" name="Line 352"/>
                <p:cNvSpPr>
                  <a:spLocks noChangeShapeType="1"/>
                </p:cNvSpPr>
                <p:nvPr/>
              </p:nvSpPr>
              <p:spPr bwMode="auto">
                <a:xfrm flipV="1">
                  <a:off x="3957" y="2604"/>
                  <a:ext cx="203" cy="204"/>
                </a:xfrm>
                <a:prstGeom prst="line">
                  <a:avLst/>
                </a:prstGeom>
                <a:noFill/>
                <a:ln w="1588">
                  <a:solidFill>
                    <a:srgbClr val="D8D8D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47" name="Freeform 353"/>
                <p:cNvSpPr>
                  <a:spLocks/>
                </p:cNvSpPr>
                <p:nvPr/>
              </p:nvSpPr>
              <p:spPr bwMode="auto">
                <a:xfrm>
                  <a:off x="3955" y="2602"/>
                  <a:ext cx="205" cy="206"/>
                </a:xfrm>
                <a:custGeom>
                  <a:avLst/>
                  <a:gdLst>
                    <a:gd name="T0" fmla="*/ 2 w 205"/>
                    <a:gd name="T1" fmla="*/ 206 h 206"/>
                    <a:gd name="T2" fmla="*/ 0 w 205"/>
                    <a:gd name="T3" fmla="*/ 203 h 206"/>
                    <a:gd name="T4" fmla="*/ 204 w 205"/>
                    <a:gd name="T5" fmla="*/ 0 h 206"/>
                    <a:gd name="T6" fmla="*/ 205 w 205"/>
                    <a:gd name="T7" fmla="*/ 2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3"/>
                      </a:lnTo>
                      <a:lnTo>
                        <a:pt x="204" y="0"/>
                      </a:lnTo>
                      <a:lnTo>
                        <a:pt x="205" y="2"/>
                      </a:lnTo>
                      <a:lnTo>
                        <a:pt x="2" y="206"/>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8" name="Freeform 354"/>
                <p:cNvSpPr>
                  <a:spLocks/>
                </p:cNvSpPr>
                <p:nvPr/>
              </p:nvSpPr>
              <p:spPr bwMode="auto">
                <a:xfrm>
                  <a:off x="3953" y="2599"/>
                  <a:ext cx="206" cy="206"/>
                </a:xfrm>
                <a:custGeom>
                  <a:avLst/>
                  <a:gdLst>
                    <a:gd name="T0" fmla="*/ 2 w 206"/>
                    <a:gd name="T1" fmla="*/ 206 h 206"/>
                    <a:gd name="T2" fmla="*/ 0 w 206"/>
                    <a:gd name="T3" fmla="*/ 203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3"/>
                      </a:lnTo>
                      <a:lnTo>
                        <a:pt x="2" y="206"/>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49" name="Freeform 355"/>
                <p:cNvSpPr>
                  <a:spLocks/>
                </p:cNvSpPr>
                <p:nvPr/>
              </p:nvSpPr>
              <p:spPr bwMode="auto">
                <a:xfrm>
                  <a:off x="3952" y="2596"/>
                  <a:ext cx="205" cy="206"/>
                </a:xfrm>
                <a:custGeom>
                  <a:avLst/>
                  <a:gdLst>
                    <a:gd name="T0" fmla="*/ 1 w 205"/>
                    <a:gd name="T1" fmla="*/ 206 h 206"/>
                    <a:gd name="T2" fmla="*/ 0 w 205"/>
                    <a:gd name="T3" fmla="*/ 204 h 206"/>
                    <a:gd name="T4" fmla="*/ 204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4"/>
                      </a:lnTo>
                      <a:lnTo>
                        <a:pt x="204" y="0"/>
                      </a:lnTo>
                      <a:lnTo>
                        <a:pt x="205" y="3"/>
                      </a:lnTo>
                      <a:lnTo>
                        <a:pt x="1" y="206"/>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0" name="Freeform 356"/>
                <p:cNvSpPr>
                  <a:spLocks/>
                </p:cNvSpPr>
                <p:nvPr/>
              </p:nvSpPr>
              <p:spPr bwMode="auto">
                <a:xfrm>
                  <a:off x="3950" y="2594"/>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1" name="Freeform 357"/>
                <p:cNvSpPr>
                  <a:spLocks/>
                </p:cNvSpPr>
                <p:nvPr/>
              </p:nvSpPr>
              <p:spPr bwMode="auto">
                <a:xfrm>
                  <a:off x="3949" y="2591"/>
                  <a:ext cx="205" cy="206"/>
                </a:xfrm>
                <a:custGeom>
                  <a:avLst/>
                  <a:gdLst>
                    <a:gd name="T0" fmla="*/ 1 w 205"/>
                    <a:gd name="T1" fmla="*/ 206 h 206"/>
                    <a:gd name="T2" fmla="*/ 0 w 205"/>
                    <a:gd name="T3" fmla="*/ 203 h 206"/>
                    <a:gd name="T4" fmla="*/ 203 w 205"/>
                    <a:gd name="T5" fmla="*/ 0 h 206"/>
                    <a:gd name="T6" fmla="*/ 205 w 205"/>
                    <a:gd name="T7" fmla="*/ 3 h 206"/>
                    <a:gd name="T8" fmla="*/ 1 w 205"/>
                    <a:gd name="T9" fmla="*/ 206 h 206"/>
                  </a:gdLst>
                  <a:ahLst/>
                  <a:cxnLst>
                    <a:cxn ang="0">
                      <a:pos x="T0" y="T1"/>
                    </a:cxn>
                    <a:cxn ang="0">
                      <a:pos x="T2" y="T3"/>
                    </a:cxn>
                    <a:cxn ang="0">
                      <a:pos x="T4" y="T5"/>
                    </a:cxn>
                    <a:cxn ang="0">
                      <a:pos x="T6" y="T7"/>
                    </a:cxn>
                    <a:cxn ang="0">
                      <a:pos x="T8" y="T9"/>
                    </a:cxn>
                  </a:cxnLst>
                  <a:rect l="0" t="0" r="r" b="b"/>
                  <a:pathLst>
                    <a:path w="205" h="206">
                      <a:moveTo>
                        <a:pt x="1" y="206"/>
                      </a:moveTo>
                      <a:lnTo>
                        <a:pt x="0" y="203"/>
                      </a:lnTo>
                      <a:lnTo>
                        <a:pt x="203" y="0"/>
                      </a:lnTo>
                      <a:lnTo>
                        <a:pt x="205" y="3"/>
                      </a:lnTo>
                      <a:lnTo>
                        <a:pt x="1" y="206"/>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2" name="Freeform 358"/>
                <p:cNvSpPr>
                  <a:spLocks/>
                </p:cNvSpPr>
                <p:nvPr/>
              </p:nvSpPr>
              <p:spPr bwMode="auto">
                <a:xfrm>
                  <a:off x="3938" y="2578"/>
                  <a:ext cx="214" cy="216"/>
                </a:xfrm>
                <a:custGeom>
                  <a:avLst/>
                  <a:gdLst>
                    <a:gd name="T0" fmla="*/ 11 w 214"/>
                    <a:gd name="T1" fmla="*/ 216 h 216"/>
                    <a:gd name="T2" fmla="*/ 0 w 214"/>
                    <a:gd name="T3" fmla="*/ 204 h 216"/>
                    <a:gd name="T4" fmla="*/ 204 w 214"/>
                    <a:gd name="T5" fmla="*/ 0 h 216"/>
                    <a:gd name="T6" fmla="*/ 214 w 214"/>
                    <a:gd name="T7" fmla="*/ 13 h 216"/>
                    <a:gd name="T8" fmla="*/ 11 w 214"/>
                    <a:gd name="T9" fmla="*/ 216 h 216"/>
                  </a:gdLst>
                  <a:ahLst/>
                  <a:cxnLst>
                    <a:cxn ang="0">
                      <a:pos x="T0" y="T1"/>
                    </a:cxn>
                    <a:cxn ang="0">
                      <a:pos x="T2" y="T3"/>
                    </a:cxn>
                    <a:cxn ang="0">
                      <a:pos x="T4" y="T5"/>
                    </a:cxn>
                    <a:cxn ang="0">
                      <a:pos x="T6" y="T7"/>
                    </a:cxn>
                    <a:cxn ang="0">
                      <a:pos x="T8" y="T9"/>
                    </a:cxn>
                  </a:cxnLst>
                  <a:rect l="0" t="0" r="r" b="b"/>
                  <a:pathLst>
                    <a:path w="214" h="216">
                      <a:moveTo>
                        <a:pt x="11" y="216"/>
                      </a:moveTo>
                      <a:lnTo>
                        <a:pt x="0" y="204"/>
                      </a:lnTo>
                      <a:lnTo>
                        <a:pt x="204" y="0"/>
                      </a:lnTo>
                      <a:lnTo>
                        <a:pt x="214" y="13"/>
                      </a:lnTo>
                      <a:lnTo>
                        <a:pt x="11" y="21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3" name="Line 359"/>
                <p:cNvSpPr>
                  <a:spLocks noChangeShapeType="1"/>
                </p:cNvSpPr>
                <p:nvPr/>
              </p:nvSpPr>
              <p:spPr bwMode="auto">
                <a:xfrm flipV="1">
                  <a:off x="3949" y="2591"/>
                  <a:ext cx="203" cy="203"/>
                </a:xfrm>
                <a:prstGeom prst="line">
                  <a:avLst/>
                </a:prstGeom>
                <a:noFill/>
                <a:ln w="1588">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54" name="Freeform 360"/>
                <p:cNvSpPr>
                  <a:spLocks/>
                </p:cNvSpPr>
                <p:nvPr/>
              </p:nvSpPr>
              <p:spPr bwMode="auto">
                <a:xfrm>
                  <a:off x="3947" y="2588"/>
                  <a:ext cx="205" cy="206"/>
                </a:xfrm>
                <a:custGeom>
                  <a:avLst/>
                  <a:gdLst>
                    <a:gd name="T0" fmla="*/ 2 w 205"/>
                    <a:gd name="T1" fmla="*/ 206 h 206"/>
                    <a:gd name="T2" fmla="*/ 0 w 205"/>
                    <a:gd name="T3" fmla="*/ 204 h 206"/>
                    <a:gd name="T4" fmla="*/ 203 w 205"/>
                    <a:gd name="T5" fmla="*/ 0 h 206"/>
                    <a:gd name="T6" fmla="*/ 205 w 205"/>
                    <a:gd name="T7" fmla="*/ 3 h 206"/>
                    <a:gd name="T8" fmla="*/ 2 w 205"/>
                    <a:gd name="T9" fmla="*/ 206 h 206"/>
                  </a:gdLst>
                  <a:ahLst/>
                  <a:cxnLst>
                    <a:cxn ang="0">
                      <a:pos x="T0" y="T1"/>
                    </a:cxn>
                    <a:cxn ang="0">
                      <a:pos x="T2" y="T3"/>
                    </a:cxn>
                    <a:cxn ang="0">
                      <a:pos x="T4" y="T5"/>
                    </a:cxn>
                    <a:cxn ang="0">
                      <a:pos x="T6" y="T7"/>
                    </a:cxn>
                    <a:cxn ang="0">
                      <a:pos x="T8" y="T9"/>
                    </a:cxn>
                  </a:cxnLst>
                  <a:rect l="0" t="0" r="r" b="b"/>
                  <a:pathLst>
                    <a:path w="205" h="206">
                      <a:moveTo>
                        <a:pt x="2" y="206"/>
                      </a:moveTo>
                      <a:lnTo>
                        <a:pt x="0" y="204"/>
                      </a:lnTo>
                      <a:lnTo>
                        <a:pt x="203" y="0"/>
                      </a:lnTo>
                      <a:lnTo>
                        <a:pt x="205" y="3"/>
                      </a:lnTo>
                      <a:lnTo>
                        <a:pt x="2" y="206"/>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5" name="Freeform 361"/>
                <p:cNvSpPr>
                  <a:spLocks/>
                </p:cNvSpPr>
                <p:nvPr/>
              </p:nvSpPr>
              <p:spPr bwMode="auto">
                <a:xfrm>
                  <a:off x="3944" y="2586"/>
                  <a:ext cx="206" cy="206"/>
                </a:xfrm>
                <a:custGeom>
                  <a:avLst/>
                  <a:gdLst>
                    <a:gd name="T0" fmla="*/ 3 w 206"/>
                    <a:gd name="T1" fmla="*/ 206 h 206"/>
                    <a:gd name="T2" fmla="*/ 0 w 206"/>
                    <a:gd name="T3" fmla="*/ 203 h 206"/>
                    <a:gd name="T4" fmla="*/ 204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3"/>
                      </a:lnTo>
                      <a:lnTo>
                        <a:pt x="204" y="0"/>
                      </a:lnTo>
                      <a:lnTo>
                        <a:pt x="206" y="2"/>
                      </a:lnTo>
                      <a:lnTo>
                        <a:pt x="3" y="20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6" name="Freeform 362"/>
                <p:cNvSpPr>
                  <a:spLocks/>
                </p:cNvSpPr>
                <p:nvPr/>
              </p:nvSpPr>
              <p:spPr bwMode="auto">
                <a:xfrm>
                  <a:off x="3942" y="2583"/>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7" name="Freeform 363"/>
                <p:cNvSpPr>
                  <a:spLocks/>
                </p:cNvSpPr>
                <p:nvPr/>
              </p:nvSpPr>
              <p:spPr bwMode="auto">
                <a:xfrm>
                  <a:off x="3940" y="2581"/>
                  <a:ext cx="206" cy="206"/>
                </a:xfrm>
                <a:custGeom>
                  <a:avLst/>
                  <a:gdLst>
                    <a:gd name="T0" fmla="*/ 2 w 206"/>
                    <a:gd name="T1" fmla="*/ 206 h 206"/>
                    <a:gd name="T2" fmla="*/ 0 w 206"/>
                    <a:gd name="T3" fmla="*/ 203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3"/>
                      </a:lnTo>
                      <a:lnTo>
                        <a:pt x="204" y="0"/>
                      </a:lnTo>
                      <a:lnTo>
                        <a:pt x="206" y="2"/>
                      </a:lnTo>
                      <a:lnTo>
                        <a:pt x="2" y="206"/>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8" name="Freeform 364"/>
                <p:cNvSpPr>
                  <a:spLocks/>
                </p:cNvSpPr>
                <p:nvPr/>
              </p:nvSpPr>
              <p:spPr bwMode="auto">
                <a:xfrm>
                  <a:off x="3938" y="2578"/>
                  <a:ext cx="206" cy="206"/>
                </a:xfrm>
                <a:custGeom>
                  <a:avLst/>
                  <a:gdLst>
                    <a:gd name="T0" fmla="*/ 2 w 206"/>
                    <a:gd name="T1" fmla="*/ 206 h 206"/>
                    <a:gd name="T2" fmla="*/ 0 w 206"/>
                    <a:gd name="T3" fmla="*/ 204 h 206"/>
                    <a:gd name="T4" fmla="*/ 204 w 206"/>
                    <a:gd name="T5" fmla="*/ 0 h 206"/>
                    <a:gd name="T6" fmla="*/ 206 w 206"/>
                    <a:gd name="T7" fmla="*/ 3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3"/>
                      </a:lnTo>
                      <a:lnTo>
                        <a:pt x="2" y="20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59" name="Freeform 365"/>
                <p:cNvSpPr>
                  <a:spLocks/>
                </p:cNvSpPr>
                <p:nvPr/>
              </p:nvSpPr>
              <p:spPr bwMode="auto">
                <a:xfrm>
                  <a:off x="3926" y="2567"/>
                  <a:ext cx="216" cy="215"/>
                </a:xfrm>
                <a:custGeom>
                  <a:avLst/>
                  <a:gdLst>
                    <a:gd name="T0" fmla="*/ 12 w 216"/>
                    <a:gd name="T1" fmla="*/ 215 h 215"/>
                    <a:gd name="T2" fmla="*/ 0 w 216"/>
                    <a:gd name="T3" fmla="*/ 203 h 215"/>
                    <a:gd name="T4" fmla="*/ 204 w 216"/>
                    <a:gd name="T5" fmla="*/ 0 h 215"/>
                    <a:gd name="T6" fmla="*/ 216 w 216"/>
                    <a:gd name="T7" fmla="*/ 11 h 215"/>
                    <a:gd name="T8" fmla="*/ 12 w 216"/>
                    <a:gd name="T9" fmla="*/ 215 h 215"/>
                  </a:gdLst>
                  <a:ahLst/>
                  <a:cxnLst>
                    <a:cxn ang="0">
                      <a:pos x="T0" y="T1"/>
                    </a:cxn>
                    <a:cxn ang="0">
                      <a:pos x="T2" y="T3"/>
                    </a:cxn>
                    <a:cxn ang="0">
                      <a:pos x="T4" y="T5"/>
                    </a:cxn>
                    <a:cxn ang="0">
                      <a:pos x="T6" y="T7"/>
                    </a:cxn>
                    <a:cxn ang="0">
                      <a:pos x="T8" y="T9"/>
                    </a:cxn>
                  </a:cxnLst>
                  <a:rect l="0" t="0" r="r" b="b"/>
                  <a:pathLst>
                    <a:path w="216" h="215">
                      <a:moveTo>
                        <a:pt x="12" y="215"/>
                      </a:moveTo>
                      <a:lnTo>
                        <a:pt x="0" y="203"/>
                      </a:lnTo>
                      <a:lnTo>
                        <a:pt x="204" y="0"/>
                      </a:lnTo>
                      <a:lnTo>
                        <a:pt x="216" y="11"/>
                      </a:lnTo>
                      <a:lnTo>
                        <a:pt x="12" y="215"/>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0" name="Line 366"/>
                <p:cNvSpPr>
                  <a:spLocks noChangeShapeType="1"/>
                </p:cNvSpPr>
                <p:nvPr/>
              </p:nvSpPr>
              <p:spPr bwMode="auto">
                <a:xfrm flipV="1">
                  <a:off x="3938" y="2578"/>
                  <a:ext cx="204" cy="204"/>
                </a:xfrm>
                <a:prstGeom prst="line">
                  <a:avLst/>
                </a:prstGeom>
                <a:noFill/>
                <a:ln w="1588">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61" name="Freeform 367"/>
                <p:cNvSpPr>
                  <a:spLocks/>
                </p:cNvSpPr>
                <p:nvPr/>
              </p:nvSpPr>
              <p:spPr bwMode="auto">
                <a:xfrm>
                  <a:off x="3936" y="2576"/>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2" name="Freeform 368"/>
                <p:cNvSpPr>
                  <a:spLocks/>
                </p:cNvSpPr>
                <p:nvPr/>
              </p:nvSpPr>
              <p:spPr bwMode="auto">
                <a:xfrm>
                  <a:off x="3934" y="2574"/>
                  <a:ext cx="206" cy="206"/>
                </a:xfrm>
                <a:custGeom>
                  <a:avLst/>
                  <a:gdLst>
                    <a:gd name="T0" fmla="*/ 2 w 206"/>
                    <a:gd name="T1" fmla="*/ 206 h 206"/>
                    <a:gd name="T2" fmla="*/ 0 w 206"/>
                    <a:gd name="T3" fmla="*/ 204 h 206"/>
                    <a:gd name="T4" fmla="*/ 204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4" y="0"/>
                      </a:lnTo>
                      <a:lnTo>
                        <a:pt x="206" y="2"/>
                      </a:lnTo>
                      <a:lnTo>
                        <a:pt x="2" y="206"/>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3" name="Freeform 369"/>
                <p:cNvSpPr>
                  <a:spLocks/>
                </p:cNvSpPr>
                <p:nvPr/>
              </p:nvSpPr>
              <p:spPr bwMode="auto">
                <a:xfrm>
                  <a:off x="3932" y="2573"/>
                  <a:ext cx="206" cy="205"/>
                </a:xfrm>
                <a:custGeom>
                  <a:avLst/>
                  <a:gdLst>
                    <a:gd name="T0" fmla="*/ 2 w 206"/>
                    <a:gd name="T1" fmla="*/ 205 h 205"/>
                    <a:gd name="T2" fmla="*/ 0 w 206"/>
                    <a:gd name="T3" fmla="*/ 203 h 205"/>
                    <a:gd name="T4" fmla="*/ 204 w 206"/>
                    <a:gd name="T5" fmla="*/ 0 h 205"/>
                    <a:gd name="T6" fmla="*/ 206 w 206"/>
                    <a:gd name="T7" fmla="*/ 1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1"/>
                      </a:lnTo>
                      <a:lnTo>
                        <a:pt x="2" y="20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4" name="Freeform 370"/>
                <p:cNvSpPr>
                  <a:spLocks/>
                </p:cNvSpPr>
                <p:nvPr/>
              </p:nvSpPr>
              <p:spPr bwMode="auto">
                <a:xfrm>
                  <a:off x="3930" y="2571"/>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5" name="Freeform 371"/>
                <p:cNvSpPr>
                  <a:spLocks/>
                </p:cNvSpPr>
                <p:nvPr/>
              </p:nvSpPr>
              <p:spPr bwMode="auto">
                <a:xfrm>
                  <a:off x="3928" y="2569"/>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6" name="Freeform 372"/>
                <p:cNvSpPr>
                  <a:spLocks/>
                </p:cNvSpPr>
                <p:nvPr/>
              </p:nvSpPr>
              <p:spPr bwMode="auto">
                <a:xfrm>
                  <a:off x="3926" y="2567"/>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7" name="Freeform 373"/>
                <p:cNvSpPr>
                  <a:spLocks/>
                </p:cNvSpPr>
                <p:nvPr/>
              </p:nvSpPr>
              <p:spPr bwMode="auto">
                <a:xfrm>
                  <a:off x="3912" y="2556"/>
                  <a:ext cx="218" cy="214"/>
                </a:xfrm>
                <a:custGeom>
                  <a:avLst/>
                  <a:gdLst>
                    <a:gd name="T0" fmla="*/ 14 w 218"/>
                    <a:gd name="T1" fmla="*/ 214 h 214"/>
                    <a:gd name="T2" fmla="*/ 0 w 218"/>
                    <a:gd name="T3" fmla="*/ 203 h 214"/>
                    <a:gd name="T4" fmla="*/ 204 w 218"/>
                    <a:gd name="T5" fmla="*/ 0 h 214"/>
                    <a:gd name="T6" fmla="*/ 218 w 218"/>
                    <a:gd name="T7" fmla="*/ 11 h 214"/>
                    <a:gd name="T8" fmla="*/ 14 w 218"/>
                    <a:gd name="T9" fmla="*/ 214 h 214"/>
                  </a:gdLst>
                  <a:ahLst/>
                  <a:cxnLst>
                    <a:cxn ang="0">
                      <a:pos x="T0" y="T1"/>
                    </a:cxn>
                    <a:cxn ang="0">
                      <a:pos x="T2" y="T3"/>
                    </a:cxn>
                    <a:cxn ang="0">
                      <a:pos x="T4" y="T5"/>
                    </a:cxn>
                    <a:cxn ang="0">
                      <a:pos x="T6" y="T7"/>
                    </a:cxn>
                    <a:cxn ang="0">
                      <a:pos x="T8" y="T9"/>
                    </a:cxn>
                  </a:cxnLst>
                  <a:rect l="0" t="0" r="r" b="b"/>
                  <a:pathLst>
                    <a:path w="218" h="214">
                      <a:moveTo>
                        <a:pt x="14" y="214"/>
                      </a:moveTo>
                      <a:lnTo>
                        <a:pt x="0" y="203"/>
                      </a:lnTo>
                      <a:lnTo>
                        <a:pt x="204" y="0"/>
                      </a:lnTo>
                      <a:lnTo>
                        <a:pt x="218" y="11"/>
                      </a:lnTo>
                      <a:lnTo>
                        <a:pt x="14" y="214"/>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68" name="Line 374"/>
                <p:cNvSpPr>
                  <a:spLocks noChangeShapeType="1"/>
                </p:cNvSpPr>
                <p:nvPr/>
              </p:nvSpPr>
              <p:spPr bwMode="auto">
                <a:xfrm flipV="1">
                  <a:off x="3926" y="2567"/>
                  <a:ext cx="204" cy="203"/>
                </a:xfrm>
                <a:prstGeom prst="line">
                  <a:avLst/>
                </a:prstGeom>
                <a:noFill/>
                <a:ln w="1588">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69" name="Freeform 375"/>
                <p:cNvSpPr>
                  <a:spLocks/>
                </p:cNvSpPr>
                <p:nvPr/>
              </p:nvSpPr>
              <p:spPr bwMode="auto">
                <a:xfrm>
                  <a:off x="3924" y="2565"/>
                  <a:ext cx="206" cy="205"/>
                </a:xfrm>
                <a:custGeom>
                  <a:avLst/>
                  <a:gdLst>
                    <a:gd name="T0" fmla="*/ 2 w 206"/>
                    <a:gd name="T1" fmla="*/ 205 h 205"/>
                    <a:gd name="T2" fmla="*/ 0 w 206"/>
                    <a:gd name="T3" fmla="*/ 203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4" y="0"/>
                      </a:lnTo>
                      <a:lnTo>
                        <a:pt x="206" y="2"/>
                      </a:lnTo>
                      <a:lnTo>
                        <a:pt x="2" y="205"/>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0" name="Freeform 376"/>
                <p:cNvSpPr>
                  <a:spLocks/>
                </p:cNvSpPr>
                <p:nvPr/>
              </p:nvSpPr>
              <p:spPr bwMode="auto">
                <a:xfrm>
                  <a:off x="3922" y="2563"/>
                  <a:ext cx="206" cy="205"/>
                </a:xfrm>
                <a:custGeom>
                  <a:avLst/>
                  <a:gdLst>
                    <a:gd name="T0" fmla="*/ 2 w 206"/>
                    <a:gd name="T1" fmla="*/ 205 h 205"/>
                    <a:gd name="T2" fmla="*/ 0 w 206"/>
                    <a:gd name="T3" fmla="*/ 203 h 205"/>
                    <a:gd name="T4" fmla="*/ 203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3"/>
                      </a:lnTo>
                      <a:lnTo>
                        <a:pt x="203" y="0"/>
                      </a:lnTo>
                      <a:lnTo>
                        <a:pt x="206" y="2"/>
                      </a:lnTo>
                      <a:lnTo>
                        <a:pt x="2" y="205"/>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1" name="Freeform 377"/>
                <p:cNvSpPr>
                  <a:spLocks/>
                </p:cNvSpPr>
                <p:nvPr/>
              </p:nvSpPr>
              <p:spPr bwMode="auto">
                <a:xfrm>
                  <a:off x="3919" y="2561"/>
                  <a:ext cx="206" cy="205"/>
                </a:xfrm>
                <a:custGeom>
                  <a:avLst/>
                  <a:gdLst>
                    <a:gd name="T0" fmla="*/ 3 w 206"/>
                    <a:gd name="T1" fmla="*/ 205 h 205"/>
                    <a:gd name="T2" fmla="*/ 0 w 206"/>
                    <a:gd name="T3" fmla="*/ 203 h 205"/>
                    <a:gd name="T4" fmla="*/ 204 w 206"/>
                    <a:gd name="T5" fmla="*/ 0 h 205"/>
                    <a:gd name="T6" fmla="*/ 206 w 206"/>
                    <a:gd name="T7" fmla="*/ 2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2"/>
                      </a:lnTo>
                      <a:lnTo>
                        <a:pt x="3" y="205"/>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2" name="Freeform 378"/>
                <p:cNvSpPr>
                  <a:spLocks/>
                </p:cNvSpPr>
                <p:nvPr/>
              </p:nvSpPr>
              <p:spPr bwMode="auto">
                <a:xfrm>
                  <a:off x="3917" y="2559"/>
                  <a:ext cx="206" cy="205"/>
                </a:xfrm>
                <a:custGeom>
                  <a:avLst/>
                  <a:gdLst>
                    <a:gd name="T0" fmla="*/ 2 w 206"/>
                    <a:gd name="T1" fmla="*/ 205 h 205"/>
                    <a:gd name="T2" fmla="*/ 0 w 206"/>
                    <a:gd name="T3" fmla="*/ 204 h 205"/>
                    <a:gd name="T4" fmla="*/ 204 w 206"/>
                    <a:gd name="T5" fmla="*/ 0 h 205"/>
                    <a:gd name="T6" fmla="*/ 206 w 206"/>
                    <a:gd name="T7" fmla="*/ 2 h 205"/>
                    <a:gd name="T8" fmla="*/ 2 w 206"/>
                    <a:gd name="T9" fmla="*/ 205 h 205"/>
                  </a:gdLst>
                  <a:ahLst/>
                  <a:cxnLst>
                    <a:cxn ang="0">
                      <a:pos x="T0" y="T1"/>
                    </a:cxn>
                    <a:cxn ang="0">
                      <a:pos x="T2" y="T3"/>
                    </a:cxn>
                    <a:cxn ang="0">
                      <a:pos x="T4" y="T5"/>
                    </a:cxn>
                    <a:cxn ang="0">
                      <a:pos x="T6" y="T7"/>
                    </a:cxn>
                    <a:cxn ang="0">
                      <a:pos x="T8" y="T9"/>
                    </a:cxn>
                  </a:cxnLst>
                  <a:rect l="0" t="0" r="r" b="b"/>
                  <a:pathLst>
                    <a:path w="206" h="205">
                      <a:moveTo>
                        <a:pt x="2" y="205"/>
                      </a:moveTo>
                      <a:lnTo>
                        <a:pt x="0" y="204"/>
                      </a:lnTo>
                      <a:lnTo>
                        <a:pt x="204" y="0"/>
                      </a:lnTo>
                      <a:lnTo>
                        <a:pt x="206" y="2"/>
                      </a:lnTo>
                      <a:lnTo>
                        <a:pt x="2" y="205"/>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3" name="Freeform 379"/>
                <p:cNvSpPr>
                  <a:spLocks/>
                </p:cNvSpPr>
                <p:nvPr/>
              </p:nvSpPr>
              <p:spPr bwMode="auto">
                <a:xfrm>
                  <a:off x="3915" y="2557"/>
                  <a:ext cx="206" cy="206"/>
                </a:xfrm>
                <a:custGeom>
                  <a:avLst/>
                  <a:gdLst>
                    <a:gd name="T0" fmla="*/ 2 w 206"/>
                    <a:gd name="T1" fmla="*/ 206 h 206"/>
                    <a:gd name="T2" fmla="*/ 0 w 206"/>
                    <a:gd name="T3" fmla="*/ 204 h 206"/>
                    <a:gd name="T4" fmla="*/ 203 w 206"/>
                    <a:gd name="T5" fmla="*/ 0 h 206"/>
                    <a:gd name="T6" fmla="*/ 206 w 206"/>
                    <a:gd name="T7" fmla="*/ 2 h 206"/>
                    <a:gd name="T8" fmla="*/ 2 w 206"/>
                    <a:gd name="T9" fmla="*/ 206 h 206"/>
                  </a:gdLst>
                  <a:ahLst/>
                  <a:cxnLst>
                    <a:cxn ang="0">
                      <a:pos x="T0" y="T1"/>
                    </a:cxn>
                    <a:cxn ang="0">
                      <a:pos x="T2" y="T3"/>
                    </a:cxn>
                    <a:cxn ang="0">
                      <a:pos x="T4" y="T5"/>
                    </a:cxn>
                    <a:cxn ang="0">
                      <a:pos x="T6" y="T7"/>
                    </a:cxn>
                    <a:cxn ang="0">
                      <a:pos x="T8" y="T9"/>
                    </a:cxn>
                  </a:cxnLst>
                  <a:rect l="0" t="0" r="r" b="b"/>
                  <a:pathLst>
                    <a:path w="206" h="206">
                      <a:moveTo>
                        <a:pt x="2" y="206"/>
                      </a:moveTo>
                      <a:lnTo>
                        <a:pt x="0" y="204"/>
                      </a:lnTo>
                      <a:lnTo>
                        <a:pt x="203" y="0"/>
                      </a:lnTo>
                      <a:lnTo>
                        <a:pt x="206" y="2"/>
                      </a:lnTo>
                      <a:lnTo>
                        <a:pt x="2" y="206"/>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4" name="Freeform 380"/>
                <p:cNvSpPr>
                  <a:spLocks/>
                </p:cNvSpPr>
                <p:nvPr/>
              </p:nvSpPr>
              <p:spPr bwMode="auto">
                <a:xfrm>
                  <a:off x="3912" y="2556"/>
                  <a:ext cx="206" cy="205"/>
                </a:xfrm>
                <a:custGeom>
                  <a:avLst/>
                  <a:gdLst>
                    <a:gd name="T0" fmla="*/ 3 w 206"/>
                    <a:gd name="T1" fmla="*/ 205 h 205"/>
                    <a:gd name="T2" fmla="*/ 0 w 206"/>
                    <a:gd name="T3" fmla="*/ 203 h 205"/>
                    <a:gd name="T4" fmla="*/ 204 w 206"/>
                    <a:gd name="T5" fmla="*/ 0 h 205"/>
                    <a:gd name="T6" fmla="*/ 206 w 206"/>
                    <a:gd name="T7" fmla="*/ 1 h 205"/>
                    <a:gd name="T8" fmla="*/ 3 w 206"/>
                    <a:gd name="T9" fmla="*/ 205 h 205"/>
                  </a:gdLst>
                  <a:ahLst/>
                  <a:cxnLst>
                    <a:cxn ang="0">
                      <a:pos x="T0" y="T1"/>
                    </a:cxn>
                    <a:cxn ang="0">
                      <a:pos x="T2" y="T3"/>
                    </a:cxn>
                    <a:cxn ang="0">
                      <a:pos x="T4" y="T5"/>
                    </a:cxn>
                    <a:cxn ang="0">
                      <a:pos x="T6" y="T7"/>
                    </a:cxn>
                    <a:cxn ang="0">
                      <a:pos x="T8" y="T9"/>
                    </a:cxn>
                  </a:cxnLst>
                  <a:rect l="0" t="0" r="r" b="b"/>
                  <a:pathLst>
                    <a:path w="206" h="205">
                      <a:moveTo>
                        <a:pt x="3" y="205"/>
                      </a:moveTo>
                      <a:lnTo>
                        <a:pt x="0" y="203"/>
                      </a:lnTo>
                      <a:lnTo>
                        <a:pt x="204" y="0"/>
                      </a:lnTo>
                      <a:lnTo>
                        <a:pt x="206" y="1"/>
                      </a:lnTo>
                      <a:lnTo>
                        <a:pt x="3" y="205"/>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5" name="Freeform 381"/>
                <p:cNvSpPr>
                  <a:spLocks/>
                </p:cNvSpPr>
                <p:nvPr/>
              </p:nvSpPr>
              <p:spPr bwMode="auto">
                <a:xfrm>
                  <a:off x="3897" y="2545"/>
                  <a:ext cx="219" cy="214"/>
                </a:xfrm>
                <a:custGeom>
                  <a:avLst/>
                  <a:gdLst>
                    <a:gd name="T0" fmla="*/ 15 w 219"/>
                    <a:gd name="T1" fmla="*/ 214 h 214"/>
                    <a:gd name="T2" fmla="*/ 0 w 219"/>
                    <a:gd name="T3" fmla="*/ 204 h 214"/>
                    <a:gd name="T4" fmla="*/ 203 w 219"/>
                    <a:gd name="T5" fmla="*/ 0 h 214"/>
                    <a:gd name="T6" fmla="*/ 219 w 219"/>
                    <a:gd name="T7" fmla="*/ 11 h 214"/>
                    <a:gd name="T8" fmla="*/ 15 w 219"/>
                    <a:gd name="T9" fmla="*/ 214 h 214"/>
                  </a:gdLst>
                  <a:ahLst/>
                  <a:cxnLst>
                    <a:cxn ang="0">
                      <a:pos x="T0" y="T1"/>
                    </a:cxn>
                    <a:cxn ang="0">
                      <a:pos x="T2" y="T3"/>
                    </a:cxn>
                    <a:cxn ang="0">
                      <a:pos x="T4" y="T5"/>
                    </a:cxn>
                    <a:cxn ang="0">
                      <a:pos x="T6" y="T7"/>
                    </a:cxn>
                    <a:cxn ang="0">
                      <a:pos x="T8" y="T9"/>
                    </a:cxn>
                  </a:cxnLst>
                  <a:rect l="0" t="0" r="r" b="b"/>
                  <a:pathLst>
                    <a:path w="219" h="214">
                      <a:moveTo>
                        <a:pt x="15" y="214"/>
                      </a:moveTo>
                      <a:lnTo>
                        <a:pt x="0" y="204"/>
                      </a:lnTo>
                      <a:lnTo>
                        <a:pt x="203" y="0"/>
                      </a:lnTo>
                      <a:lnTo>
                        <a:pt x="219" y="11"/>
                      </a:lnTo>
                      <a:lnTo>
                        <a:pt x="15" y="2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6" name="Line 382"/>
                <p:cNvSpPr>
                  <a:spLocks noChangeShapeType="1"/>
                </p:cNvSpPr>
                <p:nvPr/>
              </p:nvSpPr>
              <p:spPr bwMode="auto">
                <a:xfrm flipV="1">
                  <a:off x="3912" y="2556"/>
                  <a:ext cx="204" cy="203"/>
                </a:xfrm>
                <a:prstGeom prst="line">
                  <a:avLst/>
                </a:prstGeom>
                <a:noFill/>
                <a:ln w="1588">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77" name="Freeform 383"/>
                <p:cNvSpPr>
                  <a:spLocks/>
                </p:cNvSpPr>
                <p:nvPr/>
              </p:nvSpPr>
              <p:spPr bwMode="auto">
                <a:xfrm>
                  <a:off x="3909" y="2553"/>
                  <a:ext cx="207" cy="206"/>
                </a:xfrm>
                <a:custGeom>
                  <a:avLst/>
                  <a:gdLst>
                    <a:gd name="T0" fmla="*/ 3 w 207"/>
                    <a:gd name="T1" fmla="*/ 206 h 206"/>
                    <a:gd name="T2" fmla="*/ 0 w 207"/>
                    <a:gd name="T3" fmla="*/ 204 h 206"/>
                    <a:gd name="T4" fmla="*/ 204 w 207"/>
                    <a:gd name="T5" fmla="*/ 0 h 206"/>
                    <a:gd name="T6" fmla="*/ 207 w 207"/>
                    <a:gd name="T7" fmla="*/ 3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3"/>
                      </a:lnTo>
                      <a:lnTo>
                        <a:pt x="3" y="20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8" name="Freeform 384"/>
                <p:cNvSpPr>
                  <a:spLocks/>
                </p:cNvSpPr>
                <p:nvPr/>
              </p:nvSpPr>
              <p:spPr bwMode="auto">
                <a:xfrm>
                  <a:off x="3906" y="2551"/>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79" name="Freeform 385"/>
                <p:cNvSpPr>
                  <a:spLocks/>
                </p:cNvSpPr>
                <p:nvPr/>
              </p:nvSpPr>
              <p:spPr bwMode="auto">
                <a:xfrm>
                  <a:off x="3903" y="2549"/>
                  <a:ext cx="207" cy="206"/>
                </a:xfrm>
                <a:custGeom>
                  <a:avLst/>
                  <a:gdLst>
                    <a:gd name="T0" fmla="*/ 3 w 207"/>
                    <a:gd name="T1" fmla="*/ 206 h 206"/>
                    <a:gd name="T2" fmla="*/ 0 w 207"/>
                    <a:gd name="T3" fmla="*/ 204 h 206"/>
                    <a:gd name="T4" fmla="*/ 204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4" y="0"/>
                      </a:lnTo>
                      <a:lnTo>
                        <a:pt x="207" y="2"/>
                      </a:lnTo>
                      <a:lnTo>
                        <a:pt x="3" y="20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0" name="Freeform 386"/>
                <p:cNvSpPr>
                  <a:spLocks/>
                </p:cNvSpPr>
                <p:nvPr/>
              </p:nvSpPr>
              <p:spPr bwMode="auto">
                <a:xfrm>
                  <a:off x="3900" y="2547"/>
                  <a:ext cx="207" cy="206"/>
                </a:xfrm>
                <a:custGeom>
                  <a:avLst/>
                  <a:gdLst>
                    <a:gd name="T0" fmla="*/ 3 w 207"/>
                    <a:gd name="T1" fmla="*/ 206 h 206"/>
                    <a:gd name="T2" fmla="*/ 0 w 207"/>
                    <a:gd name="T3" fmla="*/ 204 h 206"/>
                    <a:gd name="T4" fmla="*/ 203 w 207"/>
                    <a:gd name="T5" fmla="*/ 0 h 206"/>
                    <a:gd name="T6" fmla="*/ 207 w 207"/>
                    <a:gd name="T7" fmla="*/ 2 h 206"/>
                    <a:gd name="T8" fmla="*/ 3 w 207"/>
                    <a:gd name="T9" fmla="*/ 206 h 206"/>
                  </a:gdLst>
                  <a:ahLst/>
                  <a:cxnLst>
                    <a:cxn ang="0">
                      <a:pos x="T0" y="T1"/>
                    </a:cxn>
                    <a:cxn ang="0">
                      <a:pos x="T2" y="T3"/>
                    </a:cxn>
                    <a:cxn ang="0">
                      <a:pos x="T4" y="T5"/>
                    </a:cxn>
                    <a:cxn ang="0">
                      <a:pos x="T6" y="T7"/>
                    </a:cxn>
                    <a:cxn ang="0">
                      <a:pos x="T8" y="T9"/>
                    </a:cxn>
                  </a:cxnLst>
                  <a:rect l="0" t="0" r="r" b="b"/>
                  <a:pathLst>
                    <a:path w="207" h="206">
                      <a:moveTo>
                        <a:pt x="3" y="206"/>
                      </a:moveTo>
                      <a:lnTo>
                        <a:pt x="0" y="204"/>
                      </a:lnTo>
                      <a:lnTo>
                        <a:pt x="203" y="0"/>
                      </a:lnTo>
                      <a:lnTo>
                        <a:pt x="207" y="2"/>
                      </a:lnTo>
                      <a:lnTo>
                        <a:pt x="3" y="2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1" name="Freeform 387"/>
                <p:cNvSpPr>
                  <a:spLocks/>
                </p:cNvSpPr>
                <p:nvPr/>
              </p:nvSpPr>
              <p:spPr bwMode="auto">
                <a:xfrm>
                  <a:off x="3897" y="2545"/>
                  <a:ext cx="206" cy="206"/>
                </a:xfrm>
                <a:custGeom>
                  <a:avLst/>
                  <a:gdLst>
                    <a:gd name="T0" fmla="*/ 3 w 206"/>
                    <a:gd name="T1" fmla="*/ 206 h 206"/>
                    <a:gd name="T2" fmla="*/ 0 w 206"/>
                    <a:gd name="T3" fmla="*/ 204 h 206"/>
                    <a:gd name="T4" fmla="*/ 203 w 206"/>
                    <a:gd name="T5" fmla="*/ 0 h 206"/>
                    <a:gd name="T6" fmla="*/ 206 w 206"/>
                    <a:gd name="T7" fmla="*/ 2 h 206"/>
                    <a:gd name="T8" fmla="*/ 3 w 206"/>
                    <a:gd name="T9" fmla="*/ 206 h 206"/>
                  </a:gdLst>
                  <a:ahLst/>
                  <a:cxnLst>
                    <a:cxn ang="0">
                      <a:pos x="T0" y="T1"/>
                    </a:cxn>
                    <a:cxn ang="0">
                      <a:pos x="T2" y="T3"/>
                    </a:cxn>
                    <a:cxn ang="0">
                      <a:pos x="T4" y="T5"/>
                    </a:cxn>
                    <a:cxn ang="0">
                      <a:pos x="T6" y="T7"/>
                    </a:cxn>
                    <a:cxn ang="0">
                      <a:pos x="T8" y="T9"/>
                    </a:cxn>
                  </a:cxnLst>
                  <a:rect l="0" t="0" r="r" b="b"/>
                  <a:pathLst>
                    <a:path w="206" h="206">
                      <a:moveTo>
                        <a:pt x="3" y="206"/>
                      </a:moveTo>
                      <a:lnTo>
                        <a:pt x="0" y="204"/>
                      </a:lnTo>
                      <a:lnTo>
                        <a:pt x="203" y="0"/>
                      </a:lnTo>
                      <a:lnTo>
                        <a:pt x="206" y="2"/>
                      </a:lnTo>
                      <a:lnTo>
                        <a:pt x="3" y="206"/>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2" name="Freeform 388"/>
                <p:cNvSpPr>
                  <a:spLocks/>
                </p:cNvSpPr>
                <p:nvPr/>
              </p:nvSpPr>
              <p:spPr bwMode="auto">
                <a:xfrm>
                  <a:off x="3880" y="2536"/>
                  <a:ext cx="220" cy="213"/>
                </a:xfrm>
                <a:custGeom>
                  <a:avLst/>
                  <a:gdLst>
                    <a:gd name="T0" fmla="*/ 17 w 220"/>
                    <a:gd name="T1" fmla="*/ 213 h 213"/>
                    <a:gd name="T2" fmla="*/ 0 w 220"/>
                    <a:gd name="T3" fmla="*/ 203 h 213"/>
                    <a:gd name="T4" fmla="*/ 203 w 220"/>
                    <a:gd name="T5" fmla="*/ 0 h 213"/>
                    <a:gd name="T6" fmla="*/ 220 w 220"/>
                    <a:gd name="T7" fmla="*/ 9 h 213"/>
                    <a:gd name="T8" fmla="*/ 17 w 220"/>
                    <a:gd name="T9" fmla="*/ 213 h 213"/>
                  </a:gdLst>
                  <a:ahLst/>
                  <a:cxnLst>
                    <a:cxn ang="0">
                      <a:pos x="T0" y="T1"/>
                    </a:cxn>
                    <a:cxn ang="0">
                      <a:pos x="T2" y="T3"/>
                    </a:cxn>
                    <a:cxn ang="0">
                      <a:pos x="T4" y="T5"/>
                    </a:cxn>
                    <a:cxn ang="0">
                      <a:pos x="T6" y="T7"/>
                    </a:cxn>
                    <a:cxn ang="0">
                      <a:pos x="T8" y="T9"/>
                    </a:cxn>
                  </a:cxnLst>
                  <a:rect l="0" t="0" r="r" b="b"/>
                  <a:pathLst>
                    <a:path w="220" h="213">
                      <a:moveTo>
                        <a:pt x="17" y="213"/>
                      </a:moveTo>
                      <a:lnTo>
                        <a:pt x="0" y="203"/>
                      </a:lnTo>
                      <a:lnTo>
                        <a:pt x="203" y="0"/>
                      </a:lnTo>
                      <a:lnTo>
                        <a:pt x="220" y="9"/>
                      </a:lnTo>
                      <a:lnTo>
                        <a:pt x="17" y="213"/>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3" name="Line 389"/>
                <p:cNvSpPr>
                  <a:spLocks noChangeShapeType="1"/>
                </p:cNvSpPr>
                <p:nvPr/>
              </p:nvSpPr>
              <p:spPr bwMode="auto">
                <a:xfrm flipV="1">
                  <a:off x="3897" y="2545"/>
                  <a:ext cx="203" cy="204"/>
                </a:xfrm>
                <a:prstGeom prst="line">
                  <a:avLst/>
                </a:prstGeom>
                <a:noFill/>
                <a:ln w="1588">
                  <a:solidFill>
                    <a:srgbClr val="BDBDB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84" name="Freeform 390"/>
                <p:cNvSpPr>
                  <a:spLocks/>
                </p:cNvSpPr>
                <p:nvPr/>
              </p:nvSpPr>
              <p:spPr bwMode="auto">
                <a:xfrm>
                  <a:off x="3893" y="2543"/>
                  <a:ext cx="207" cy="206"/>
                </a:xfrm>
                <a:custGeom>
                  <a:avLst/>
                  <a:gdLst>
                    <a:gd name="T0" fmla="*/ 4 w 207"/>
                    <a:gd name="T1" fmla="*/ 206 h 206"/>
                    <a:gd name="T2" fmla="*/ 0 w 207"/>
                    <a:gd name="T3" fmla="*/ 204 h 206"/>
                    <a:gd name="T4" fmla="*/ 204 w 207"/>
                    <a:gd name="T5" fmla="*/ 0 h 206"/>
                    <a:gd name="T6" fmla="*/ 207 w 207"/>
                    <a:gd name="T7" fmla="*/ 2 h 206"/>
                    <a:gd name="T8" fmla="*/ 4 w 207"/>
                    <a:gd name="T9" fmla="*/ 206 h 206"/>
                  </a:gdLst>
                  <a:ahLst/>
                  <a:cxnLst>
                    <a:cxn ang="0">
                      <a:pos x="T0" y="T1"/>
                    </a:cxn>
                    <a:cxn ang="0">
                      <a:pos x="T2" y="T3"/>
                    </a:cxn>
                    <a:cxn ang="0">
                      <a:pos x="T4" y="T5"/>
                    </a:cxn>
                    <a:cxn ang="0">
                      <a:pos x="T6" y="T7"/>
                    </a:cxn>
                    <a:cxn ang="0">
                      <a:pos x="T8" y="T9"/>
                    </a:cxn>
                  </a:cxnLst>
                  <a:rect l="0" t="0" r="r" b="b"/>
                  <a:pathLst>
                    <a:path w="207" h="206">
                      <a:moveTo>
                        <a:pt x="4" y="206"/>
                      </a:moveTo>
                      <a:lnTo>
                        <a:pt x="0" y="204"/>
                      </a:lnTo>
                      <a:lnTo>
                        <a:pt x="204" y="0"/>
                      </a:lnTo>
                      <a:lnTo>
                        <a:pt x="207" y="2"/>
                      </a:lnTo>
                      <a:lnTo>
                        <a:pt x="4" y="206"/>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5" name="Freeform 391"/>
                <p:cNvSpPr>
                  <a:spLocks/>
                </p:cNvSpPr>
                <p:nvPr/>
              </p:nvSpPr>
              <p:spPr bwMode="auto">
                <a:xfrm>
                  <a:off x="3890" y="2542"/>
                  <a:ext cx="207" cy="205"/>
                </a:xfrm>
                <a:custGeom>
                  <a:avLst/>
                  <a:gdLst>
                    <a:gd name="T0" fmla="*/ 3 w 207"/>
                    <a:gd name="T1" fmla="*/ 205 h 205"/>
                    <a:gd name="T2" fmla="*/ 0 w 207"/>
                    <a:gd name="T3" fmla="*/ 203 h 205"/>
                    <a:gd name="T4" fmla="*/ 204 w 207"/>
                    <a:gd name="T5" fmla="*/ 0 h 205"/>
                    <a:gd name="T6" fmla="*/ 207 w 207"/>
                    <a:gd name="T7" fmla="*/ 1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1"/>
                      </a:lnTo>
                      <a:lnTo>
                        <a:pt x="3" y="205"/>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6" name="Freeform 392"/>
                <p:cNvSpPr>
                  <a:spLocks/>
                </p:cNvSpPr>
                <p:nvPr/>
              </p:nvSpPr>
              <p:spPr bwMode="auto">
                <a:xfrm>
                  <a:off x="3886" y="2540"/>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7" name="Freeform 393"/>
                <p:cNvSpPr>
                  <a:spLocks/>
                </p:cNvSpPr>
                <p:nvPr/>
              </p:nvSpPr>
              <p:spPr bwMode="auto">
                <a:xfrm>
                  <a:off x="3883" y="2538"/>
                  <a:ext cx="207" cy="205"/>
                </a:xfrm>
                <a:custGeom>
                  <a:avLst/>
                  <a:gdLst>
                    <a:gd name="T0" fmla="*/ 3 w 207"/>
                    <a:gd name="T1" fmla="*/ 205 h 205"/>
                    <a:gd name="T2" fmla="*/ 0 w 207"/>
                    <a:gd name="T3" fmla="*/ 203 h 205"/>
                    <a:gd name="T4" fmla="*/ 204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4" y="0"/>
                      </a:lnTo>
                      <a:lnTo>
                        <a:pt x="207" y="2"/>
                      </a:lnTo>
                      <a:lnTo>
                        <a:pt x="3" y="205"/>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8" name="Freeform 394"/>
                <p:cNvSpPr>
                  <a:spLocks/>
                </p:cNvSpPr>
                <p:nvPr/>
              </p:nvSpPr>
              <p:spPr bwMode="auto">
                <a:xfrm>
                  <a:off x="3880" y="2536"/>
                  <a:ext cx="207" cy="205"/>
                </a:xfrm>
                <a:custGeom>
                  <a:avLst/>
                  <a:gdLst>
                    <a:gd name="T0" fmla="*/ 3 w 207"/>
                    <a:gd name="T1" fmla="*/ 205 h 205"/>
                    <a:gd name="T2" fmla="*/ 0 w 207"/>
                    <a:gd name="T3" fmla="*/ 203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3"/>
                      </a:lnTo>
                      <a:lnTo>
                        <a:pt x="203" y="0"/>
                      </a:lnTo>
                      <a:lnTo>
                        <a:pt x="207" y="2"/>
                      </a:lnTo>
                      <a:lnTo>
                        <a:pt x="3" y="205"/>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89" name="Freeform 395"/>
                <p:cNvSpPr>
                  <a:spLocks/>
                </p:cNvSpPr>
                <p:nvPr/>
              </p:nvSpPr>
              <p:spPr bwMode="auto">
                <a:xfrm>
                  <a:off x="3861" y="2528"/>
                  <a:ext cx="222" cy="211"/>
                </a:xfrm>
                <a:custGeom>
                  <a:avLst/>
                  <a:gdLst>
                    <a:gd name="T0" fmla="*/ 19 w 222"/>
                    <a:gd name="T1" fmla="*/ 211 h 211"/>
                    <a:gd name="T2" fmla="*/ 0 w 222"/>
                    <a:gd name="T3" fmla="*/ 203 h 211"/>
                    <a:gd name="T4" fmla="*/ 204 w 222"/>
                    <a:gd name="T5" fmla="*/ 0 h 211"/>
                    <a:gd name="T6" fmla="*/ 222 w 222"/>
                    <a:gd name="T7" fmla="*/ 8 h 211"/>
                    <a:gd name="T8" fmla="*/ 19 w 222"/>
                    <a:gd name="T9" fmla="*/ 211 h 211"/>
                  </a:gdLst>
                  <a:ahLst/>
                  <a:cxnLst>
                    <a:cxn ang="0">
                      <a:pos x="T0" y="T1"/>
                    </a:cxn>
                    <a:cxn ang="0">
                      <a:pos x="T2" y="T3"/>
                    </a:cxn>
                    <a:cxn ang="0">
                      <a:pos x="T4" y="T5"/>
                    </a:cxn>
                    <a:cxn ang="0">
                      <a:pos x="T6" y="T7"/>
                    </a:cxn>
                    <a:cxn ang="0">
                      <a:pos x="T8" y="T9"/>
                    </a:cxn>
                  </a:cxnLst>
                  <a:rect l="0" t="0" r="r" b="b"/>
                  <a:pathLst>
                    <a:path w="222" h="211">
                      <a:moveTo>
                        <a:pt x="19" y="211"/>
                      </a:moveTo>
                      <a:lnTo>
                        <a:pt x="0" y="203"/>
                      </a:lnTo>
                      <a:lnTo>
                        <a:pt x="204" y="0"/>
                      </a:lnTo>
                      <a:lnTo>
                        <a:pt x="222" y="8"/>
                      </a:lnTo>
                      <a:lnTo>
                        <a:pt x="19" y="21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0" name="Line 396"/>
                <p:cNvSpPr>
                  <a:spLocks noChangeShapeType="1"/>
                </p:cNvSpPr>
                <p:nvPr/>
              </p:nvSpPr>
              <p:spPr bwMode="auto">
                <a:xfrm flipV="1">
                  <a:off x="3880" y="2536"/>
                  <a:ext cx="203" cy="203"/>
                </a:xfrm>
                <a:prstGeom prst="line">
                  <a:avLst/>
                </a:prstGeom>
                <a:noFill/>
                <a:ln w="1588">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91" name="Freeform 397"/>
                <p:cNvSpPr>
                  <a:spLocks/>
                </p:cNvSpPr>
                <p:nvPr/>
              </p:nvSpPr>
              <p:spPr bwMode="auto">
                <a:xfrm>
                  <a:off x="3876" y="2534"/>
                  <a:ext cx="207" cy="205"/>
                </a:xfrm>
                <a:custGeom>
                  <a:avLst/>
                  <a:gdLst>
                    <a:gd name="T0" fmla="*/ 4 w 207"/>
                    <a:gd name="T1" fmla="*/ 205 h 205"/>
                    <a:gd name="T2" fmla="*/ 0 w 207"/>
                    <a:gd name="T3" fmla="*/ 204 h 205"/>
                    <a:gd name="T4" fmla="*/ 203 w 207"/>
                    <a:gd name="T5" fmla="*/ 0 h 205"/>
                    <a:gd name="T6" fmla="*/ 207 w 207"/>
                    <a:gd name="T7" fmla="*/ 2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4"/>
                      </a:lnTo>
                      <a:lnTo>
                        <a:pt x="203" y="0"/>
                      </a:lnTo>
                      <a:lnTo>
                        <a:pt x="207" y="2"/>
                      </a:lnTo>
                      <a:lnTo>
                        <a:pt x="4" y="205"/>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2" name="Freeform 398"/>
                <p:cNvSpPr>
                  <a:spLocks/>
                </p:cNvSpPr>
                <p:nvPr/>
              </p:nvSpPr>
              <p:spPr bwMode="auto">
                <a:xfrm>
                  <a:off x="3872" y="2533"/>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3" name="Freeform 399"/>
                <p:cNvSpPr>
                  <a:spLocks/>
                </p:cNvSpPr>
                <p:nvPr/>
              </p:nvSpPr>
              <p:spPr bwMode="auto">
                <a:xfrm>
                  <a:off x="3868" y="2531"/>
                  <a:ext cx="208" cy="205"/>
                </a:xfrm>
                <a:custGeom>
                  <a:avLst/>
                  <a:gdLst>
                    <a:gd name="T0" fmla="*/ 4 w 208"/>
                    <a:gd name="T1" fmla="*/ 205 h 205"/>
                    <a:gd name="T2" fmla="*/ 0 w 208"/>
                    <a:gd name="T3" fmla="*/ 203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2"/>
                      </a:lnTo>
                      <a:lnTo>
                        <a:pt x="4" y="205"/>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4" name="Freeform 400"/>
                <p:cNvSpPr>
                  <a:spLocks/>
                </p:cNvSpPr>
                <p:nvPr/>
              </p:nvSpPr>
              <p:spPr bwMode="auto">
                <a:xfrm>
                  <a:off x="3865" y="2529"/>
                  <a:ext cx="207" cy="205"/>
                </a:xfrm>
                <a:custGeom>
                  <a:avLst/>
                  <a:gdLst>
                    <a:gd name="T0" fmla="*/ 3 w 207"/>
                    <a:gd name="T1" fmla="*/ 205 h 205"/>
                    <a:gd name="T2" fmla="*/ 0 w 207"/>
                    <a:gd name="T3" fmla="*/ 204 h 205"/>
                    <a:gd name="T4" fmla="*/ 203 w 207"/>
                    <a:gd name="T5" fmla="*/ 0 h 205"/>
                    <a:gd name="T6" fmla="*/ 207 w 207"/>
                    <a:gd name="T7" fmla="*/ 2 h 205"/>
                    <a:gd name="T8" fmla="*/ 3 w 207"/>
                    <a:gd name="T9" fmla="*/ 205 h 205"/>
                  </a:gdLst>
                  <a:ahLst/>
                  <a:cxnLst>
                    <a:cxn ang="0">
                      <a:pos x="T0" y="T1"/>
                    </a:cxn>
                    <a:cxn ang="0">
                      <a:pos x="T2" y="T3"/>
                    </a:cxn>
                    <a:cxn ang="0">
                      <a:pos x="T4" y="T5"/>
                    </a:cxn>
                    <a:cxn ang="0">
                      <a:pos x="T6" y="T7"/>
                    </a:cxn>
                    <a:cxn ang="0">
                      <a:pos x="T8" y="T9"/>
                    </a:cxn>
                  </a:cxnLst>
                  <a:rect l="0" t="0" r="r" b="b"/>
                  <a:pathLst>
                    <a:path w="207" h="205">
                      <a:moveTo>
                        <a:pt x="3" y="205"/>
                      </a:moveTo>
                      <a:lnTo>
                        <a:pt x="0" y="204"/>
                      </a:lnTo>
                      <a:lnTo>
                        <a:pt x="203" y="0"/>
                      </a:lnTo>
                      <a:lnTo>
                        <a:pt x="207" y="2"/>
                      </a:lnTo>
                      <a:lnTo>
                        <a:pt x="3" y="20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5" name="Freeform 401"/>
                <p:cNvSpPr>
                  <a:spLocks/>
                </p:cNvSpPr>
                <p:nvPr/>
              </p:nvSpPr>
              <p:spPr bwMode="auto">
                <a:xfrm>
                  <a:off x="3861" y="2528"/>
                  <a:ext cx="207" cy="205"/>
                </a:xfrm>
                <a:custGeom>
                  <a:avLst/>
                  <a:gdLst>
                    <a:gd name="T0" fmla="*/ 4 w 207"/>
                    <a:gd name="T1" fmla="*/ 205 h 205"/>
                    <a:gd name="T2" fmla="*/ 0 w 207"/>
                    <a:gd name="T3" fmla="*/ 203 h 205"/>
                    <a:gd name="T4" fmla="*/ 204 w 207"/>
                    <a:gd name="T5" fmla="*/ 0 h 205"/>
                    <a:gd name="T6" fmla="*/ 207 w 207"/>
                    <a:gd name="T7" fmla="*/ 1 h 205"/>
                    <a:gd name="T8" fmla="*/ 4 w 207"/>
                    <a:gd name="T9" fmla="*/ 205 h 205"/>
                  </a:gdLst>
                  <a:ahLst/>
                  <a:cxnLst>
                    <a:cxn ang="0">
                      <a:pos x="T0" y="T1"/>
                    </a:cxn>
                    <a:cxn ang="0">
                      <a:pos x="T2" y="T3"/>
                    </a:cxn>
                    <a:cxn ang="0">
                      <a:pos x="T4" y="T5"/>
                    </a:cxn>
                    <a:cxn ang="0">
                      <a:pos x="T6" y="T7"/>
                    </a:cxn>
                    <a:cxn ang="0">
                      <a:pos x="T8" y="T9"/>
                    </a:cxn>
                  </a:cxnLst>
                  <a:rect l="0" t="0" r="r" b="b"/>
                  <a:pathLst>
                    <a:path w="207" h="205">
                      <a:moveTo>
                        <a:pt x="4" y="205"/>
                      </a:moveTo>
                      <a:lnTo>
                        <a:pt x="0" y="203"/>
                      </a:lnTo>
                      <a:lnTo>
                        <a:pt x="204" y="0"/>
                      </a:lnTo>
                      <a:lnTo>
                        <a:pt x="207" y="1"/>
                      </a:lnTo>
                      <a:lnTo>
                        <a:pt x="4" y="20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6" name="Freeform 402"/>
                <p:cNvSpPr>
                  <a:spLocks/>
                </p:cNvSpPr>
                <p:nvPr/>
              </p:nvSpPr>
              <p:spPr bwMode="auto">
                <a:xfrm>
                  <a:off x="3841" y="2521"/>
                  <a:ext cx="224" cy="210"/>
                </a:xfrm>
                <a:custGeom>
                  <a:avLst/>
                  <a:gdLst>
                    <a:gd name="T0" fmla="*/ 20 w 224"/>
                    <a:gd name="T1" fmla="*/ 210 h 210"/>
                    <a:gd name="T2" fmla="*/ 0 w 224"/>
                    <a:gd name="T3" fmla="*/ 203 h 210"/>
                    <a:gd name="T4" fmla="*/ 204 w 224"/>
                    <a:gd name="T5" fmla="*/ 0 h 210"/>
                    <a:gd name="T6" fmla="*/ 224 w 224"/>
                    <a:gd name="T7" fmla="*/ 7 h 210"/>
                    <a:gd name="T8" fmla="*/ 20 w 224"/>
                    <a:gd name="T9" fmla="*/ 210 h 210"/>
                  </a:gdLst>
                  <a:ahLst/>
                  <a:cxnLst>
                    <a:cxn ang="0">
                      <a:pos x="T0" y="T1"/>
                    </a:cxn>
                    <a:cxn ang="0">
                      <a:pos x="T2" y="T3"/>
                    </a:cxn>
                    <a:cxn ang="0">
                      <a:pos x="T4" y="T5"/>
                    </a:cxn>
                    <a:cxn ang="0">
                      <a:pos x="T6" y="T7"/>
                    </a:cxn>
                    <a:cxn ang="0">
                      <a:pos x="T8" y="T9"/>
                    </a:cxn>
                  </a:cxnLst>
                  <a:rect l="0" t="0" r="r" b="b"/>
                  <a:pathLst>
                    <a:path w="224" h="210">
                      <a:moveTo>
                        <a:pt x="20" y="210"/>
                      </a:moveTo>
                      <a:lnTo>
                        <a:pt x="0" y="203"/>
                      </a:lnTo>
                      <a:lnTo>
                        <a:pt x="204" y="0"/>
                      </a:lnTo>
                      <a:lnTo>
                        <a:pt x="224" y="7"/>
                      </a:lnTo>
                      <a:lnTo>
                        <a:pt x="20" y="21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7" name="Line 403"/>
                <p:cNvSpPr>
                  <a:spLocks noChangeShapeType="1"/>
                </p:cNvSpPr>
                <p:nvPr/>
              </p:nvSpPr>
              <p:spPr bwMode="auto">
                <a:xfrm flipV="1">
                  <a:off x="3861" y="2528"/>
                  <a:ext cx="204" cy="203"/>
                </a:xfrm>
                <a:prstGeom prst="line">
                  <a:avLst/>
                </a:prstGeom>
                <a:noFill/>
                <a:ln w="1588">
                  <a:solidFill>
                    <a:srgbClr val="B3B3B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798" name="Freeform 404"/>
                <p:cNvSpPr>
                  <a:spLocks/>
                </p:cNvSpPr>
                <p:nvPr/>
              </p:nvSpPr>
              <p:spPr bwMode="auto">
                <a:xfrm>
                  <a:off x="3857" y="2526"/>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799" name="Freeform 405"/>
                <p:cNvSpPr>
                  <a:spLocks/>
                </p:cNvSpPr>
                <p:nvPr/>
              </p:nvSpPr>
              <p:spPr bwMode="auto">
                <a:xfrm>
                  <a:off x="3853" y="2525"/>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0" name="Freeform 406"/>
                <p:cNvSpPr>
                  <a:spLocks/>
                </p:cNvSpPr>
                <p:nvPr/>
              </p:nvSpPr>
              <p:spPr bwMode="auto">
                <a:xfrm>
                  <a:off x="3849" y="2523"/>
                  <a:ext cx="208" cy="205"/>
                </a:xfrm>
                <a:custGeom>
                  <a:avLst/>
                  <a:gdLst>
                    <a:gd name="T0" fmla="*/ 4 w 208"/>
                    <a:gd name="T1" fmla="*/ 205 h 205"/>
                    <a:gd name="T2" fmla="*/ 0 w 208"/>
                    <a:gd name="T3" fmla="*/ 204 h 205"/>
                    <a:gd name="T4" fmla="*/ 204 w 208"/>
                    <a:gd name="T5" fmla="*/ 0 h 205"/>
                    <a:gd name="T6" fmla="*/ 208 w 208"/>
                    <a:gd name="T7" fmla="*/ 2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4"/>
                      </a:lnTo>
                      <a:lnTo>
                        <a:pt x="204" y="0"/>
                      </a:lnTo>
                      <a:lnTo>
                        <a:pt x="208" y="2"/>
                      </a:lnTo>
                      <a:lnTo>
                        <a:pt x="4" y="205"/>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1" name="Freeform 407"/>
                <p:cNvSpPr>
                  <a:spLocks/>
                </p:cNvSpPr>
                <p:nvPr/>
              </p:nvSpPr>
              <p:spPr bwMode="auto">
                <a:xfrm>
                  <a:off x="3845" y="2522"/>
                  <a:ext cx="208" cy="205"/>
                </a:xfrm>
                <a:custGeom>
                  <a:avLst/>
                  <a:gdLst>
                    <a:gd name="T0" fmla="*/ 4 w 208"/>
                    <a:gd name="T1" fmla="*/ 205 h 205"/>
                    <a:gd name="T2" fmla="*/ 0 w 208"/>
                    <a:gd name="T3" fmla="*/ 203 h 205"/>
                    <a:gd name="T4" fmla="*/ 204 w 208"/>
                    <a:gd name="T5" fmla="*/ 0 h 205"/>
                    <a:gd name="T6" fmla="*/ 208 w 208"/>
                    <a:gd name="T7" fmla="*/ 1 h 205"/>
                    <a:gd name="T8" fmla="*/ 4 w 208"/>
                    <a:gd name="T9" fmla="*/ 205 h 205"/>
                  </a:gdLst>
                  <a:ahLst/>
                  <a:cxnLst>
                    <a:cxn ang="0">
                      <a:pos x="T0" y="T1"/>
                    </a:cxn>
                    <a:cxn ang="0">
                      <a:pos x="T2" y="T3"/>
                    </a:cxn>
                    <a:cxn ang="0">
                      <a:pos x="T4" y="T5"/>
                    </a:cxn>
                    <a:cxn ang="0">
                      <a:pos x="T6" y="T7"/>
                    </a:cxn>
                    <a:cxn ang="0">
                      <a:pos x="T8" y="T9"/>
                    </a:cxn>
                  </a:cxnLst>
                  <a:rect l="0" t="0" r="r" b="b"/>
                  <a:pathLst>
                    <a:path w="208" h="205">
                      <a:moveTo>
                        <a:pt x="4" y="205"/>
                      </a:moveTo>
                      <a:lnTo>
                        <a:pt x="0" y="203"/>
                      </a:lnTo>
                      <a:lnTo>
                        <a:pt x="204" y="0"/>
                      </a:lnTo>
                      <a:lnTo>
                        <a:pt x="208" y="1"/>
                      </a:lnTo>
                      <a:lnTo>
                        <a:pt x="4" y="205"/>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2" name="Freeform 408"/>
                <p:cNvSpPr>
                  <a:spLocks/>
                </p:cNvSpPr>
                <p:nvPr/>
              </p:nvSpPr>
              <p:spPr bwMode="auto">
                <a:xfrm>
                  <a:off x="3841" y="252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3" name="Freeform 409"/>
                <p:cNvSpPr>
                  <a:spLocks/>
                </p:cNvSpPr>
                <p:nvPr/>
              </p:nvSpPr>
              <p:spPr bwMode="auto">
                <a:xfrm>
                  <a:off x="3820" y="2515"/>
                  <a:ext cx="225" cy="209"/>
                </a:xfrm>
                <a:custGeom>
                  <a:avLst/>
                  <a:gdLst>
                    <a:gd name="T0" fmla="*/ 21 w 225"/>
                    <a:gd name="T1" fmla="*/ 209 h 209"/>
                    <a:gd name="T2" fmla="*/ 0 w 225"/>
                    <a:gd name="T3" fmla="*/ 203 h 209"/>
                    <a:gd name="T4" fmla="*/ 203 w 225"/>
                    <a:gd name="T5" fmla="*/ 0 h 209"/>
                    <a:gd name="T6" fmla="*/ 225 w 225"/>
                    <a:gd name="T7" fmla="*/ 6 h 209"/>
                    <a:gd name="T8" fmla="*/ 21 w 225"/>
                    <a:gd name="T9" fmla="*/ 209 h 209"/>
                  </a:gdLst>
                  <a:ahLst/>
                  <a:cxnLst>
                    <a:cxn ang="0">
                      <a:pos x="T0" y="T1"/>
                    </a:cxn>
                    <a:cxn ang="0">
                      <a:pos x="T2" y="T3"/>
                    </a:cxn>
                    <a:cxn ang="0">
                      <a:pos x="T4" y="T5"/>
                    </a:cxn>
                    <a:cxn ang="0">
                      <a:pos x="T6" y="T7"/>
                    </a:cxn>
                    <a:cxn ang="0">
                      <a:pos x="T8" y="T9"/>
                    </a:cxn>
                  </a:cxnLst>
                  <a:rect l="0" t="0" r="r" b="b"/>
                  <a:pathLst>
                    <a:path w="225" h="209">
                      <a:moveTo>
                        <a:pt x="21" y="209"/>
                      </a:moveTo>
                      <a:lnTo>
                        <a:pt x="0" y="203"/>
                      </a:lnTo>
                      <a:lnTo>
                        <a:pt x="203" y="0"/>
                      </a:lnTo>
                      <a:lnTo>
                        <a:pt x="225" y="6"/>
                      </a:lnTo>
                      <a:lnTo>
                        <a:pt x="21" y="20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4" name="Line 410"/>
                <p:cNvSpPr>
                  <a:spLocks noChangeShapeType="1"/>
                </p:cNvSpPr>
                <p:nvPr/>
              </p:nvSpPr>
              <p:spPr bwMode="auto">
                <a:xfrm flipV="1">
                  <a:off x="3841" y="2521"/>
                  <a:ext cx="204" cy="203"/>
                </a:xfrm>
                <a:prstGeom prst="line">
                  <a:avLst/>
                </a:prstGeom>
                <a:noFill/>
                <a:ln w="1588">
                  <a:solidFill>
                    <a:srgbClr val="AEAEA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05" name="Freeform 411"/>
                <p:cNvSpPr>
                  <a:spLocks/>
                </p:cNvSpPr>
                <p:nvPr/>
              </p:nvSpPr>
              <p:spPr bwMode="auto">
                <a:xfrm>
                  <a:off x="3836" y="2519"/>
                  <a:ext cx="209" cy="205"/>
                </a:xfrm>
                <a:custGeom>
                  <a:avLst/>
                  <a:gdLst>
                    <a:gd name="T0" fmla="*/ 5 w 209"/>
                    <a:gd name="T1" fmla="*/ 205 h 205"/>
                    <a:gd name="T2" fmla="*/ 0 w 209"/>
                    <a:gd name="T3" fmla="*/ 203 h 205"/>
                    <a:gd name="T4" fmla="*/ 203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3" y="0"/>
                      </a:lnTo>
                      <a:lnTo>
                        <a:pt x="209" y="2"/>
                      </a:lnTo>
                      <a:lnTo>
                        <a:pt x="5" y="205"/>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6" name="Freeform 412"/>
                <p:cNvSpPr>
                  <a:spLocks/>
                </p:cNvSpPr>
                <p:nvPr/>
              </p:nvSpPr>
              <p:spPr bwMode="auto">
                <a:xfrm>
                  <a:off x="3830" y="251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7" name="Freeform 413"/>
                <p:cNvSpPr>
                  <a:spLocks/>
                </p:cNvSpPr>
                <p:nvPr/>
              </p:nvSpPr>
              <p:spPr bwMode="auto">
                <a:xfrm>
                  <a:off x="3825" y="2516"/>
                  <a:ext cx="209" cy="205"/>
                </a:xfrm>
                <a:custGeom>
                  <a:avLst/>
                  <a:gdLst>
                    <a:gd name="T0" fmla="*/ 5 w 209"/>
                    <a:gd name="T1" fmla="*/ 205 h 205"/>
                    <a:gd name="T2" fmla="*/ 0 w 209"/>
                    <a:gd name="T3" fmla="*/ 203 h 205"/>
                    <a:gd name="T4" fmla="*/ 204 w 209"/>
                    <a:gd name="T5" fmla="*/ 0 h 205"/>
                    <a:gd name="T6" fmla="*/ 209 w 209"/>
                    <a:gd name="T7" fmla="*/ 2 h 205"/>
                    <a:gd name="T8" fmla="*/ 5 w 209"/>
                    <a:gd name="T9" fmla="*/ 205 h 205"/>
                  </a:gdLst>
                  <a:ahLst/>
                  <a:cxnLst>
                    <a:cxn ang="0">
                      <a:pos x="T0" y="T1"/>
                    </a:cxn>
                    <a:cxn ang="0">
                      <a:pos x="T2" y="T3"/>
                    </a:cxn>
                    <a:cxn ang="0">
                      <a:pos x="T4" y="T5"/>
                    </a:cxn>
                    <a:cxn ang="0">
                      <a:pos x="T6" y="T7"/>
                    </a:cxn>
                    <a:cxn ang="0">
                      <a:pos x="T8" y="T9"/>
                    </a:cxn>
                  </a:cxnLst>
                  <a:rect l="0" t="0" r="r" b="b"/>
                  <a:pathLst>
                    <a:path w="209" h="205">
                      <a:moveTo>
                        <a:pt x="5" y="205"/>
                      </a:moveTo>
                      <a:lnTo>
                        <a:pt x="0" y="203"/>
                      </a:lnTo>
                      <a:lnTo>
                        <a:pt x="204" y="0"/>
                      </a:lnTo>
                      <a:lnTo>
                        <a:pt x="209" y="2"/>
                      </a:lnTo>
                      <a:lnTo>
                        <a:pt x="5" y="205"/>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8" name="Freeform 414"/>
                <p:cNvSpPr>
                  <a:spLocks/>
                </p:cNvSpPr>
                <p:nvPr/>
              </p:nvSpPr>
              <p:spPr bwMode="auto">
                <a:xfrm>
                  <a:off x="3820" y="2515"/>
                  <a:ext cx="209" cy="204"/>
                </a:xfrm>
                <a:custGeom>
                  <a:avLst/>
                  <a:gdLst>
                    <a:gd name="T0" fmla="*/ 5 w 209"/>
                    <a:gd name="T1" fmla="*/ 204 h 204"/>
                    <a:gd name="T2" fmla="*/ 0 w 209"/>
                    <a:gd name="T3" fmla="*/ 203 h 204"/>
                    <a:gd name="T4" fmla="*/ 203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3" y="0"/>
                      </a:lnTo>
                      <a:lnTo>
                        <a:pt x="209" y="1"/>
                      </a:lnTo>
                      <a:lnTo>
                        <a:pt x="5" y="204"/>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09" name="Freeform 415"/>
                <p:cNvSpPr>
                  <a:spLocks/>
                </p:cNvSpPr>
                <p:nvPr/>
              </p:nvSpPr>
              <p:spPr bwMode="auto">
                <a:xfrm>
                  <a:off x="3798" y="2510"/>
                  <a:ext cx="225" cy="208"/>
                </a:xfrm>
                <a:custGeom>
                  <a:avLst/>
                  <a:gdLst>
                    <a:gd name="T0" fmla="*/ 22 w 225"/>
                    <a:gd name="T1" fmla="*/ 208 h 208"/>
                    <a:gd name="T2" fmla="*/ 0 w 225"/>
                    <a:gd name="T3" fmla="*/ 203 h 208"/>
                    <a:gd name="T4" fmla="*/ 203 w 225"/>
                    <a:gd name="T5" fmla="*/ 0 h 208"/>
                    <a:gd name="T6" fmla="*/ 225 w 225"/>
                    <a:gd name="T7" fmla="*/ 5 h 208"/>
                    <a:gd name="T8" fmla="*/ 22 w 225"/>
                    <a:gd name="T9" fmla="*/ 208 h 208"/>
                  </a:gdLst>
                  <a:ahLst/>
                  <a:cxnLst>
                    <a:cxn ang="0">
                      <a:pos x="T0" y="T1"/>
                    </a:cxn>
                    <a:cxn ang="0">
                      <a:pos x="T2" y="T3"/>
                    </a:cxn>
                    <a:cxn ang="0">
                      <a:pos x="T4" y="T5"/>
                    </a:cxn>
                    <a:cxn ang="0">
                      <a:pos x="T6" y="T7"/>
                    </a:cxn>
                    <a:cxn ang="0">
                      <a:pos x="T8" y="T9"/>
                    </a:cxn>
                  </a:cxnLst>
                  <a:rect l="0" t="0" r="r" b="b"/>
                  <a:pathLst>
                    <a:path w="225" h="208">
                      <a:moveTo>
                        <a:pt x="22" y="208"/>
                      </a:moveTo>
                      <a:lnTo>
                        <a:pt x="0" y="203"/>
                      </a:lnTo>
                      <a:lnTo>
                        <a:pt x="203" y="0"/>
                      </a:lnTo>
                      <a:lnTo>
                        <a:pt x="225" y="5"/>
                      </a:lnTo>
                      <a:lnTo>
                        <a:pt x="22" y="208"/>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0" name="Line 416"/>
                <p:cNvSpPr>
                  <a:spLocks noChangeShapeType="1"/>
                </p:cNvSpPr>
                <p:nvPr/>
              </p:nvSpPr>
              <p:spPr bwMode="auto">
                <a:xfrm flipV="1">
                  <a:off x="3820" y="2515"/>
                  <a:ext cx="203" cy="203"/>
                </a:xfrm>
                <a:prstGeom prst="line">
                  <a:avLst/>
                </a:prstGeom>
                <a:noFill/>
                <a:ln w="1588">
                  <a:solidFill>
                    <a:srgbClr val="AAAAA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11" name="Freeform 417"/>
                <p:cNvSpPr>
                  <a:spLocks/>
                </p:cNvSpPr>
                <p:nvPr/>
              </p:nvSpPr>
              <p:spPr bwMode="auto">
                <a:xfrm>
                  <a:off x="3815" y="2514"/>
                  <a:ext cx="208" cy="204"/>
                </a:xfrm>
                <a:custGeom>
                  <a:avLst/>
                  <a:gdLst>
                    <a:gd name="T0" fmla="*/ 5 w 208"/>
                    <a:gd name="T1" fmla="*/ 204 h 204"/>
                    <a:gd name="T2" fmla="*/ 0 w 208"/>
                    <a:gd name="T3" fmla="*/ 203 h 204"/>
                    <a:gd name="T4" fmla="*/ 204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1"/>
                      </a:lnTo>
                      <a:lnTo>
                        <a:pt x="5" y="204"/>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2" name="Freeform 418"/>
                <p:cNvSpPr>
                  <a:spLocks/>
                </p:cNvSpPr>
                <p:nvPr/>
              </p:nvSpPr>
              <p:spPr bwMode="auto">
                <a:xfrm>
                  <a:off x="3811" y="2513"/>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3" name="Freeform 419"/>
                <p:cNvSpPr>
                  <a:spLocks/>
                </p:cNvSpPr>
                <p:nvPr/>
              </p:nvSpPr>
              <p:spPr bwMode="auto">
                <a:xfrm>
                  <a:off x="3806" y="2512"/>
                  <a:ext cx="209" cy="204"/>
                </a:xfrm>
                <a:custGeom>
                  <a:avLst/>
                  <a:gdLst>
                    <a:gd name="T0" fmla="*/ 5 w 209"/>
                    <a:gd name="T1" fmla="*/ 204 h 204"/>
                    <a:gd name="T2" fmla="*/ 0 w 209"/>
                    <a:gd name="T3" fmla="*/ 203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1"/>
                      </a:lnTo>
                      <a:lnTo>
                        <a:pt x="5" y="204"/>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4" name="Freeform 420"/>
                <p:cNvSpPr>
                  <a:spLocks/>
                </p:cNvSpPr>
                <p:nvPr/>
              </p:nvSpPr>
              <p:spPr bwMode="auto">
                <a:xfrm>
                  <a:off x="3802" y="2511"/>
                  <a:ext cx="208" cy="204"/>
                </a:xfrm>
                <a:custGeom>
                  <a:avLst/>
                  <a:gdLst>
                    <a:gd name="T0" fmla="*/ 4 w 208"/>
                    <a:gd name="T1" fmla="*/ 204 h 204"/>
                    <a:gd name="T2" fmla="*/ 0 w 208"/>
                    <a:gd name="T3" fmla="*/ 203 h 204"/>
                    <a:gd name="T4" fmla="*/ 204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4" y="0"/>
                      </a:lnTo>
                      <a:lnTo>
                        <a:pt x="208" y="1"/>
                      </a:lnTo>
                      <a:lnTo>
                        <a:pt x="4" y="20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5" name="Freeform 421"/>
                <p:cNvSpPr>
                  <a:spLocks/>
                </p:cNvSpPr>
                <p:nvPr/>
              </p:nvSpPr>
              <p:spPr bwMode="auto">
                <a:xfrm>
                  <a:off x="3798" y="2510"/>
                  <a:ext cx="208" cy="204"/>
                </a:xfrm>
                <a:custGeom>
                  <a:avLst/>
                  <a:gdLst>
                    <a:gd name="T0" fmla="*/ 4 w 208"/>
                    <a:gd name="T1" fmla="*/ 204 h 204"/>
                    <a:gd name="T2" fmla="*/ 0 w 208"/>
                    <a:gd name="T3" fmla="*/ 203 h 204"/>
                    <a:gd name="T4" fmla="*/ 203 w 208"/>
                    <a:gd name="T5" fmla="*/ 0 h 204"/>
                    <a:gd name="T6" fmla="*/ 208 w 208"/>
                    <a:gd name="T7" fmla="*/ 1 h 204"/>
                    <a:gd name="T8" fmla="*/ 4 w 208"/>
                    <a:gd name="T9" fmla="*/ 204 h 204"/>
                  </a:gdLst>
                  <a:ahLst/>
                  <a:cxnLst>
                    <a:cxn ang="0">
                      <a:pos x="T0" y="T1"/>
                    </a:cxn>
                    <a:cxn ang="0">
                      <a:pos x="T2" y="T3"/>
                    </a:cxn>
                    <a:cxn ang="0">
                      <a:pos x="T4" y="T5"/>
                    </a:cxn>
                    <a:cxn ang="0">
                      <a:pos x="T6" y="T7"/>
                    </a:cxn>
                    <a:cxn ang="0">
                      <a:pos x="T8" y="T9"/>
                    </a:cxn>
                  </a:cxnLst>
                  <a:rect l="0" t="0" r="r" b="b"/>
                  <a:pathLst>
                    <a:path w="208" h="204">
                      <a:moveTo>
                        <a:pt x="4" y="204"/>
                      </a:moveTo>
                      <a:lnTo>
                        <a:pt x="0" y="203"/>
                      </a:lnTo>
                      <a:lnTo>
                        <a:pt x="203" y="0"/>
                      </a:lnTo>
                      <a:lnTo>
                        <a:pt x="208" y="1"/>
                      </a:lnTo>
                      <a:lnTo>
                        <a:pt x="4" y="20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6" name="Freeform 422"/>
                <p:cNvSpPr>
                  <a:spLocks/>
                </p:cNvSpPr>
                <p:nvPr/>
              </p:nvSpPr>
              <p:spPr bwMode="auto">
                <a:xfrm>
                  <a:off x="3774" y="2506"/>
                  <a:ext cx="227" cy="207"/>
                </a:xfrm>
                <a:custGeom>
                  <a:avLst/>
                  <a:gdLst>
                    <a:gd name="T0" fmla="*/ 24 w 227"/>
                    <a:gd name="T1" fmla="*/ 207 h 207"/>
                    <a:gd name="T2" fmla="*/ 0 w 227"/>
                    <a:gd name="T3" fmla="*/ 203 h 207"/>
                    <a:gd name="T4" fmla="*/ 204 w 227"/>
                    <a:gd name="T5" fmla="*/ 0 h 207"/>
                    <a:gd name="T6" fmla="*/ 227 w 227"/>
                    <a:gd name="T7" fmla="*/ 4 h 207"/>
                    <a:gd name="T8" fmla="*/ 24 w 227"/>
                    <a:gd name="T9" fmla="*/ 207 h 207"/>
                  </a:gdLst>
                  <a:ahLst/>
                  <a:cxnLst>
                    <a:cxn ang="0">
                      <a:pos x="T0" y="T1"/>
                    </a:cxn>
                    <a:cxn ang="0">
                      <a:pos x="T2" y="T3"/>
                    </a:cxn>
                    <a:cxn ang="0">
                      <a:pos x="T4" y="T5"/>
                    </a:cxn>
                    <a:cxn ang="0">
                      <a:pos x="T6" y="T7"/>
                    </a:cxn>
                    <a:cxn ang="0">
                      <a:pos x="T8" y="T9"/>
                    </a:cxn>
                  </a:cxnLst>
                  <a:rect l="0" t="0" r="r" b="b"/>
                  <a:pathLst>
                    <a:path w="227" h="207">
                      <a:moveTo>
                        <a:pt x="24" y="207"/>
                      </a:moveTo>
                      <a:lnTo>
                        <a:pt x="0" y="203"/>
                      </a:lnTo>
                      <a:lnTo>
                        <a:pt x="204" y="0"/>
                      </a:lnTo>
                      <a:lnTo>
                        <a:pt x="227" y="4"/>
                      </a:lnTo>
                      <a:lnTo>
                        <a:pt x="24" y="207"/>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7" name="Line 423"/>
                <p:cNvSpPr>
                  <a:spLocks noChangeShapeType="1"/>
                </p:cNvSpPr>
                <p:nvPr/>
              </p:nvSpPr>
              <p:spPr bwMode="auto">
                <a:xfrm flipV="1">
                  <a:off x="3798" y="2510"/>
                  <a:ext cx="203" cy="203"/>
                </a:xfrm>
                <a:prstGeom prst="line">
                  <a:avLst/>
                </a:prstGeom>
                <a:noFill/>
                <a:ln w="1588">
                  <a:solidFill>
                    <a:srgbClr val="A5A5A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18" name="Freeform 424"/>
                <p:cNvSpPr>
                  <a:spLocks/>
                </p:cNvSpPr>
                <p:nvPr/>
              </p:nvSpPr>
              <p:spPr bwMode="auto">
                <a:xfrm>
                  <a:off x="3792" y="2509"/>
                  <a:ext cx="209" cy="204"/>
                </a:xfrm>
                <a:custGeom>
                  <a:avLst/>
                  <a:gdLst>
                    <a:gd name="T0" fmla="*/ 6 w 209"/>
                    <a:gd name="T1" fmla="*/ 204 h 204"/>
                    <a:gd name="T2" fmla="*/ 0 w 209"/>
                    <a:gd name="T3" fmla="*/ 203 h 204"/>
                    <a:gd name="T4" fmla="*/ 203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1"/>
                      </a:lnTo>
                      <a:lnTo>
                        <a:pt x="6" y="20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19" name="Freeform 425"/>
                <p:cNvSpPr>
                  <a:spLocks/>
                </p:cNvSpPr>
                <p:nvPr/>
              </p:nvSpPr>
              <p:spPr bwMode="auto">
                <a:xfrm>
                  <a:off x="3786" y="2508"/>
                  <a:ext cx="209" cy="204"/>
                </a:xfrm>
                <a:custGeom>
                  <a:avLst/>
                  <a:gdLst>
                    <a:gd name="T0" fmla="*/ 6 w 209"/>
                    <a:gd name="T1" fmla="*/ 204 h 204"/>
                    <a:gd name="T2" fmla="*/ 0 w 209"/>
                    <a:gd name="T3" fmla="*/ 203 h 204"/>
                    <a:gd name="T4" fmla="*/ 204 w 209"/>
                    <a:gd name="T5" fmla="*/ 0 h 204"/>
                    <a:gd name="T6" fmla="*/ 209 w 209"/>
                    <a:gd name="T7" fmla="*/ 1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4" y="0"/>
                      </a:lnTo>
                      <a:lnTo>
                        <a:pt x="209" y="1"/>
                      </a:lnTo>
                      <a:lnTo>
                        <a:pt x="6" y="204"/>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0" name="Freeform 426"/>
                <p:cNvSpPr>
                  <a:spLocks/>
                </p:cNvSpPr>
                <p:nvPr/>
              </p:nvSpPr>
              <p:spPr bwMode="auto">
                <a:xfrm>
                  <a:off x="3780" y="2507"/>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1" name="Freeform 427"/>
                <p:cNvSpPr>
                  <a:spLocks/>
                </p:cNvSpPr>
                <p:nvPr/>
              </p:nvSpPr>
              <p:spPr bwMode="auto">
                <a:xfrm>
                  <a:off x="3774" y="2506"/>
                  <a:ext cx="210" cy="204"/>
                </a:xfrm>
                <a:custGeom>
                  <a:avLst/>
                  <a:gdLst>
                    <a:gd name="T0" fmla="*/ 6 w 210"/>
                    <a:gd name="T1" fmla="*/ 204 h 204"/>
                    <a:gd name="T2" fmla="*/ 0 w 210"/>
                    <a:gd name="T3" fmla="*/ 203 h 204"/>
                    <a:gd name="T4" fmla="*/ 204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3"/>
                      </a:lnTo>
                      <a:lnTo>
                        <a:pt x="204" y="0"/>
                      </a:lnTo>
                      <a:lnTo>
                        <a:pt x="210" y="1"/>
                      </a:lnTo>
                      <a:lnTo>
                        <a:pt x="6" y="204"/>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2" name="Freeform 428"/>
                <p:cNvSpPr>
                  <a:spLocks/>
                </p:cNvSpPr>
                <p:nvPr/>
              </p:nvSpPr>
              <p:spPr bwMode="auto">
                <a:xfrm>
                  <a:off x="3750" y="2504"/>
                  <a:ext cx="228" cy="205"/>
                </a:xfrm>
                <a:custGeom>
                  <a:avLst/>
                  <a:gdLst>
                    <a:gd name="T0" fmla="*/ 24 w 228"/>
                    <a:gd name="T1" fmla="*/ 205 h 205"/>
                    <a:gd name="T2" fmla="*/ 0 w 228"/>
                    <a:gd name="T3" fmla="*/ 203 h 205"/>
                    <a:gd name="T4" fmla="*/ 204 w 228"/>
                    <a:gd name="T5" fmla="*/ 0 h 205"/>
                    <a:gd name="T6" fmla="*/ 228 w 228"/>
                    <a:gd name="T7" fmla="*/ 2 h 205"/>
                    <a:gd name="T8" fmla="*/ 24 w 228"/>
                    <a:gd name="T9" fmla="*/ 205 h 205"/>
                  </a:gdLst>
                  <a:ahLst/>
                  <a:cxnLst>
                    <a:cxn ang="0">
                      <a:pos x="T0" y="T1"/>
                    </a:cxn>
                    <a:cxn ang="0">
                      <a:pos x="T2" y="T3"/>
                    </a:cxn>
                    <a:cxn ang="0">
                      <a:pos x="T4" y="T5"/>
                    </a:cxn>
                    <a:cxn ang="0">
                      <a:pos x="T6" y="T7"/>
                    </a:cxn>
                    <a:cxn ang="0">
                      <a:pos x="T8" y="T9"/>
                    </a:cxn>
                  </a:cxnLst>
                  <a:rect l="0" t="0" r="r" b="b"/>
                  <a:pathLst>
                    <a:path w="228" h="205">
                      <a:moveTo>
                        <a:pt x="24" y="205"/>
                      </a:moveTo>
                      <a:lnTo>
                        <a:pt x="0" y="203"/>
                      </a:lnTo>
                      <a:lnTo>
                        <a:pt x="204" y="0"/>
                      </a:lnTo>
                      <a:lnTo>
                        <a:pt x="228" y="2"/>
                      </a:lnTo>
                      <a:lnTo>
                        <a:pt x="24" y="205"/>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3" name="Line 429"/>
                <p:cNvSpPr>
                  <a:spLocks noChangeShapeType="1"/>
                </p:cNvSpPr>
                <p:nvPr/>
              </p:nvSpPr>
              <p:spPr bwMode="auto">
                <a:xfrm flipV="1">
                  <a:off x="3774" y="2506"/>
                  <a:ext cx="204" cy="203"/>
                </a:xfrm>
                <a:prstGeom prst="line">
                  <a:avLst/>
                </a:prstGeom>
                <a:noFill/>
                <a:ln w="1588">
                  <a:solidFill>
                    <a:srgbClr val="A1A1A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24" name="Freeform 430"/>
                <p:cNvSpPr>
                  <a:spLocks/>
                </p:cNvSpPr>
                <p:nvPr/>
              </p:nvSpPr>
              <p:spPr bwMode="auto">
                <a:xfrm>
                  <a:off x="3770" y="2506"/>
                  <a:ext cx="208" cy="203"/>
                </a:xfrm>
                <a:custGeom>
                  <a:avLst/>
                  <a:gdLst>
                    <a:gd name="T0" fmla="*/ 4 w 208"/>
                    <a:gd name="T1" fmla="*/ 203 h 203"/>
                    <a:gd name="T2" fmla="*/ 0 w 208"/>
                    <a:gd name="T3" fmla="*/ 203 h 203"/>
                    <a:gd name="T4" fmla="*/ 203 w 208"/>
                    <a:gd name="T5" fmla="*/ 0 h 203"/>
                    <a:gd name="T6" fmla="*/ 208 w 208"/>
                    <a:gd name="T7" fmla="*/ 0 h 203"/>
                    <a:gd name="T8" fmla="*/ 4 w 208"/>
                    <a:gd name="T9" fmla="*/ 203 h 203"/>
                  </a:gdLst>
                  <a:ahLst/>
                  <a:cxnLst>
                    <a:cxn ang="0">
                      <a:pos x="T0" y="T1"/>
                    </a:cxn>
                    <a:cxn ang="0">
                      <a:pos x="T2" y="T3"/>
                    </a:cxn>
                    <a:cxn ang="0">
                      <a:pos x="T4" y="T5"/>
                    </a:cxn>
                    <a:cxn ang="0">
                      <a:pos x="T6" y="T7"/>
                    </a:cxn>
                    <a:cxn ang="0">
                      <a:pos x="T8" y="T9"/>
                    </a:cxn>
                  </a:cxnLst>
                  <a:rect l="0" t="0" r="r" b="b"/>
                  <a:pathLst>
                    <a:path w="208" h="203">
                      <a:moveTo>
                        <a:pt x="4" y="203"/>
                      </a:moveTo>
                      <a:lnTo>
                        <a:pt x="0" y="203"/>
                      </a:lnTo>
                      <a:lnTo>
                        <a:pt x="203" y="0"/>
                      </a:lnTo>
                      <a:lnTo>
                        <a:pt x="208" y="0"/>
                      </a:lnTo>
                      <a:lnTo>
                        <a:pt x="4" y="20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5" name="Freeform 431"/>
                <p:cNvSpPr>
                  <a:spLocks/>
                </p:cNvSpPr>
                <p:nvPr/>
              </p:nvSpPr>
              <p:spPr bwMode="auto">
                <a:xfrm>
                  <a:off x="3765" y="2505"/>
                  <a:ext cx="208" cy="204"/>
                </a:xfrm>
                <a:custGeom>
                  <a:avLst/>
                  <a:gdLst>
                    <a:gd name="T0" fmla="*/ 5 w 208"/>
                    <a:gd name="T1" fmla="*/ 204 h 204"/>
                    <a:gd name="T2" fmla="*/ 0 w 208"/>
                    <a:gd name="T3" fmla="*/ 204 h 204"/>
                    <a:gd name="T4" fmla="*/ 203 w 208"/>
                    <a:gd name="T5" fmla="*/ 0 h 204"/>
                    <a:gd name="T6" fmla="*/ 208 w 208"/>
                    <a:gd name="T7" fmla="*/ 1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4"/>
                      </a:lnTo>
                      <a:lnTo>
                        <a:pt x="203" y="0"/>
                      </a:lnTo>
                      <a:lnTo>
                        <a:pt x="208" y="1"/>
                      </a:lnTo>
                      <a:lnTo>
                        <a:pt x="5" y="20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6" name="Freeform 432"/>
                <p:cNvSpPr>
                  <a:spLocks/>
                </p:cNvSpPr>
                <p:nvPr/>
              </p:nvSpPr>
              <p:spPr bwMode="auto">
                <a:xfrm>
                  <a:off x="3760" y="2505"/>
                  <a:ext cx="208" cy="204"/>
                </a:xfrm>
                <a:custGeom>
                  <a:avLst/>
                  <a:gdLst>
                    <a:gd name="T0" fmla="*/ 5 w 208"/>
                    <a:gd name="T1" fmla="*/ 204 h 204"/>
                    <a:gd name="T2" fmla="*/ 0 w 208"/>
                    <a:gd name="T3" fmla="*/ 203 h 204"/>
                    <a:gd name="T4" fmla="*/ 204 w 208"/>
                    <a:gd name="T5" fmla="*/ 0 h 204"/>
                    <a:gd name="T6" fmla="*/ 208 w 208"/>
                    <a:gd name="T7" fmla="*/ 0 h 204"/>
                    <a:gd name="T8" fmla="*/ 5 w 208"/>
                    <a:gd name="T9" fmla="*/ 204 h 204"/>
                  </a:gdLst>
                  <a:ahLst/>
                  <a:cxnLst>
                    <a:cxn ang="0">
                      <a:pos x="T0" y="T1"/>
                    </a:cxn>
                    <a:cxn ang="0">
                      <a:pos x="T2" y="T3"/>
                    </a:cxn>
                    <a:cxn ang="0">
                      <a:pos x="T4" y="T5"/>
                    </a:cxn>
                    <a:cxn ang="0">
                      <a:pos x="T6" y="T7"/>
                    </a:cxn>
                    <a:cxn ang="0">
                      <a:pos x="T8" y="T9"/>
                    </a:cxn>
                  </a:cxnLst>
                  <a:rect l="0" t="0" r="r" b="b"/>
                  <a:pathLst>
                    <a:path w="208" h="204">
                      <a:moveTo>
                        <a:pt x="5" y="204"/>
                      </a:moveTo>
                      <a:lnTo>
                        <a:pt x="0" y="203"/>
                      </a:lnTo>
                      <a:lnTo>
                        <a:pt x="204" y="0"/>
                      </a:lnTo>
                      <a:lnTo>
                        <a:pt x="208" y="0"/>
                      </a:lnTo>
                      <a:lnTo>
                        <a:pt x="5" y="20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7" name="Freeform 433"/>
                <p:cNvSpPr>
                  <a:spLocks/>
                </p:cNvSpPr>
                <p:nvPr/>
              </p:nvSpPr>
              <p:spPr bwMode="auto">
                <a:xfrm>
                  <a:off x="3755" y="2504"/>
                  <a:ext cx="209" cy="204"/>
                </a:xfrm>
                <a:custGeom>
                  <a:avLst/>
                  <a:gdLst>
                    <a:gd name="T0" fmla="*/ 5 w 209"/>
                    <a:gd name="T1" fmla="*/ 204 h 204"/>
                    <a:gd name="T2" fmla="*/ 0 w 209"/>
                    <a:gd name="T3" fmla="*/ 204 h 204"/>
                    <a:gd name="T4" fmla="*/ 204 w 209"/>
                    <a:gd name="T5" fmla="*/ 0 h 204"/>
                    <a:gd name="T6" fmla="*/ 209 w 209"/>
                    <a:gd name="T7" fmla="*/ 1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4"/>
                      </a:lnTo>
                      <a:lnTo>
                        <a:pt x="204" y="0"/>
                      </a:lnTo>
                      <a:lnTo>
                        <a:pt x="209" y="1"/>
                      </a:lnTo>
                      <a:lnTo>
                        <a:pt x="5" y="204"/>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8" name="Freeform 434"/>
                <p:cNvSpPr>
                  <a:spLocks/>
                </p:cNvSpPr>
                <p:nvPr/>
              </p:nvSpPr>
              <p:spPr bwMode="auto">
                <a:xfrm>
                  <a:off x="3750" y="2504"/>
                  <a:ext cx="209" cy="204"/>
                </a:xfrm>
                <a:custGeom>
                  <a:avLst/>
                  <a:gdLst>
                    <a:gd name="T0" fmla="*/ 5 w 209"/>
                    <a:gd name="T1" fmla="*/ 204 h 204"/>
                    <a:gd name="T2" fmla="*/ 0 w 209"/>
                    <a:gd name="T3" fmla="*/ 203 h 204"/>
                    <a:gd name="T4" fmla="*/ 204 w 209"/>
                    <a:gd name="T5" fmla="*/ 0 h 204"/>
                    <a:gd name="T6" fmla="*/ 209 w 209"/>
                    <a:gd name="T7" fmla="*/ 0 h 204"/>
                    <a:gd name="T8" fmla="*/ 5 w 209"/>
                    <a:gd name="T9" fmla="*/ 204 h 204"/>
                  </a:gdLst>
                  <a:ahLst/>
                  <a:cxnLst>
                    <a:cxn ang="0">
                      <a:pos x="T0" y="T1"/>
                    </a:cxn>
                    <a:cxn ang="0">
                      <a:pos x="T2" y="T3"/>
                    </a:cxn>
                    <a:cxn ang="0">
                      <a:pos x="T4" y="T5"/>
                    </a:cxn>
                    <a:cxn ang="0">
                      <a:pos x="T6" y="T7"/>
                    </a:cxn>
                    <a:cxn ang="0">
                      <a:pos x="T8" y="T9"/>
                    </a:cxn>
                  </a:cxnLst>
                  <a:rect l="0" t="0" r="r" b="b"/>
                  <a:pathLst>
                    <a:path w="209" h="204">
                      <a:moveTo>
                        <a:pt x="5" y="204"/>
                      </a:moveTo>
                      <a:lnTo>
                        <a:pt x="0" y="203"/>
                      </a:lnTo>
                      <a:lnTo>
                        <a:pt x="204" y="0"/>
                      </a:lnTo>
                      <a:lnTo>
                        <a:pt x="209" y="0"/>
                      </a:lnTo>
                      <a:lnTo>
                        <a:pt x="5" y="20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29" name="Freeform 435"/>
                <p:cNvSpPr>
                  <a:spLocks/>
                </p:cNvSpPr>
                <p:nvPr/>
              </p:nvSpPr>
              <p:spPr bwMode="auto">
                <a:xfrm>
                  <a:off x="3726" y="2503"/>
                  <a:ext cx="228" cy="204"/>
                </a:xfrm>
                <a:custGeom>
                  <a:avLst/>
                  <a:gdLst>
                    <a:gd name="T0" fmla="*/ 24 w 228"/>
                    <a:gd name="T1" fmla="*/ 204 h 204"/>
                    <a:gd name="T2" fmla="*/ 0 w 228"/>
                    <a:gd name="T3" fmla="*/ 203 h 204"/>
                    <a:gd name="T4" fmla="*/ 203 w 228"/>
                    <a:gd name="T5" fmla="*/ 0 h 204"/>
                    <a:gd name="T6" fmla="*/ 228 w 228"/>
                    <a:gd name="T7" fmla="*/ 1 h 204"/>
                    <a:gd name="T8" fmla="*/ 24 w 228"/>
                    <a:gd name="T9" fmla="*/ 204 h 204"/>
                  </a:gdLst>
                  <a:ahLst/>
                  <a:cxnLst>
                    <a:cxn ang="0">
                      <a:pos x="T0" y="T1"/>
                    </a:cxn>
                    <a:cxn ang="0">
                      <a:pos x="T2" y="T3"/>
                    </a:cxn>
                    <a:cxn ang="0">
                      <a:pos x="T4" y="T5"/>
                    </a:cxn>
                    <a:cxn ang="0">
                      <a:pos x="T6" y="T7"/>
                    </a:cxn>
                    <a:cxn ang="0">
                      <a:pos x="T8" y="T9"/>
                    </a:cxn>
                  </a:cxnLst>
                  <a:rect l="0" t="0" r="r" b="b"/>
                  <a:pathLst>
                    <a:path w="228" h="204">
                      <a:moveTo>
                        <a:pt x="24" y="204"/>
                      </a:moveTo>
                      <a:lnTo>
                        <a:pt x="0" y="203"/>
                      </a:lnTo>
                      <a:lnTo>
                        <a:pt x="203" y="0"/>
                      </a:lnTo>
                      <a:lnTo>
                        <a:pt x="228" y="1"/>
                      </a:lnTo>
                      <a:lnTo>
                        <a:pt x="24" y="204"/>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0" name="Line 436"/>
                <p:cNvSpPr>
                  <a:spLocks noChangeShapeType="1"/>
                </p:cNvSpPr>
                <p:nvPr/>
              </p:nvSpPr>
              <p:spPr bwMode="auto">
                <a:xfrm flipV="1">
                  <a:off x="3750" y="2504"/>
                  <a:ext cx="204" cy="203"/>
                </a:xfrm>
                <a:prstGeom prst="line">
                  <a:avLst/>
                </a:prstGeom>
                <a:noFill/>
                <a:ln w="1588">
                  <a:solidFill>
                    <a:srgbClr val="9C9C9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31" name="Freeform 437"/>
                <p:cNvSpPr>
                  <a:spLocks/>
                </p:cNvSpPr>
                <p:nvPr/>
              </p:nvSpPr>
              <p:spPr bwMode="auto">
                <a:xfrm>
                  <a:off x="3744"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2" name="Freeform 438"/>
                <p:cNvSpPr>
                  <a:spLocks/>
                </p:cNvSpPr>
                <p:nvPr/>
              </p:nvSpPr>
              <p:spPr bwMode="auto">
                <a:xfrm>
                  <a:off x="3738" y="2504"/>
                  <a:ext cx="210" cy="203"/>
                </a:xfrm>
                <a:custGeom>
                  <a:avLst/>
                  <a:gdLst>
                    <a:gd name="T0" fmla="*/ 6 w 210"/>
                    <a:gd name="T1" fmla="*/ 203 h 203"/>
                    <a:gd name="T2" fmla="*/ 0 w 210"/>
                    <a:gd name="T3" fmla="*/ 203 h 203"/>
                    <a:gd name="T4" fmla="*/ 204 w 210"/>
                    <a:gd name="T5" fmla="*/ 0 h 203"/>
                    <a:gd name="T6" fmla="*/ 210 w 210"/>
                    <a:gd name="T7" fmla="*/ 0 h 203"/>
                    <a:gd name="T8" fmla="*/ 6 w 210"/>
                    <a:gd name="T9" fmla="*/ 203 h 203"/>
                  </a:gdLst>
                  <a:ahLst/>
                  <a:cxnLst>
                    <a:cxn ang="0">
                      <a:pos x="T0" y="T1"/>
                    </a:cxn>
                    <a:cxn ang="0">
                      <a:pos x="T2" y="T3"/>
                    </a:cxn>
                    <a:cxn ang="0">
                      <a:pos x="T4" y="T5"/>
                    </a:cxn>
                    <a:cxn ang="0">
                      <a:pos x="T6" y="T7"/>
                    </a:cxn>
                    <a:cxn ang="0">
                      <a:pos x="T8" y="T9"/>
                    </a:cxn>
                  </a:cxnLst>
                  <a:rect l="0" t="0" r="r" b="b"/>
                  <a:pathLst>
                    <a:path w="210" h="203">
                      <a:moveTo>
                        <a:pt x="6" y="203"/>
                      </a:moveTo>
                      <a:lnTo>
                        <a:pt x="0" y="203"/>
                      </a:lnTo>
                      <a:lnTo>
                        <a:pt x="204" y="0"/>
                      </a:lnTo>
                      <a:lnTo>
                        <a:pt x="210" y="0"/>
                      </a:lnTo>
                      <a:lnTo>
                        <a:pt x="6" y="20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3" name="Freeform 439"/>
                <p:cNvSpPr>
                  <a:spLocks/>
                </p:cNvSpPr>
                <p:nvPr/>
              </p:nvSpPr>
              <p:spPr bwMode="auto">
                <a:xfrm>
                  <a:off x="3732" y="2503"/>
                  <a:ext cx="210" cy="204"/>
                </a:xfrm>
                <a:custGeom>
                  <a:avLst/>
                  <a:gdLst>
                    <a:gd name="T0" fmla="*/ 6 w 210"/>
                    <a:gd name="T1" fmla="*/ 204 h 204"/>
                    <a:gd name="T2" fmla="*/ 0 w 210"/>
                    <a:gd name="T3" fmla="*/ 204 h 204"/>
                    <a:gd name="T4" fmla="*/ 203 w 210"/>
                    <a:gd name="T5" fmla="*/ 0 h 204"/>
                    <a:gd name="T6" fmla="*/ 210 w 210"/>
                    <a:gd name="T7" fmla="*/ 1 h 204"/>
                    <a:gd name="T8" fmla="*/ 6 w 210"/>
                    <a:gd name="T9" fmla="*/ 204 h 204"/>
                  </a:gdLst>
                  <a:ahLst/>
                  <a:cxnLst>
                    <a:cxn ang="0">
                      <a:pos x="T0" y="T1"/>
                    </a:cxn>
                    <a:cxn ang="0">
                      <a:pos x="T2" y="T3"/>
                    </a:cxn>
                    <a:cxn ang="0">
                      <a:pos x="T4" y="T5"/>
                    </a:cxn>
                    <a:cxn ang="0">
                      <a:pos x="T6" y="T7"/>
                    </a:cxn>
                    <a:cxn ang="0">
                      <a:pos x="T8" y="T9"/>
                    </a:cxn>
                  </a:cxnLst>
                  <a:rect l="0" t="0" r="r" b="b"/>
                  <a:pathLst>
                    <a:path w="210" h="204">
                      <a:moveTo>
                        <a:pt x="6" y="204"/>
                      </a:moveTo>
                      <a:lnTo>
                        <a:pt x="0" y="204"/>
                      </a:lnTo>
                      <a:lnTo>
                        <a:pt x="203" y="0"/>
                      </a:lnTo>
                      <a:lnTo>
                        <a:pt x="210" y="1"/>
                      </a:lnTo>
                      <a:lnTo>
                        <a:pt x="6" y="20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4" name="Freeform 440"/>
                <p:cNvSpPr>
                  <a:spLocks/>
                </p:cNvSpPr>
                <p:nvPr/>
              </p:nvSpPr>
              <p:spPr bwMode="auto">
                <a:xfrm>
                  <a:off x="3726" y="2503"/>
                  <a:ext cx="209" cy="204"/>
                </a:xfrm>
                <a:custGeom>
                  <a:avLst/>
                  <a:gdLst>
                    <a:gd name="T0" fmla="*/ 6 w 209"/>
                    <a:gd name="T1" fmla="*/ 204 h 204"/>
                    <a:gd name="T2" fmla="*/ 0 w 209"/>
                    <a:gd name="T3" fmla="*/ 203 h 204"/>
                    <a:gd name="T4" fmla="*/ 203 w 209"/>
                    <a:gd name="T5" fmla="*/ 0 h 204"/>
                    <a:gd name="T6" fmla="*/ 209 w 209"/>
                    <a:gd name="T7" fmla="*/ 0 h 204"/>
                    <a:gd name="T8" fmla="*/ 6 w 209"/>
                    <a:gd name="T9" fmla="*/ 204 h 204"/>
                  </a:gdLst>
                  <a:ahLst/>
                  <a:cxnLst>
                    <a:cxn ang="0">
                      <a:pos x="T0" y="T1"/>
                    </a:cxn>
                    <a:cxn ang="0">
                      <a:pos x="T2" y="T3"/>
                    </a:cxn>
                    <a:cxn ang="0">
                      <a:pos x="T4" y="T5"/>
                    </a:cxn>
                    <a:cxn ang="0">
                      <a:pos x="T6" y="T7"/>
                    </a:cxn>
                    <a:cxn ang="0">
                      <a:pos x="T8" y="T9"/>
                    </a:cxn>
                  </a:cxnLst>
                  <a:rect l="0" t="0" r="r" b="b"/>
                  <a:pathLst>
                    <a:path w="209" h="204">
                      <a:moveTo>
                        <a:pt x="6" y="204"/>
                      </a:moveTo>
                      <a:lnTo>
                        <a:pt x="0" y="203"/>
                      </a:lnTo>
                      <a:lnTo>
                        <a:pt x="203" y="0"/>
                      </a:lnTo>
                      <a:lnTo>
                        <a:pt x="209" y="0"/>
                      </a:lnTo>
                      <a:lnTo>
                        <a:pt x="6" y="20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5" name="Freeform 441"/>
                <p:cNvSpPr>
                  <a:spLocks/>
                </p:cNvSpPr>
                <p:nvPr/>
              </p:nvSpPr>
              <p:spPr bwMode="auto">
                <a:xfrm>
                  <a:off x="3484" y="2706"/>
                  <a:ext cx="484" cy="288"/>
                </a:xfrm>
                <a:custGeom>
                  <a:avLst/>
                  <a:gdLst>
                    <a:gd name="T0" fmla="*/ 217 w 484"/>
                    <a:gd name="T1" fmla="*/ 1 h 288"/>
                    <a:gd name="T2" fmla="*/ 170 w 484"/>
                    <a:gd name="T3" fmla="*/ 7 h 288"/>
                    <a:gd name="T4" fmla="*/ 126 w 484"/>
                    <a:gd name="T5" fmla="*/ 18 h 288"/>
                    <a:gd name="T6" fmla="*/ 88 w 484"/>
                    <a:gd name="T7" fmla="*/ 33 h 288"/>
                    <a:gd name="T8" fmla="*/ 55 w 484"/>
                    <a:gd name="T9" fmla="*/ 53 h 288"/>
                    <a:gd name="T10" fmla="*/ 29 w 484"/>
                    <a:gd name="T11" fmla="*/ 76 h 288"/>
                    <a:gd name="T12" fmla="*/ 10 w 484"/>
                    <a:gd name="T13" fmla="*/ 102 h 288"/>
                    <a:gd name="T14" fmla="*/ 1 w 484"/>
                    <a:gd name="T15" fmla="*/ 130 h 288"/>
                    <a:gd name="T16" fmla="*/ 1 w 484"/>
                    <a:gd name="T17" fmla="*/ 159 h 288"/>
                    <a:gd name="T18" fmla="*/ 10 w 484"/>
                    <a:gd name="T19" fmla="*/ 187 h 288"/>
                    <a:gd name="T20" fmla="*/ 29 w 484"/>
                    <a:gd name="T21" fmla="*/ 213 h 288"/>
                    <a:gd name="T22" fmla="*/ 55 w 484"/>
                    <a:gd name="T23" fmla="*/ 236 h 288"/>
                    <a:gd name="T24" fmla="*/ 88 w 484"/>
                    <a:gd name="T25" fmla="*/ 255 h 288"/>
                    <a:gd name="T26" fmla="*/ 126 w 484"/>
                    <a:gd name="T27" fmla="*/ 271 h 288"/>
                    <a:gd name="T28" fmla="*/ 170 w 484"/>
                    <a:gd name="T29" fmla="*/ 282 h 288"/>
                    <a:gd name="T30" fmla="*/ 217 w 484"/>
                    <a:gd name="T31" fmla="*/ 287 h 288"/>
                    <a:gd name="T32" fmla="*/ 266 w 484"/>
                    <a:gd name="T33" fmla="*/ 287 h 288"/>
                    <a:gd name="T34" fmla="*/ 314 w 484"/>
                    <a:gd name="T35" fmla="*/ 282 h 288"/>
                    <a:gd name="T36" fmla="*/ 357 w 484"/>
                    <a:gd name="T37" fmla="*/ 271 h 288"/>
                    <a:gd name="T38" fmla="*/ 396 w 484"/>
                    <a:gd name="T39" fmla="*/ 255 h 288"/>
                    <a:gd name="T40" fmla="*/ 428 w 484"/>
                    <a:gd name="T41" fmla="*/ 236 h 288"/>
                    <a:gd name="T42" fmla="*/ 454 w 484"/>
                    <a:gd name="T43" fmla="*/ 213 h 288"/>
                    <a:gd name="T44" fmla="*/ 473 w 484"/>
                    <a:gd name="T45" fmla="*/ 187 h 288"/>
                    <a:gd name="T46" fmla="*/ 482 w 484"/>
                    <a:gd name="T47" fmla="*/ 159 h 288"/>
                    <a:gd name="T48" fmla="*/ 482 w 484"/>
                    <a:gd name="T49" fmla="*/ 130 h 288"/>
                    <a:gd name="T50" fmla="*/ 473 w 484"/>
                    <a:gd name="T51" fmla="*/ 102 h 288"/>
                    <a:gd name="T52" fmla="*/ 454 w 484"/>
                    <a:gd name="T53" fmla="*/ 76 h 288"/>
                    <a:gd name="T54" fmla="*/ 428 w 484"/>
                    <a:gd name="T55" fmla="*/ 53 h 288"/>
                    <a:gd name="T56" fmla="*/ 396 w 484"/>
                    <a:gd name="T57" fmla="*/ 33 h 288"/>
                    <a:gd name="T58" fmla="*/ 357 w 484"/>
                    <a:gd name="T59" fmla="*/ 18 h 288"/>
                    <a:gd name="T60" fmla="*/ 314 w 484"/>
                    <a:gd name="T61" fmla="*/ 7 h 288"/>
                    <a:gd name="T62" fmla="*/ 266 w 484"/>
                    <a:gd name="T63" fmla="*/ 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4" h="288">
                      <a:moveTo>
                        <a:pt x="242" y="0"/>
                      </a:moveTo>
                      <a:lnTo>
                        <a:pt x="217" y="1"/>
                      </a:lnTo>
                      <a:lnTo>
                        <a:pt x="193" y="3"/>
                      </a:lnTo>
                      <a:lnTo>
                        <a:pt x="170" y="7"/>
                      </a:lnTo>
                      <a:lnTo>
                        <a:pt x="147" y="12"/>
                      </a:lnTo>
                      <a:lnTo>
                        <a:pt x="126" y="18"/>
                      </a:lnTo>
                      <a:lnTo>
                        <a:pt x="106" y="25"/>
                      </a:lnTo>
                      <a:lnTo>
                        <a:pt x="88" y="33"/>
                      </a:lnTo>
                      <a:lnTo>
                        <a:pt x="70" y="43"/>
                      </a:lnTo>
                      <a:lnTo>
                        <a:pt x="55" y="53"/>
                      </a:lnTo>
                      <a:lnTo>
                        <a:pt x="41" y="64"/>
                      </a:lnTo>
                      <a:lnTo>
                        <a:pt x="29" y="76"/>
                      </a:lnTo>
                      <a:lnTo>
                        <a:pt x="19" y="88"/>
                      </a:lnTo>
                      <a:lnTo>
                        <a:pt x="10" y="102"/>
                      </a:lnTo>
                      <a:lnTo>
                        <a:pt x="4" y="115"/>
                      </a:lnTo>
                      <a:lnTo>
                        <a:pt x="1" y="130"/>
                      </a:lnTo>
                      <a:lnTo>
                        <a:pt x="0" y="144"/>
                      </a:lnTo>
                      <a:lnTo>
                        <a:pt x="1" y="159"/>
                      </a:lnTo>
                      <a:lnTo>
                        <a:pt x="4" y="173"/>
                      </a:lnTo>
                      <a:lnTo>
                        <a:pt x="10" y="187"/>
                      </a:lnTo>
                      <a:lnTo>
                        <a:pt x="19" y="200"/>
                      </a:lnTo>
                      <a:lnTo>
                        <a:pt x="29" y="213"/>
                      </a:lnTo>
                      <a:lnTo>
                        <a:pt x="41" y="225"/>
                      </a:lnTo>
                      <a:lnTo>
                        <a:pt x="55" y="236"/>
                      </a:lnTo>
                      <a:lnTo>
                        <a:pt x="70" y="246"/>
                      </a:lnTo>
                      <a:lnTo>
                        <a:pt x="88" y="255"/>
                      </a:lnTo>
                      <a:lnTo>
                        <a:pt x="106" y="264"/>
                      </a:lnTo>
                      <a:lnTo>
                        <a:pt x="126" y="271"/>
                      </a:lnTo>
                      <a:lnTo>
                        <a:pt x="147" y="277"/>
                      </a:lnTo>
                      <a:lnTo>
                        <a:pt x="170" y="282"/>
                      </a:lnTo>
                      <a:lnTo>
                        <a:pt x="193" y="285"/>
                      </a:lnTo>
                      <a:lnTo>
                        <a:pt x="217" y="287"/>
                      </a:lnTo>
                      <a:lnTo>
                        <a:pt x="242" y="288"/>
                      </a:lnTo>
                      <a:lnTo>
                        <a:pt x="266" y="287"/>
                      </a:lnTo>
                      <a:lnTo>
                        <a:pt x="290" y="285"/>
                      </a:lnTo>
                      <a:lnTo>
                        <a:pt x="314" y="282"/>
                      </a:lnTo>
                      <a:lnTo>
                        <a:pt x="336" y="277"/>
                      </a:lnTo>
                      <a:lnTo>
                        <a:pt x="357" y="271"/>
                      </a:lnTo>
                      <a:lnTo>
                        <a:pt x="377" y="264"/>
                      </a:lnTo>
                      <a:lnTo>
                        <a:pt x="396" y="255"/>
                      </a:lnTo>
                      <a:lnTo>
                        <a:pt x="413" y="246"/>
                      </a:lnTo>
                      <a:lnTo>
                        <a:pt x="428" y="236"/>
                      </a:lnTo>
                      <a:lnTo>
                        <a:pt x="442" y="225"/>
                      </a:lnTo>
                      <a:lnTo>
                        <a:pt x="454" y="213"/>
                      </a:lnTo>
                      <a:lnTo>
                        <a:pt x="465" y="200"/>
                      </a:lnTo>
                      <a:lnTo>
                        <a:pt x="473" y="187"/>
                      </a:lnTo>
                      <a:lnTo>
                        <a:pt x="479" y="173"/>
                      </a:lnTo>
                      <a:lnTo>
                        <a:pt x="482" y="159"/>
                      </a:lnTo>
                      <a:lnTo>
                        <a:pt x="484" y="144"/>
                      </a:lnTo>
                      <a:lnTo>
                        <a:pt x="482" y="130"/>
                      </a:lnTo>
                      <a:lnTo>
                        <a:pt x="479" y="115"/>
                      </a:lnTo>
                      <a:lnTo>
                        <a:pt x="473" y="102"/>
                      </a:lnTo>
                      <a:lnTo>
                        <a:pt x="465" y="88"/>
                      </a:lnTo>
                      <a:lnTo>
                        <a:pt x="454" y="76"/>
                      </a:lnTo>
                      <a:lnTo>
                        <a:pt x="442" y="64"/>
                      </a:lnTo>
                      <a:lnTo>
                        <a:pt x="428" y="53"/>
                      </a:lnTo>
                      <a:lnTo>
                        <a:pt x="413" y="43"/>
                      </a:lnTo>
                      <a:lnTo>
                        <a:pt x="396" y="33"/>
                      </a:lnTo>
                      <a:lnTo>
                        <a:pt x="377" y="25"/>
                      </a:lnTo>
                      <a:lnTo>
                        <a:pt x="357" y="18"/>
                      </a:lnTo>
                      <a:lnTo>
                        <a:pt x="336" y="12"/>
                      </a:lnTo>
                      <a:lnTo>
                        <a:pt x="314" y="7"/>
                      </a:lnTo>
                      <a:lnTo>
                        <a:pt x="290" y="3"/>
                      </a:lnTo>
                      <a:lnTo>
                        <a:pt x="266" y="1"/>
                      </a:lnTo>
                      <a:lnTo>
                        <a:pt x="242"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200">
                    <a:solidFill>
                      <a:schemeClr val="tx1"/>
                    </a:solidFill>
                  </a:endParaRPr>
                </a:p>
              </p:txBody>
            </p:sp>
            <p:sp>
              <p:nvSpPr>
                <p:cNvPr id="836" name="Line 442"/>
                <p:cNvSpPr>
                  <a:spLocks noChangeShapeType="1"/>
                </p:cNvSpPr>
                <p:nvPr/>
              </p:nvSpPr>
              <p:spPr bwMode="auto">
                <a:xfrm flipH="1">
                  <a:off x="3701" y="2706"/>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37" name="Line 443"/>
                <p:cNvSpPr>
                  <a:spLocks noChangeShapeType="1"/>
                </p:cNvSpPr>
                <p:nvPr/>
              </p:nvSpPr>
              <p:spPr bwMode="auto">
                <a:xfrm flipH="1">
                  <a:off x="3677" y="2707"/>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38" name="Line 444"/>
                <p:cNvSpPr>
                  <a:spLocks noChangeShapeType="1"/>
                </p:cNvSpPr>
                <p:nvPr/>
              </p:nvSpPr>
              <p:spPr bwMode="auto">
                <a:xfrm flipH="1">
                  <a:off x="3654" y="2709"/>
                  <a:ext cx="23" cy="4"/>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39" name="Line 445"/>
                <p:cNvSpPr>
                  <a:spLocks noChangeShapeType="1"/>
                </p:cNvSpPr>
                <p:nvPr/>
              </p:nvSpPr>
              <p:spPr bwMode="auto">
                <a:xfrm flipH="1">
                  <a:off x="3631" y="271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0" name="Line 446"/>
                <p:cNvSpPr>
                  <a:spLocks noChangeShapeType="1"/>
                </p:cNvSpPr>
                <p:nvPr/>
              </p:nvSpPr>
              <p:spPr bwMode="auto">
                <a:xfrm flipH="1">
                  <a:off x="3610" y="2718"/>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1" name="Line 447"/>
                <p:cNvSpPr>
                  <a:spLocks noChangeShapeType="1"/>
                </p:cNvSpPr>
                <p:nvPr/>
              </p:nvSpPr>
              <p:spPr bwMode="auto">
                <a:xfrm flipH="1">
                  <a:off x="3590" y="2724"/>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2" name="Line 448"/>
                <p:cNvSpPr>
                  <a:spLocks noChangeShapeType="1"/>
                </p:cNvSpPr>
                <p:nvPr/>
              </p:nvSpPr>
              <p:spPr bwMode="auto">
                <a:xfrm flipH="1">
                  <a:off x="3572" y="2731"/>
                  <a:ext cx="18" cy="8"/>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3" name="Line 449"/>
                <p:cNvSpPr>
                  <a:spLocks noChangeShapeType="1"/>
                </p:cNvSpPr>
                <p:nvPr/>
              </p:nvSpPr>
              <p:spPr bwMode="auto">
                <a:xfrm flipH="1">
                  <a:off x="3554" y="2739"/>
                  <a:ext cx="18" cy="10"/>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4" name="Line 450"/>
                <p:cNvSpPr>
                  <a:spLocks noChangeShapeType="1"/>
                </p:cNvSpPr>
                <p:nvPr/>
              </p:nvSpPr>
              <p:spPr bwMode="auto">
                <a:xfrm flipH="1">
                  <a:off x="3539" y="2749"/>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5" name="Line 451"/>
                <p:cNvSpPr>
                  <a:spLocks noChangeShapeType="1"/>
                </p:cNvSpPr>
                <p:nvPr/>
              </p:nvSpPr>
              <p:spPr bwMode="auto">
                <a:xfrm flipH="1">
                  <a:off x="3525" y="2759"/>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6" name="Line 452"/>
                <p:cNvSpPr>
                  <a:spLocks noChangeShapeType="1"/>
                </p:cNvSpPr>
                <p:nvPr/>
              </p:nvSpPr>
              <p:spPr bwMode="auto">
                <a:xfrm flipH="1">
                  <a:off x="3513" y="2770"/>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7" name="Line 453"/>
                <p:cNvSpPr>
                  <a:spLocks noChangeShapeType="1"/>
                </p:cNvSpPr>
                <p:nvPr/>
              </p:nvSpPr>
              <p:spPr bwMode="auto">
                <a:xfrm flipH="1">
                  <a:off x="3503" y="2782"/>
                  <a:ext cx="10" cy="12"/>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8" name="Line 454"/>
                <p:cNvSpPr>
                  <a:spLocks noChangeShapeType="1"/>
                </p:cNvSpPr>
                <p:nvPr/>
              </p:nvSpPr>
              <p:spPr bwMode="auto">
                <a:xfrm flipH="1">
                  <a:off x="3494" y="2794"/>
                  <a:ext cx="9" cy="14"/>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49" name="Line 455"/>
                <p:cNvSpPr>
                  <a:spLocks noChangeShapeType="1"/>
                </p:cNvSpPr>
                <p:nvPr/>
              </p:nvSpPr>
              <p:spPr bwMode="auto">
                <a:xfrm flipH="1">
                  <a:off x="3488" y="2808"/>
                  <a:ext cx="6" cy="13"/>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0" name="Line 456"/>
                <p:cNvSpPr>
                  <a:spLocks noChangeShapeType="1"/>
                </p:cNvSpPr>
                <p:nvPr/>
              </p:nvSpPr>
              <p:spPr bwMode="auto">
                <a:xfrm flipH="1">
                  <a:off x="3485" y="2821"/>
                  <a:ext cx="3" cy="15"/>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851" name="Line 457"/>
                <p:cNvSpPr>
                  <a:spLocks noChangeShapeType="1"/>
                </p:cNvSpPr>
                <p:nvPr/>
              </p:nvSpPr>
              <p:spPr bwMode="auto">
                <a:xfrm flipH="1">
                  <a:off x="3484" y="2836"/>
                  <a:ext cx="1" cy="14"/>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604" name="Line 458"/>
              <p:cNvSpPr>
                <a:spLocks noChangeShapeType="1"/>
              </p:cNvSpPr>
              <p:nvPr/>
            </p:nvSpPr>
            <p:spPr bwMode="auto">
              <a:xfrm>
                <a:off x="3484" y="2850"/>
                <a:ext cx="1" cy="15"/>
              </a:xfrm>
              <a:prstGeom prst="line">
                <a:avLst/>
              </a:prstGeom>
              <a:noFill/>
              <a:ln w="11113">
                <a:solidFill>
                  <a:srgbClr val="D5D5D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05" name="Line 459"/>
              <p:cNvSpPr>
                <a:spLocks noChangeShapeType="1"/>
              </p:cNvSpPr>
              <p:nvPr/>
            </p:nvSpPr>
            <p:spPr bwMode="auto">
              <a:xfrm>
                <a:off x="3485" y="2865"/>
                <a:ext cx="3" cy="14"/>
              </a:xfrm>
              <a:prstGeom prst="line">
                <a:avLst/>
              </a:prstGeom>
              <a:noFill/>
              <a:ln w="11113">
                <a:solidFill>
                  <a:srgbClr val="D4D4D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06" name="Line 460"/>
              <p:cNvSpPr>
                <a:spLocks noChangeShapeType="1"/>
              </p:cNvSpPr>
              <p:nvPr/>
            </p:nvSpPr>
            <p:spPr bwMode="auto">
              <a:xfrm>
                <a:off x="3488" y="2879"/>
                <a:ext cx="6" cy="14"/>
              </a:xfrm>
              <a:prstGeom prst="line">
                <a:avLst/>
              </a:prstGeom>
              <a:noFill/>
              <a:ln w="11113">
                <a:solidFill>
                  <a:srgbClr val="D1D1D1"/>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07" name="Line 461"/>
              <p:cNvSpPr>
                <a:spLocks noChangeShapeType="1"/>
              </p:cNvSpPr>
              <p:nvPr/>
            </p:nvSpPr>
            <p:spPr bwMode="auto">
              <a:xfrm>
                <a:off x="3494" y="2893"/>
                <a:ext cx="9" cy="13"/>
              </a:xfrm>
              <a:prstGeom prst="line">
                <a:avLst/>
              </a:prstGeom>
              <a:noFill/>
              <a:ln w="11113">
                <a:solidFill>
                  <a:srgbClr val="CECEC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08" name="Line 462"/>
              <p:cNvSpPr>
                <a:spLocks noChangeShapeType="1"/>
              </p:cNvSpPr>
              <p:nvPr/>
            </p:nvSpPr>
            <p:spPr bwMode="auto">
              <a:xfrm>
                <a:off x="3503" y="2906"/>
                <a:ext cx="10" cy="13"/>
              </a:xfrm>
              <a:prstGeom prst="line">
                <a:avLst/>
              </a:prstGeom>
              <a:noFill/>
              <a:ln w="11113">
                <a:solidFill>
                  <a:srgbClr val="CACAC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09" name="Line 463"/>
              <p:cNvSpPr>
                <a:spLocks noChangeShapeType="1"/>
              </p:cNvSpPr>
              <p:nvPr/>
            </p:nvSpPr>
            <p:spPr bwMode="auto">
              <a:xfrm>
                <a:off x="3513" y="2919"/>
                <a:ext cx="12" cy="12"/>
              </a:xfrm>
              <a:prstGeom prst="line">
                <a:avLst/>
              </a:prstGeom>
              <a:noFill/>
              <a:ln w="11113">
                <a:solidFill>
                  <a:srgbClr val="C6C6C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0" name="Line 464"/>
              <p:cNvSpPr>
                <a:spLocks noChangeShapeType="1"/>
              </p:cNvSpPr>
              <p:nvPr/>
            </p:nvSpPr>
            <p:spPr bwMode="auto">
              <a:xfrm>
                <a:off x="3525" y="2931"/>
                <a:ext cx="14" cy="11"/>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1" name="Line 465"/>
              <p:cNvSpPr>
                <a:spLocks noChangeShapeType="1"/>
              </p:cNvSpPr>
              <p:nvPr/>
            </p:nvSpPr>
            <p:spPr bwMode="auto">
              <a:xfrm>
                <a:off x="3539" y="2942"/>
                <a:ext cx="15" cy="10"/>
              </a:xfrm>
              <a:prstGeom prst="line">
                <a:avLst/>
              </a:prstGeom>
              <a:noFill/>
              <a:ln w="11113">
                <a:solidFill>
                  <a:srgbClr val="BEBEBE"/>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2" name="Line 466"/>
              <p:cNvSpPr>
                <a:spLocks noChangeShapeType="1"/>
              </p:cNvSpPr>
              <p:nvPr/>
            </p:nvSpPr>
            <p:spPr bwMode="auto">
              <a:xfrm>
                <a:off x="3554" y="2952"/>
                <a:ext cx="18" cy="9"/>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3" name="Line 467"/>
              <p:cNvSpPr>
                <a:spLocks noChangeShapeType="1"/>
              </p:cNvSpPr>
              <p:nvPr/>
            </p:nvSpPr>
            <p:spPr bwMode="auto">
              <a:xfrm>
                <a:off x="3572" y="2961"/>
                <a:ext cx="18" cy="9"/>
              </a:xfrm>
              <a:prstGeom prst="line">
                <a:avLst/>
              </a:prstGeom>
              <a:noFill/>
              <a:ln w="11113">
                <a:solidFill>
                  <a:srgbClr val="B7B7B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4" name="Line 468"/>
              <p:cNvSpPr>
                <a:spLocks noChangeShapeType="1"/>
              </p:cNvSpPr>
              <p:nvPr/>
            </p:nvSpPr>
            <p:spPr bwMode="auto">
              <a:xfrm>
                <a:off x="3590" y="2970"/>
                <a:ext cx="20" cy="7"/>
              </a:xfrm>
              <a:prstGeom prst="line">
                <a:avLst/>
              </a:prstGeom>
              <a:noFill/>
              <a:ln w="11113">
                <a:solidFill>
                  <a:srgbClr val="B4B4B4"/>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5" name="Line 469"/>
              <p:cNvSpPr>
                <a:spLocks noChangeShapeType="1"/>
              </p:cNvSpPr>
              <p:nvPr/>
            </p:nvSpPr>
            <p:spPr bwMode="auto">
              <a:xfrm>
                <a:off x="3610" y="2977"/>
                <a:ext cx="21" cy="6"/>
              </a:xfrm>
              <a:prstGeom prst="line">
                <a:avLst/>
              </a:prstGeom>
              <a:noFill/>
              <a:ln w="11113">
                <a:solidFill>
                  <a:srgbClr val="B0B0B0"/>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6" name="Line 470"/>
              <p:cNvSpPr>
                <a:spLocks noChangeShapeType="1"/>
              </p:cNvSpPr>
              <p:nvPr/>
            </p:nvSpPr>
            <p:spPr bwMode="auto">
              <a:xfrm>
                <a:off x="3631" y="2983"/>
                <a:ext cx="23" cy="5"/>
              </a:xfrm>
              <a:prstGeom prst="line">
                <a:avLst/>
              </a:prstGeom>
              <a:noFill/>
              <a:ln w="11113">
                <a:solidFill>
                  <a:srgbClr val="ADADAD"/>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7" name="Line 471"/>
              <p:cNvSpPr>
                <a:spLocks noChangeShapeType="1"/>
              </p:cNvSpPr>
              <p:nvPr/>
            </p:nvSpPr>
            <p:spPr bwMode="auto">
              <a:xfrm>
                <a:off x="3654" y="2988"/>
                <a:ext cx="23" cy="3"/>
              </a:xfrm>
              <a:prstGeom prst="line">
                <a:avLst/>
              </a:prstGeom>
              <a:noFill/>
              <a:ln w="11113">
                <a:solidFill>
                  <a:srgbClr val="AFAFA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8" name="Line 472"/>
              <p:cNvSpPr>
                <a:spLocks noChangeShapeType="1"/>
              </p:cNvSpPr>
              <p:nvPr/>
            </p:nvSpPr>
            <p:spPr bwMode="auto">
              <a:xfrm>
                <a:off x="3677" y="2991"/>
                <a:ext cx="24" cy="2"/>
              </a:xfrm>
              <a:prstGeom prst="line">
                <a:avLst/>
              </a:prstGeom>
              <a:noFill/>
              <a:ln w="11113">
                <a:solidFill>
                  <a:srgbClr val="B2B2B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19" name="Line 473"/>
              <p:cNvSpPr>
                <a:spLocks noChangeShapeType="1"/>
              </p:cNvSpPr>
              <p:nvPr/>
            </p:nvSpPr>
            <p:spPr bwMode="auto">
              <a:xfrm>
                <a:off x="3701" y="2993"/>
                <a:ext cx="25" cy="1"/>
              </a:xfrm>
              <a:prstGeom prst="line">
                <a:avLst/>
              </a:prstGeom>
              <a:noFill/>
              <a:ln w="11113">
                <a:solidFill>
                  <a:srgbClr val="B5B5B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0" name="Line 474"/>
              <p:cNvSpPr>
                <a:spLocks noChangeShapeType="1"/>
              </p:cNvSpPr>
              <p:nvPr/>
            </p:nvSpPr>
            <p:spPr bwMode="auto">
              <a:xfrm flipV="1">
                <a:off x="3726" y="2993"/>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1" name="Line 475"/>
              <p:cNvSpPr>
                <a:spLocks noChangeShapeType="1"/>
              </p:cNvSpPr>
              <p:nvPr/>
            </p:nvSpPr>
            <p:spPr bwMode="auto">
              <a:xfrm flipV="1">
                <a:off x="3750" y="2991"/>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2" name="Line 476"/>
              <p:cNvSpPr>
                <a:spLocks noChangeShapeType="1"/>
              </p:cNvSpPr>
              <p:nvPr/>
            </p:nvSpPr>
            <p:spPr bwMode="auto">
              <a:xfrm flipV="1">
                <a:off x="3774" y="2988"/>
                <a:ext cx="24" cy="3"/>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3" name="Line 477"/>
              <p:cNvSpPr>
                <a:spLocks noChangeShapeType="1"/>
              </p:cNvSpPr>
              <p:nvPr/>
            </p:nvSpPr>
            <p:spPr bwMode="auto">
              <a:xfrm flipV="1">
                <a:off x="3798" y="298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4" name="Line 478"/>
              <p:cNvSpPr>
                <a:spLocks noChangeShapeType="1"/>
              </p:cNvSpPr>
              <p:nvPr/>
            </p:nvSpPr>
            <p:spPr bwMode="auto">
              <a:xfrm flipV="1">
                <a:off x="3820" y="2977"/>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5" name="Line 479"/>
              <p:cNvSpPr>
                <a:spLocks noChangeShapeType="1"/>
              </p:cNvSpPr>
              <p:nvPr/>
            </p:nvSpPr>
            <p:spPr bwMode="auto">
              <a:xfrm flipV="1">
                <a:off x="3841" y="2970"/>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6" name="Line 480"/>
              <p:cNvSpPr>
                <a:spLocks noChangeShapeType="1"/>
              </p:cNvSpPr>
              <p:nvPr/>
            </p:nvSpPr>
            <p:spPr bwMode="auto">
              <a:xfrm flipV="1">
                <a:off x="3861" y="2961"/>
                <a:ext cx="19" cy="9"/>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7" name="Line 481"/>
              <p:cNvSpPr>
                <a:spLocks noChangeShapeType="1"/>
              </p:cNvSpPr>
              <p:nvPr/>
            </p:nvSpPr>
            <p:spPr bwMode="auto">
              <a:xfrm flipV="1">
                <a:off x="3880" y="2952"/>
                <a:ext cx="17" cy="9"/>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8" name="Line 482"/>
              <p:cNvSpPr>
                <a:spLocks noChangeShapeType="1"/>
              </p:cNvSpPr>
              <p:nvPr/>
            </p:nvSpPr>
            <p:spPr bwMode="auto">
              <a:xfrm flipV="1">
                <a:off x="3897" y="2942"/>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29" name="Line 483"/>
              <p:cNvSpPr>
                <a:spLocks noChangeShapeType="1"/>
              </p:cNvSpPr>
              <p:nvPr/>
            </p:nvSpPr>
            <p:spPr bwMode="auto">
              <a:xfrm flipV="1">
                <a:off x="3912" y="2931"/>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0" name="Line 484"/>
              <p:cNvSpPr>
                <a:spLocks noChangeShapeType="1"/>
              </p:cNvSpPr>
              <p:nvPr/>
            </p:nvSpPr>
            <p:spPr bwMode="auto">
              <a:xfrm flipV="1">
                <a:off x="3926" y="2919"/>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1" name="Line 485"/>
              <p:cNvSpPr>
                <a:spLocks noChangeShapeType="1"/>
              </p:cNvSpPr>
              <p:nvPr/>
            </p:nvSpPr>
            <p:spPr bwMode="auto">
              <a:xfrm flipV="1">
                <a:off x="3938" y="2906"/>
                <a:ext cx="11" cy="13"/>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2" name="Line 486"/>
              <p:cNvSpPr>
                <a:spLocks noChangeShapeType="1"/>
              </p:cNvSpPr>
              <p:nvPr/>
            </p:nvSpPr>
            <p:spPr bwMode="auto">
              <a:xfrm flipV="1">
                <a:off x="3949" y="2893"/>
                <a:ext cx="8" cy="13"/>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3" name="Line 487"/>
              <p:cNvSpPr>
                <a:spLocks noChangeShapeType="1"/>
              </p:cNvSpPr>
              <p:nvPr/>
            </p:nvSpPr>
            <p:spPr bwMode="auto">
              <a:xfrm flipV="1">
                <a:off x="3957" y="2879"/>
                <a:ext cx="6" cy="14"/>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4" name="Line 488"/>
              <p:cNvSpPr>
                <a:spLocks noChangeShapeType="1"/>
              </p:cNvSpPr>
              <p:nvPr/>
            </p:nvSpPr>
            <p:spPr bwMode="auto">
              <a:xfrm flipV="1">
                <a:off x="3963" y="2865"/>
                <a:ext cx="3" cy="14"/>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5" name="Line 489"/>
              <p:cNvSpPr>
                <a:spLocks noChangeShapeType="1"/>
              </p:cNvSpPr>
              <p:nvPr/>
            </p:nvSpPr>
            <p:spPr bwMode="auto">
              <a:xfrm flipV="1">
                <a:off x="3966" y="2850"/>
                <a:ext cx="2" cy="15"/>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6" name="Line 490"/>
              <p:cNvSpPr>
                <a:spLocks noChangeShapeType="1"/>
              </p:cNvSpPr>
              <p:nvPr/>
            </p:nvSpPr>
            <p:spPr bwMode="auto">
              <a:xfrm flipH="1" flipV="1">
                <a:off x="3966" y="2836"/>
                <a:ext cx="2" cy="14"/>
              </a:xfrm>
              <a:prstGeom prst="line">
                <a:avLst/>
              </a:prstGeom>
              <a:noFill/>
              <a:ln w="11113">
                <a:solidFill>
                  <a:srgbClr val="EAEAEA"/>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7" name="Line 491"/>
              <p:cNvSpPr>
                <a:spLocks noChangeShapeType="1"/>
              </p:cNvSpPr>
              <p:nvPr/>
            </p:nvSpPr>
            <p:spPr bwMode="auto">
              <a:xfrm flipH="1" flipV="1">
                <a:off x="3963" y="2821"/>
                <a:ext cx="3" cy="15"/>
              </a:xfrm>
              <a:prstGeom prst="line">
                <a:avLst/>
              </a:prstGeom>
              <a:noFill/>
              <a:ln w="11113">
                <a:solidFill>
                  <a:srgbClr val="E9E9E9"/>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8" name="Line 492"/>
              <p:cNvSpPr>
                <a:spLocks noChangeShapeType="1"/>
              </p:cNvSpPr>
              <p:nvPr/>
            </p:nvSpPr>
            <p:spPr bwMode="auto">
              <a:xfrm flipH="1" flipV="1">
                <a:off x="3957" y="2808"/>
                <a:ext cx="6" cy="13"/>
              </a:xfrm>
              <a:prstGeom prst="line">
                <a:avLst/>
              </a:prstGeom>
              <a:noFill/>
              <a:ln w="11113">
                <a:solidFill>
                  <a:srgbClr val="E6E6E6"/>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39" name="Line 493"/>
              <p:cNvSpPr>
                <a:spLocks noChangeShapeType="1"/>
              </p:cNvSpPr>
              <p:nvPr/>
            </p:nvSpPr>
            <p:spPr bwMode="auto">
              <a:xfrm flipH="1" flipV="1">
                <a:off x="3949" y="2794"/>
                <a:ext cx="8" cy="14"/>
              </a:xfrm>
              <a:prstGeom prst="line">
                <a:avLst/>
              </a:prstGeom>
              <a:noFill/>
              <a:ln w="11113">
                <a:solidFill>
                  <a:srgbClr val="E3E3E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0" name="Line 494"/>
              <p:cNvSpPr>
                <a:spLocks noChangeShapeType="1"/>
              </p:cNvSpPr>
              <p:nvPr/>
            </p:nvSpPr>
            <p:spPr bwMode="auto">
              <a:xfrm flipH="1" flipV="1">
                <a:off x="3938" y="2782"/>
                <a:ext cx="11" cy="12"/>
              </a:xfrm>
              <a:prstGeom prst="line">
                <a:avLst/>
              </a:prstGeom>
              <a:noFill/>
              <a:ln w="11113">
                <a:solidFill>
                  <a:srgbClr val="DFDFD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1" name="Line 495"/>
              <p:cNvSpPr>
                <a:spLocks noChangeShapeType="1"/>
              </p:cNvSpPr>
              <p:nvPr/>
            </p:nvSpPr>
            <p:spPr bwMode="auto">
              <a:xfrm flipH="1" flipV="1">
                <a:off x="3926" y="2770"/>
                <a:ext cx="12" cy="12"/>
              </a:xfrm>
              <a:prstGeom prst="line">
                <a:avLst/>
              </a:prstGeom>
              <a:noFill/>
              <a:ln w="11113">
                <a:solidFill>
                  <a:srgbClr val="DBDBD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2" name="Line 496"/>
              <p:cNvSpPr>
                <a:spLocks noChangeShapeType="1"/>
              </p:cNvSpPr>
              <p:nvPr/>
            </p:nvSpPr>
            <p:spPr bwMode="auto">
              <a:xfrm flipH="1" flipV="1">
                <a:off x="3912" y="2759"/>
                <a:ext cx="14" cy="11"/>
              </a:xfrm>
              <a:prstGeom prst="line">
                <a:avLst/>
              </a:prstGeom>
              <a:noFill/>
              <a:ln w="11113">
                <a:solidFill>
                  <a:srgbClr val="D7D7D7"/>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3" name="Line 497"/>
              <p:cNvSpPr>
                <a:spLocks noChangeShapeType="1"/>
              </p:cNvSpPr>
              <p:nvPr/>
            </p:nvSpPr>
            <p:spPr bwMode="auto">
              <a:xfrm flipH="1" flipV="1">
                <a:off x="3897" y="2749"/>
                <a:ext cx="15" cy="10"/>
              </a:xfrm>
              <a:prstGeom prst="line">
                <a:avLst/>
              </a:prstGeom>
              <a:noFill/>
              <a:ln w="11113">
                <a:solidFill>
                  <a:srgbClr val="D3D3D3"/>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4" name="Line 498"/>
              <p:cNvSpPr>
                <a:spLocks noChangeShapeType="1"/>
              </p:cNvSpPr>
              <p:nvPr/>
            </p:nvSpPr>
            <p:spPr bwMode="auto">
              <a:xfrm flipH="1" flipV="1">
                <a:off x="3880" y="2739"/>
                <a:ext cx="17" cy="10"/>
              </a:xfrm>
              <a:prstGeom prst="line">
                <a:avLst/>
              </a:prstGeom>
              <a:noFill/>
              <a:ln w="11113">
                <a:solidFill>
                  <a:srgbClr val="CFCFC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5" name="Line 499"/>
              <p:cNvSpPr>
                <a:spLocks noChangeShapeType="1"/>
              </p:cNvSpPr>
              <p:nvPr/>
            </p:nvSpPr>
            <p:spPr bwMode="auto">
              <a:xfrm flipH="1" flipV="1">
                <a:off x="3861" y="2731"/>
                <a:ext cx="19" cy="8"/>
              </a:xfrm>
              <a:prstGeom prst="line">
                <a:avLst/>
              </a:prstGeom>
              <a:noFill/>
              <a:ln w="11113">
                <a:solidFill>
                  <a:srgbClr val="CCCCCC"/>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6" name="Line 500"/>
              <p:cNvSpPr>
                <a:spLocks noChangeShapeType="1"/>
              </p:cNvSpPr>
              <p:nvPr/>
            </p:nvSpPr>
            <p:spPr bwMode="auto">
              <a:xfrm flipH="1" flipV="1">
                <a:off x="3841" y="2724"/>
                <a:ext cx="20" cy="7"/>
              </a:xfrm>
              <a:prstGeom prst="line">
                <a:avLst/>
              </a:prstGeom>
              <a:noFill/>
              <a:ln w="11113">
                <a:solidFill>
                  <a:srgbClr val="C8C8C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7" name="Line 501"/>
              <p:cNvSpPr>
                <a:spLocks noChangeShapeType="1"/>
              </p:cNvSpPr>
              <p:nvPr/>
            </p:nvSpPr>
            <p:spPr bwMode="auto">
              <a:xfrm flipH="1" flipV="1">
                <a:off x="3820" y="2718"/>
                <a:ext cx="21" cy="6"/>
              </a:xfrm>
              <a:prstGeom prst="line">
                <a:avLst/>
              </a:prstGeom>
              <a:noFill/>
              <a:ln w="11113">
                <a:solidFill>
                  <a:srgbClr val="C5C5C5"/>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8" name="Line 502"/>
              <p:cNvSpPr>
                <a:spLocks noChangeShapeType="1"/>
              </p:cNvSpPr>
              <p:nvPr/>
            </p:nvSpPr>
            <p:spPr bwMode="auto">
              <a:xfrm flipH="1" flipV="1">
                <a:off x="3798" y="2713"/>
                <a:ext cx="22" cy="5"/>
              </a:xfrm>
              <a:prstGeom prst="line">
                <a:avLst/>
              </a:prstGeom>
              <a:noFill/>
              <a:ln w="11113">
                <a:solidFill>
                  <a:srgbClr val="C2C2C2"/>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49" name="Line 503"/>
              <p:cNvSpPr>
                <a:spLocks noChangeShapeType="1"/>
              </p:cNvSpPr>
              <p:nvPr/>
            </p:nvSpPr>
            <p:spPr bwMode="auto">
              <a:xfrm flipH="1" flipV="1">
                <a:off x="3774" y="2709"/>
                <a:ext cx="24" cy="4"/>
              </a:xfrm>
              <a:prstGeom prst="line">
                <a:avLst/>
              </a:prstGeom>
              <a:noFill/>
              <a:ln w="11113">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50" name="Line 504"/>
              <p:cNvSpPr>
                <a:spLocks noChangeShapeType="1"/>
              </p:cNvSpPr>
              <p:nvPr/>
            </p:nvSpPr>
            <p:spPr bwMode="auto">
              <a:xfrm flipH="1" flipV="1">
                <a:off x="3750" y="2707"/>
                <a:ext cx="24" cy="2"/>
              </a:xfrm>
              <a:prstGeom prst="line">
                <a:avLst/>
              </a:prstGeom>
              <a:noFill/>
              <a:ln w="11113">
                <a:solidFill>
                  <a:srgbClr val="BBBBBB"/>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sp>
            <p:nvSpPr>
              <p:cNvPr id="651" name="Line 505"/>
              <p:cNvSpPr>
                <a:spLocks noChangeShapeType="1"/>
              </p:cNvSpPr>
              <p:nvPr/>
            </p:nvSpPr>
            <p:spPr bwMode="auto">
              <a:xfrm flipH="1" flipV="1">
                <a:off x="3726" y="2706"/>
                <a:ext cx="24" cy="1"/>
              </a:xfrm>
              <a:prstGeom prst="line">
                <a:avLst/>
              </a:prstGeom>
              <a:noFill/>
              <a:ln w="11113">
                <a:solidFill>
                  <a:srgbClr val="B8B8B8"/>
                </a:solidFill>
                <a:miter lim="800000"/>
                <a:headEnd/>
                <a:tailEnd/>
              </a:ln>
              <a:extLst>
                <a:ext uri="{909E8E84-426E-40DD-AFC4-6F175D3DCCD1}">
                  <a14:hiddenFill xmlns:a14="http://schemas.microsoft.com/office/drawing/2010/main">
                    <a:noFill/>
                  </a14:hiddenFill>
                </a:ext>
              </a:extLst>
            </p:spPr>
            <p:txBody>
              <a:bodyPr/>
              <a:lstStyle/>
              <a:p>
                <a:endParaRPr lang="en-GB" sz="1200">
                  <a:solidFill>
                    <a:schemeClr val="tx1"/>
                  </a:solidFill>
                </a:endParaRPr>
              </a:p>
            </p:txBody>
          </p:sp>
        </p:grpSp>
        <p:sp>
          <p:nvSpPr>
            <p:cNvPr id="562" name="Freeform 506"/>
            <p:cNvSpPr>
              <a:spLocks/>
            </p:cNvSpPr>
            <p:nvPr/>
          </p:nvSpPr>
          <p:spPr bwMode="auto">
            <a:xfrm>
              <a:off x="3051329" y="2698348"/>
              <a:ext cx="1157287" cy="350837"/>
            </a:xfrm>
            <a:custGeom>
              <a:avLst/>
              <a:gdLst>
                <a:gd name="T0" fmla="*/ 0 w 408"/>
                <a:gd name="T1" fmla="*/ 54 h 105"/>
                <a:gd name="T2" fmla="*/ 217 w 408"/>
                <a:gd name="T3" fmla="*/ 15 h 105"/>
                <a:gd name="T4" fmla="*/ 408 w 408"/>
                <a:gd name="T5" fmla="*/ 105 h 105"/>
              </a:gdLst>
              <a:ahLst/>
              <a:cxnLst>
                <a:cxn ang="0">
                  <a:pos x="T0" y="T1"/>
                </a:cxn>
                <a:cxn ang="0">
                  <a:pos x="T2" y="T3"/>
                </a:cxn>
                <a:cxn ang="0">
                  <a:pos x="T4" y="T5"/>
                </a:cxn>
              </a:cxnLst>
              <a:rect l="0" t="0" r="r" b="b"/>
              <a:pathLst>
                <a:path w="408" h="105">
                  <a:moveTo>
                    <a:pt x="0" y="54"/>
                  </a:moveTo>
                  <a:cubicBezTo>
                    <a:pt x="31" y="16"/>
                    <a:pt x="120" y="0"/>
                    <a:pt x="217" y="15"/>
                  </a:cubicBezTo>
                  <a:cubicBezTo>
                    <a:pt x="306" y="28"/>
                    <a:pt x="382" y="64"/>
                    <a:pt x="408" y="105"/>
                  </a:cubicBez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200">
                <a:solidFill>
                  <a:schemeClr val="tx1"/>
                </a:solidFill>
              </a:endParaRPr>
            </a:p>
          </p:txBody>
        </p:sp>
        <p:grpSp>
          <p:nvGrpSpPr>
            <p:cNvPr id="563" name="Group 507"/>
            <p:cNvGrpSpPr>
              <a:grpSpLocks noChangeAspect="1"/>
            </p:cNvGrpSpPr>
            <p:nvPr/>
          </p:nvGrpSpPr>
          <p:grpSpPr bwMode="auto">
            <a:xfrm>
              <a:off x="2214716" y="2572935"/>
              <a:ext cx="111125" cy="111125"/>
              <a:chOff x="3991" y="2617"/>
              <a:chExt cx="48" cy="48"/>
            </a:xfrm>
          </p:grpSpPr>
          <p:sp>
            <p:nvSpPr>
              <p:cNvPr id="601" name="Oval 508"/>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02" name="Oval 509"/>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64" name="Group 510"/>
            <p:cNvGrpSpPr>
              <a:grpSpLocks noChangeAspect="1"/>
            </p:cNvGrpSpPr>
            <p:nvPr/>
          </p:nvGrpSpPr>
          <p:grpSpPr bwMode="auto">
            <a:xfrm>
              <a:off x="2559204" y="2593573"/>
              <a:ext cx="111125" cy="111125"/>
              <a:chOff x="3991" y="2617"/>
              <a:chExt cx="48" cy="48"/>
            </a:xfrm>
          </p:grpSpPr>
          <p:sp>
            <p:nvSpPr>
              <p:cNvPr id="599" name="Oval 511"/>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600" name="Oval 512"/>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65" name="Group 513"/>
            <p:cNvGrpSpPr>
              <a:grpSpLocks noChangeAspect="1"/>
            </p:cNvGrpSpPr>
            <p:nvPr/>
          </p:nvGrpSpPr>
          <p:grpSpPr bwMode="auto">
            <a:xfrm>
              <a:off x="2865591" y="2698348"/>
              <a:ext cx="111125" cy="111125"/>
              <a:chOff x="3991" y="2617"/>
              <a:chExt cx="48" cy="48"/>
            </a:xfrm>
          </p:grpSpPr>
          <p:sp>
            <p:nvSpPr>
              <p:cNvPr id="597" name="Oval 514"/>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98" name="Oval 515"/>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66" name="Group 516"/>
            <p:cNvGrpSpPr>
              <a:grpSpLocks noChangeAspect="1"/>
            </p:cNvGrpSpPr>
            <p:nvPr/>
          </p:nvGrpSpPr>
          <p:grpSpPr bwMode="auto">
            <a:xfrm>
              <a:off x="3119591" y="2722160"/>
              <a:ext cx="111125" cy="111125"/>
              <a:chOff x="3991" y="2617"/>
              <a:chExt cx="48" cy="48"/>
            </a:xfrm>
          </p:grpSpPr>
          <p:sp>
            <p:nvSpPr>
              <p:cNvPr id="595" name="Oval 517"/>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96" name="Oval 518"/>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67" name="Group 519"/>
            <p:cNvGrpSpPr>
              <a:grpSpLocks noChangeAspect="1"/>
            </p:cNvGrpSpPr>
            <p:nvPr/>
          </p:nvGrpSpPr>
          <p:grpSpPr bwMode="auto">
            <a:xfrm>
              <a:off x="3372004" y="2677710"/>
              <a:ext cx="111125" cy="111125"/>
              <a:chOff x="3991" y="2617"/>
              <a:chExt cx="48" cy="48"/>
            </a:xfrm>
          </p:grpSpPr>
          <p:sp>
            <p:nvSpPr>
              <p:cNvPr id="593" name="Oval 520"/>
              <p:cNvSpPr>
                <a:spLocks noChangeAspect="1" noChangeArrowheads="1"/>
              </p:cNvSpPr>
              <p:nvPr/>
            </p:nvSpPr>
            <p:spPr bwMode="auto">
              <a:xfrm>
                <a:off x="3991" y="2617"/>
                <a:ext cx="48" cy="48"/>
              </a:xfrm>
              <a:prstGeom prst="ellipse">
                <a:avLst/>
              </a:prstGeom>
              <a:solidFill>
                <a:srgbClr val="FF0000"/>
              </a:solidFill>
              <a:ln w="0">
                <a:solidFill>
                  <a:srgbClr val="000000"/>
                </a:solidFill>
                <a:round/>
                <a:headEnd/>
                <a:tailEnd/>
              </a:ln>
            </p:spPr>
            <p:txBody>
              <a:bodyPr/>
              <a:lstStyle/>
              <a:p>
                <a:endParaRPr lang="en-GB" sz="1200">
                  <a:solidFill>
                    <a:schemeClr val="tx1"/>
                  </a:solidFill>
                </a:endParaRPr>
              </a:p>
            </p:txBody>
          </p:sp>
          <p:sp>
            <p:nvSpPr>
              <p:cNvPr id="594" name="Oval 521"/>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grpSp>
          <p:nvGrpSpPr>
            <p:cNvPr id="568" name="Group 522"/>
            <p:cNvGrpSpPr>
              <a:grpSpLocks noChangeAspect="1"/>
            </p:cNvGrpSpPr>
            <p:nvPr/>
          </p:nvGrpSpPr>
          <p:grpSpPr bwMode="auto">
            <a:xfrm>
              <a:off x="3633941" y="2709460"/>
              <a:ext cx="111125" cy="111125"/>
              <a:chOff x="3991" y="2617"/>
              <a:chExt cx="48" cy="48"/>
            </a:xfrm>
          </p:grpSpPr>
          <p:sp>
            <p:nvSpPr>
              <p:cNvPr id="591" name="Oval 523"/>
              <p:cNvSpPr>
                <a:spLocks noChangeAspect="1" noChangeArrowheads="1"/>
              </p:cNvSpPr>
              <p:nvPr/>
            </p:nvSpPr>
            <p:spPr bwMode="auto">
              <a:xfrm>
                <a:off x="3991" y="2617"/>
                <a:ext cx="48" cy="48"/>
              </a:xfrm>
              <a:prstGeom prst="ellipse">
                <a:avLst/>
              </a:prstGeom>
              <a:solidFill>
                <a:srgbClr val="00CCFF"/>
              </a:solidFill>
              <a:ln w="0">
                <a:solidFill>
                  <a:srgbClr val="000000"/>
                </a:solidFill>
                <a:round/>
                <a:headEnd/>
                <a:tailEnd/>
              </a:ln>
            </p:spPr>
            <p:txBody>
              <a:bodyPr/>
              <a:lstStyle/>
              <a:p>
                <a:endParaRPr lang="en-GB" sz="1200">
                  <a:solidFill>
                    <a:schemeClr val="tx1"/>
                  </a:solidFill>
                </a:endParaRPr>
              </a:p>
            </p:txBody>
          </p:sp>
          <p:sp>
            <p:nvSpPr>
              <p:cNvPr id="592" name="Oval 524"/>
              <p:cNvSpPr>
                <a:spLocks noChangeAspect="1" noChangeArrowheads="1"/>
              </p:cNvSpPr>
              <p:nvPr/>
            </p:nvSpPr>
            <p:spPr bwMode="auto">
              <a:xfrm>
                <a:off x="3991" y="2617"/>
                <a:ext cx="48" cy="48"/>
              </a:xfrm>
              <a:prstGeom prst="ellipse">
                <a:avLst/>
              </a:prstGeom>
              <a:solidFill>
                <a:srgbClr val="00CCFF"/>
              </a:solidFill>
              <a:ln w="9525" cap="rnd">
                <a:solidFill>
                  <a:srgbClr val="000000"/>
                </a:solidFill>
                <a:round/>
                <a:headEnd/>
                <a:tailEnd/>
              </a:ln>
            </p:spPr>
            <p:txBody>
              <a:bodyPr/>
              <a:lstStyle/>
              <a:p>
                <a:endParaRPr lang="en-GB" sz="1200">
                  <a:solidFill>
                    <a:schemeClr val="tx1"/>
                  </a:solidFill>
                </a:endParaRPr>
              </a:p>
            </p:txBody>
          </p:sp>
        </p:grpSp>
        <p:sp>
          <p:nvSpPr>
            <p:cNvPr id="572" name="Text Box 529"/>
            <p:cNvSpPr txBox="1">
              <a:spLocks noChangeArrowheads="1"/>
            </p:cNvSpPr>
            <p:nvPr/>
          </p:nvSpPr>
          <p:spPr bwMode="auto">
            <a:xfrm>
              <a:off x="2127404" y="2642785"/>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solidFill>
                    <a:schemeClr val="tx1"/>
                  </a:solidFill>
                  <a:latin typeface="Times New Roman" pitchFamily="18" charset="0"/>
                </a:rPr>
                <a:t>A</a:t>
              </a:r>
            </a:p>
          </p:txBody>
        </p:sp>
        <p:sp>
          <p:nvSpPr>
            <p:cNvPr id="573" name="Text Box 530"/>
            <p:cNvSpPr txBox="1">
              <a:spLocks noChangeArrowheads="1"/>
            </p:cNvSpPr>
            <p:nvPr/>
          </p:nvSpPr>
          <p:spPr bwMode="auto">
            <a:xfrm>
              <a:off x="2432204" y="2674535"/>
              <a:ext cx="2872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B</a:t>
              </a:r>
            </a:p>
          </p:txBody>
        </p:sp>
        <p:sp>
          <p:nvSpPr>
            <p:cNvPr id="574" name="Text Box 531"/>
            <p:cNvSpPr txBox="1">
              <a:spLocks noChangeArrowheads="1"/>
            </p:cNvSpPr>
            <p:nvPr/>
          </p:nvSpPr>
          <p:spPr bwMode="auto">
            <a:xfrm>
              <a:off x="2725891" y="2744385"/>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C</a:t>
              </a:r>
            </a:p>
          </p:txBody>
        </p:sp>
        <p:sp>
          <p:nvSpPr>
            <p:cNvPr id="575" name="Text Box 532"/>
            <p:cNvSpPr txBox="1">
              <a:spLocks noChangeArrowheads="1"/>
            </p:cNvSpPr>
            <p:nvPr/>
          </p:nvSpPr>
          <p:spPr bwMode="auto">
            <a:xfrm>
              <a:off x="3021166" y="2803123"/>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D</a:t>
              </a:r>
            </a:p>
          </p:txBody>
        </p:sp>
        <p:sp>
          <p:nvSpPr>
            <p:cNvPr id="576" name="Text Box 533"/>
            <p:cNvSpPr txBox="1">
              <a:spLocks noChangeArrowheads="1"/>
            </p:cNvSpPr>
            <p:nvPr/>
          </p:nvSpPr>
          <p:spPr bwMode="auto">
            <a:xfrm>
              <a:off x="3321204" y="2752323"/>
              <a:ext cx="2872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a:solidFill>
                    <a:schemeClr val="tx1"/>
                  </a:solidFill>
                  <a:latin typeface="Times New Roman" pitchFamily="18" charset="0"/>
                </a:rPr>
                <a:t>E</a:t>
              </a:r>
            </a:p>
          </p:txBody>
        </p:sp>
        <p:sp>
          <p:nvSpPr>
            <p:cNvPr id="577" name="Text Box 534"/>
            <p:cNvSpPr txBox="1">
              <a:spLocks noChangeArrowheads="1"/>
            </p:cNvSpPr>
            <p:nvPr/>
          </p:nvSpPr>
          <p:spPr bwMode="auto">
            <a:xfrm>
              <a:off x="3587904" y="278089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a:solidFill>
                    <a:schemeClr val="tx1"/>
                  </a:solidFill>
                  <a:latin typeface="Times New Roman" pitchFamily="18" charset="0"/>
                </a:rPr>
                <a:t>F</a:t>
              </a:r>
            </a:p>
          </p:txBody>
        </p:sp>
        <p:sp>
          <p:nvSpPr>
            <p:cNvPr id="1106" name="Line 525"/>
            <p:cNvSpPr>
              <a:spLocks noChangeShapeType="1"/>
            </p:cNvSpPr>
            <p:nvPr/>
          </p:nvSpPr>
          <p:spPr bwMode="auto">
            <a:xfrm flipH="1" flipV="1">
              <a:off x="1522566" y="2111699"/>
              <a:ext cx="0" cy="779887"/>
            </a:xfrm>
            <a:prstGeom prst="line">
              <a:avLst/>
            </a:prstGeom>
            <a:noFill/>
            <a:ln w="476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00">
                <a:solidFill>
                  <a:schemeClr val="tx1"/>
                </a:solidFill>
              </a:endParaRPr>
            </a:p>
          </p:txBody>
        </p:sp>
        <p:sp>
          <p:nvSpPr>
            <p:cNvPr id="1107" name="Text Box 529"/>
            <p:cNvSpPr txBox="1">
              <a:spLocks noChangeArrowheads="1"/>
            </p:cNvSpPr>
            <p:nvPr/>
          </p:nvSpPr>
          <p:spPr bwMode="auto">
            <a:xfrm>
              <a:off x="1227292" y="2027882"/>
              <a:ext cx="2952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200" dirty="0" smtClean="0">
                  <a:solidFill>
                    <a:schemeClr val="tx1"/>
                  </a:solidFill>
                  <a:latin typeface="Times New Roman" pitchFamily="18" charset="0"/>
                </a:rPr>
                <a:t>Z</a:t>
              </a:r>
              <a:endParaRPr lang="en-US" altLang="ja-JP" sz="1200" dirty="0">
                <a:solidFill>
                  <a:schemeClr val="tx1"/>
                </a:solidFill>
                <a:latin typeface="Times New Roman" pitchFamily="18" charset="0"/>
              </a:endParaRPr>
            </a:p>
          </p:txBody>
        </p:sp>
      </p:grpSp>
    </p:spTree>
    <p:extLst>
      <p:ext uri="{BB962C8B-B14F-4D97-AF65-F5344CB8AC3E}">
        <p14:creationId xmlns:p14="http://schemas.microsoft.com/office/powerpoint/2010/main" val="308385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3DBAACEE-4EE6-48CF-AE78-25F40327F823}"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5125"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1DA636ED-E9EA-4ACF-B3ED-75871C6428B0}" type="slidenum">
              <a:rPr lang="de-DE" sz="1000" smtClean="0">
                <a:solidFill>
                  <a:schemeClr val="tx1"/>
                </a:solidFill>
                <a:latin typeface="DIN-Light" charset="0"/>
              </a:rPr>
              <a:pPr/>
              <a:t>7</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3" name="Title 2"/>
          <p:cNvSpPr>
            <a:spLocks noGrp="1"/>
          </p:cNvSpPr>
          <p:nvPr>
            <p:ph type="title"/>
          </p:nvPr>
        </p:nvSpPr>
        <p:spPr/>
        <p:txBody>
          <a:bodyPr/>
          <a:lstStyle/>
          <a:p>
            <a:r>
              <a:rPr lang="en-US" dirty="0" smtClean="0">
                <a:latin typeface="Arial" charset="0"/>
                <a:cs typeface="Arial" charset="0"/>
              </a:rPr>
              <a:t>3DA/400 </a:t>
            </a:r>
            <a:r>
              <a:rPr lang="en-US" dirty="0">
                <a:latin typeface="Arial" charset="0"/>
                <a:cs typeface="Arial" charset="0"/>
              </a:rPr>
              <a:t>Mechanical Layout</a:t>
            </a:r>
            <a:endParaRPr lang="en-GB" dirty="0"/>
          </a:p>
        </p:txBody>
      </p:sp>
      <p:sp>
        <p:nvSpPr>
          <p:cNvPr id="9" name="Rectangle 3"/>
          <p:cNvSpPr>
            <a:spLocks noGrp="1" noChangeArrowheads="1"/>
          </p:cNvSpPr>
          <p:nvPr>
            <p:ph idx="1"/>
          </p:nvPr>
        </p:nvSpPr>
        <p:spPr>
          <a:xfrm>
            <a:off x="0" y="836613"/>
            <a:ext cx="9906000" cy="720179"/>
          </a:xfrm>
        </p:spPr>
        <p:txBody>
          <a:bodyPr/>
          <a:lstStyle/>
          <a:p>
            <a:pPr marL="39687" lvl="1" indent="0">
              <a:buNone/>
            </a:pPr>
            <a:r>
              <a:rPr lang="en-US" dirty="0" smtClean="0">
                <a:latin typeface="Arial" charset="0"/>
                <a:cs typeface="Arial" charset="0"/>
              </a:rPr>
              <a:t>Mechanical Layout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6" y="1550695"/>
            <a:ext cx="618778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descr="3DA400_プロジェクタ"/>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8467" y="1908499"/>
            <a:ext cx="1750262" cy="16645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825208" y="1177025"/>
            <a:ext cx="2962670" cy="707886"/>
          </a:xfrm>
          <a:prstGeom prst="rect">
            <a:avLst/>
          </a:prstGeom>
          <a:noFill/>
        </p:spPr>
        <p:txBody>
          <a:bodyPr wrap="none" rtlCol="0">
            <a:spAutoFit/>
          </a:bodyPr>
          <a:lstStyle/>
          <a:p>
            <a:pPr algn="ctr"/>
            <a:r>
              <a:rPr lang="en-US" sz="2000" dirty="0" smtClean="0">
                <a:solidFill>
                  <a:schemeClr val="tx1">
                    <a:lumMod val="65000"/>
                    <a:lumOff val="35000"/>
                  </a:schemeClr>
                </a:solidFill>
                <a:latin typeface="+mn-lt"/>
              </a:rPr>
              <a:t>Projector Unit 3DA/400</a:t>
            </a:r>
          </a:p>
          <a:p>
            <a:pPr algn="ctr"/>
            <a:r>
              <a:rPr lang="en-US" sz="2000" dirty="0" smtClean="0">
                <a:solidFill>
                  <a:schemeClr val="tx1">
                    <a:lumMod val="65000"/>
                    <a:lumOff val="35000"/>
                  </a:schemeClr>
                </a:solidFill>
                <a:latin typeface="+mn-lt"/>
              </a:rPr>
              <a:t>A05B-1422-B113</a:t>
            </a:r>
            <a:endParaRPr lang="en-US" sz="2000" dirty="0">
              <a:solidFill>
                <a:schemeClr val="tx1">
                  <a:lumMod val="65000"/>
                  <a:lumOff val="35000"/>
                </a:schemeClr>
              </a:solidFill>
              <a:latin typeface="+mn-lt"/>
            </a:endParaRPr>
          </a:p>
        </p:txBody>
      </p:sp>
      <p:sp>
        <p:nvSpPr>
          <p:cNvPr id="13" name="TextBox 12"/>
          <p:cNvSpPr txBox="1"/>
          <p:nvPr/>
        </p:nvSpPr>
        <p:spPr>
          <a:xfrm>
            <a:off x="7085669" y="3854951"/>
            <a:ext cx="2196435" cy="707886"/>
          </a:xfrm>
          <a:prstGeom prst="rect">
            <a:avLst/>
          </a:prstGeom>
          <a:noFill/>
        </p:spPr>
        <p:txBody>
          <a:bodyPr wrap="none" rtlCol="0">
            <a:spAutoFit/>
          </a:bodyPr>
          <a:lstStyle/>
          <a:p>
            <a:pPr algn="ctr"/>
            <a:r>
              <a:rPr lang="en-US" sz="2000" dirty="0">
                <a:solidFill>
                  <a:schemeClr val="tx1">
                    <a:lumMod val="65000"/>
                    <a:lumOff val="35000"/>
                  </a:schemeClr>
                </a:solidFill>
                <a:latin typeface="+mn-lt"/>
              </a:rPr>
              <a:t>Camera Unit</a:t>
            </a:r>
          </a:p>
          <a:p>
            <a:pPr algn="ctr"/>
            <a:r>
              <a:rPr lang="en-US" sz="2000" dirty="0">
                <a:solidFill>
                  <a:schemeClr val="tx1">
                    <a:lumMod val="65000"/>
                    <a:lumOff val="35000"/>
                  </a:schemeClr>
                </a:solidFill>
                <a:latin typeface="+mn-lt"/>
              </a:rPr>
              <a:t>A05B-1423-H025</a:t>
            </a:r>
          </a:p>
        </p:txBody>
      </p:sp>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8468" y="4586767"/>
            <a:ext cx="1750262" cy="1675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7386740" y="3518441"/>
            <a:ext cx="2385589" cy="276999"/>
          </a:xfrm>
          <a:prstGeom prst="rect">
            <a:avLst/>
          </a:prstGeom>
          <a:noFill/>
        </p:spPr>
        <p:txBody>
          <a:bodyPr wrap="none" rtlCol="0">
            <a:spAutoFit/>
          </a:bodyPr>
          <a:lstStyle/>
          <a:p>
            <a:pPr algn="ctr"/>
            <a:r>
              <a:rPr lang="en-US" sz="1200" dirty="0" smtClean="0">
                <a:solidFill>
                  <a:schemeClr val="tx1">
                    <a:lumMod val="65000"/>
                    <a:lumOff val="35000"/>
                  </a:schemeClr>
                </a:solidFill>
                <a:latin typeface="+mn-lt"/>
              </a:rPr>
              <a:t>PU FOV and focus adjustable!</a:t>
            </a:r>
            <a:endParaRPr lang="en-US" sz="1200" dirty="0">
              <a:solidFill>
                <a:schemeClr val="tx1">
                  <a:lumMod val="65000"/>
                  <a:lumOff val="35000"/>
                </a:schemeClr>
              </a:solidFill>
              <a:latin typeface="+mn-lt"/>
            </a:endParaRPr>
          </a:p>
        </p:txBody>
      </p:sp>
      <p:sp>
        <p:nvSpPr>
          <p:cNvPr id="16" name="Rectangle 15"/>
          <p:cNvSpPr/>
          <p:nvPr/>
        </p:nvSpPr>
        <p:spPr>
          <a:xfrm>
            <a:off x="6529012" y="6246056"/>
            <a:ext cx="3384376" cy="215444"/>
          </a:xfrm>
          <a:prstGeom prst="rect">
            <a:avLst/>
          </a:prstGeom>
        </p:spPr>
        <p:txBody>
          <a:bodyPr wrap="square">
            <a:spAutoFit/>
          </a:bodyPr>
          <a:lstStyle/>
          <a:p>
            <a:pPr eaLnBrk="1" hangingPunct="1">
              <a:spcAft>
                <a:spcPct val="10000"/>
              </a:spcAft>
            </a:pPr>
            <a:r>
              <a:rPr lang="en-US" altLang="ja-JP" sz="800" dirty="0" smtClean="0">
                <a:solidFill>
                  <a:schemeClr val="tx1"/>
                </a:solidFill>
                <a:latin typeface="+mn-lt"/>
              </a:rPr>
              <a:t>*CCU </a:t>
            </a:r>
            <a:r>
              <a:rPr lang="en-US" altLang="ja-JP" sz="800" dirty="0">
                <a:solidFill>
                  <a:schemeClr val="tx1"/>
                </a:solidFill>
                <a:latin typeface="+mn-lt"/>
              </a:rPr>
              <a:t>F/W &gt;= "02.01 / 1.15" and MUX F/W &gt;= "</a:t>
            </a:r>
            <a:r>
              <a:rPr lang="en-US" altLang="ja-JP" sz="800" dirty="0" smtClean="0">
                <a:solidFill>
                  <a:schemeClr val="tx1"/>
                </a:solidFill>
                <a:latin typeface="+mn-lt"/>
              </a:rPr>
              <a:t>0022 / </a:t>
            </a:r>
            <a:r>
              <a:rPr lang="en-US" altLang="ja-JP" sz="800" dirty="0">
                <a:solidFill>
                  <a:schemeClr val="tx1"/>
                </a:solidFill>
                <a:latin typeface="+mn-lt"/>
              </a:rPr>
              <a:t>2.3" required!</a:t>
            </a:r>
          </a:p>
        </p:txBody>
      </p:sp>
      <p:sp>
        <p:nvSpPr>
          <p:cNvPr id="17" name="TextBox 16"/>
          <p:cNvSpPr txBox="1"/>
          <p:nvPr/>
        </p:nvSpPr>
        <p:spPr>
          <a:xfrm>
            <a:off x="548166" y="3230680"/>
            <a:ext cx="5988114" cy="584775"/>
          </a:xfrm>
          <a:prstGeom prst="rect">
            <a:avLst/>
          </a:prstGeom>
          <a:noFill/>
        </p:spPr>
        <p:txBody>
          <a:bodyPr wrap="none" rtlCol="0">
            <a:spAutoFit/>
          </a:bodyPr>
          <a:lstStyle/>
          <a:p>
            <a:pPr algn="ctr"/>
            <a:r>
              <a:rPr lang="en-US" sz="3200" dirty="0" smtClean="0">
                <a:solidFill>
                  <a:schemeClr val="tx1"/>
                </a:solidFill>
                <a:latin typeface="+mn-lt"/>
              </a:rPr>
              <a:t>3DA/400 FOR SMALL BOXES!</a:t>
            </a:r>
            <a:endParaRPr lang="en-US" sz="3200" dirty="0">
              <a:solidFill>
                <a:schemeClr val="tx1"/>
              </a:solidFill>
              <a:latin typeface="+mn-lt"/>
            </a:endParaRPr>
          </a:p>
        </p:txBody>
      </p:sp>
    </p:spTree>
    <p:extLst>
      <p:ext uri="{BB962C8B-B14F-4D97-AF65-F5344CB8AC3E}">
        <p14:creationId xmlns:p14="http://schemas.microsoft.com/office/powerpoint/2010/main" val="41660973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70</a:t>
            </a:fld>
            <a:endParaRPr lang="de-DE" sz="1000" smtClean="0">
              <a:solidFill>
                <a:schemeClr val="tx1"/>
              </a:solidFill>
              <a:latin typeface="DIN-Light" charset="0"/>
            </a:endParaRPr>
          </a:p>
        </p:txBody>
      </p:sp>
      <p:sp>
        <p:nvSpPr>
          <p:cNvPr id="32" name="Inhaltsplatzhalter 2"/>
          <p:cNvSpPr>
            <a:spLocks noGrp="1"/>
          </p:cNvSpPr>
          <p:nvPr>
            <p:ph idx="1"/>
          </p:nvPr>
        </p:nvSpPr>
        <p:spPr>
          <a:xfrm>
            <a:off x="5673080" y="980728"/>
            <a:ext cx="4459163" cy="5544616"/>
          </a:xfrm>
        </p:spPr>
        <p:txBody>
          <a:bodyPr/>
          <a:lstStyle/>
          <a:p>
            <a:pPr lvl="1"/>
            <a:r>
              <a:rPr lang="en-US" sz="1400" b="0" dirty="0" smtClean="0"/>
              <a:t>Select a Preprocess Tool</a:t>
            </a:r>
          </a:p>
          <a:p>
            <a:pPr lvl="1"/>
            <a:r>
              <a:rPr lang="en-US" sz="1400" b="0" dirty="0" smtClean="0"/>
              <a:t>Specify how to split 3D map in blobs</a:t>
            </a:r>
          </a:p>
          <a:p>
            <a:pPr lvl="2"/>
            <a:r>
              <a:rPr lang="en-US" sz="1000" dirty="0" smtClean="0"/>
              <a:t>Z Height: Maximum </a:t>
            </a:r>
            <a:r>
              <a:rPr lang="en-US" sz="1000" dirty="0"/>
              <a:t>height delta of adjacent 3D points within a 3D blob (1 … 10)</a:t>
            </a:r>
          </a:p>
          <a:p>
            <a:pPr lvl="2"/>
            <a:r>
              <a:rPr lang="en-US" sz="1000" b="0" dirty="0" smtClean="0"/>
              <a:t>(optional) </a:t>
            </a:r>
            <a:r>
              <a:rPr lang="en-US" sz="1000" dirty="0" smtClean="0"/>
              <a:t>Contrast gradient threshold in 2D image</a:t>
            </a:r>
          </a:p>
          <a:p>
            <a:pPr lvl="2"/>
            <a:r>
              <a:rPr lang="en-US" sz="1000" dirty="0" smtClean="0"/>
              <a:t>(optional) Normal Direction gradient threshold</a:t>
            </a:r>
          </a:p>
          <a:p>
            <a:pPr lvl="1"/>
            <a:r>
              <a:rPr lang="en-US" sz="1400" b="0" dirty="0" smtClean="0"/>
              <a:t>Specify minimum number of 3D points within a 3D blob (3 … 1000)</a:t>
            </a:r>
          </a:p>
          <a:p>
            <a:pPr lvl="1"/>
            <a:r>
              <a:rPr lang="en-US" sz="1400" b="0" dirty="0" smtClean="0"/>
              <a:t>Select type of position to be found </a:t>
            </a:r>
            <a:r>
              <a:rPr lang="en-US" sz="1400" b="0" dirty="0"/>
              <a:t>and specify </a:t>
            </a:r>
            <a:r>
              <a:rPr lang="en-US" sz="1400" b="0" dirty="0" smtClean="0"/>
              <a:t>(if applicable</a:t>
            </a:r>
            <a:r>
              <a:rPr lang="en-US" sz="1400" b="0" dirty="0"/>
              <a:t>)</a:t>
            </a:r>
          </a:p>
          <a:p>
            <a:pPr lvl="2"/>
            <a:r>
              <a:rPr lang="en-US" sz="1000" dirty="0" smtClean="0"/>
              <a:t>Radius of Density Measurement area (2 … 12)</a:t>
            </a:r>
          </a:p>
          <a:p>
            <a:pPr lvl="2"/>
            <a:r>
              <a:rPr lang="en-US" sz="1000" dirty="0" smtClean="0"/>
              <a:t>Diameter of holes to be found</a:t>
            </a:r>
          </a:p>
          <a:p>
            <a:pPr lvl="1"/>
            <a:r>
              <a:rPr lang="en-US" sz="1400" b="0" dirty="0" smtClean="0"/>
              <a:t>Specify whether or not to calculate</a:t>
            </a:r>
          </a:p>
          <a:p>
            <a:pPr lvl="2"/>
            <a:r>
              <a:rPr lang="en-US" sz="1000" b="0" dirty="0" smtClean="0"/>
              <a:t>3D blob angle (R) and length</a:t>
            </a:r>
          </a:p>
          <a:p>
            <a:pPr lvl="2"/>
            <a:r>
              <a:rPr lang="en-US" sz="1000" dirty="0" smtClean="0"/>
              <a:t>3D blob plane (W, P) and width, and set </a:t>
            </a:r>
          </a:p>
          <a:p>
            <a:pPr lvl="3"/>
            <a:r>
              <a:rPr lang="en-US" sz="1000" b="0" dirty="0" smtClean="0"/>
              <a:t>Min. Num. Valid Points &lt;= Min. Blob Size</a:t>
            </a:r>
          </a:p>
          <a:p>
            <a:pPr lvl="3"/>
            <a:r>
              <a:rPr lang="en-US" sz="1000" dirty="0" smtClean="0"/>
              <a:t>Max. deviation from the plane (1 … 5 mm)</a:t>
            </a:r>
          </a:p>
          <a:p>
            <a:pPr lvl="1"/>
            <a:r>
              <a:rPr lang="en-US" sz="1400" b="0" dirty="0" smtClean="0"/>
              <a:t>Select how score 100% is defined.</a:t>
            </a:r>
          </a:p>
          <a:p>
            <a:pPr lvl="2"/>
            <a:r>
              <a:rPr lang="en-US" sz="1000" b="0" dirty="0" smtClean="0">
                <a:solidFill>
                  <a:srgbClr val="FF0000"/>
                </a:solidFill>
              </a:rPr>
              <a:t>Note: This score value is nothing bu</a:t>
            </a:r>
            <a:r>
              <a:rPr lang="en-US" sz="1000" dirty="0" smtClean="0">
                <a:solidFill>
                  <a:srgbClr val="FF0000"/>
                </a:solidFill>
              </a:rPr>
              <a:t>t a relative height value in a 0… 100% scale!</a:t>
            </a:r>
            <a:endParaRPr lang="en-US" sz="1000" b="0" dirty="0" smtClean="0">
              <a:solidFill>
                <a:srgbClr val="FF0000"/>
              </a:solidFill>
            </a:endParaRPr>
          </a:p>
          <a:p>
            <a:pPr lvl="1"/>
            <a:endParaRPr lang="en-US" sz="1400" b="0" dirty="0" smtClean="0"/>
          </a:p>
          <a:p>
            <a:pPr lvl="1"/>
            <a:endParaRPr lang="en-US" sz="1400" b="0" dirty="0" smtClean="0"/>
          </a:p>
          <a:p>
            <a:pPr lvl="1"/>
            <a:endParaRPr lang="en-US" sz="1400" b="0" dirty="0"/>
          </a:p>
          <a:p>
            <a:pPr lvl="1"/>
            <a:endParaRPr lang="en-US" sz="1400" b="0" dirty="0" smtClean="0"/>
          </a:p>
          <a:p>
            <a:pPr lvl="1"/>
            <a:endParaRPr lang="en-US" sz="1400" b="0" dirty="0" smtClean="0"/>
          </a:p>
          <a:p>
            <a:pPr lvl="1"/>
            <a:endParaRPr lang="en-US" sz="1400" dirty="0" smtClean="0">
              <a:solidFill>
                <a:srgbClr val="FF0000"/>
              </a:solidFill>
              <a:latin typeface="Arial" charset="0"/>
              <a:cs typeface="Arial" charset="0"/>
            </a:endParaRPr>
          </a:p>
        </p:txBody>
      </p:sp>
      <p:sp>
        <p:nvSpPr>
          <p:cNvPr id="8" name="Action Button: Home 7">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67" y="1124744"/>
            <a:ext cx="6038850"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1399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71</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5544715"/>
          </a:xfrm>
        </p:spPr>
        <p:txBody>
          <a:bodyPr/>
          <a:lstStyle/>
          <a:p>
            <a:pPr lvl="1"/>
            <a:r>
              <a:rPr lang="en-US" dirty="0" smtClean="0">
                <a:latin typeface="Arial" charset="0"/>
                <a:cs typeface="Arial" charset="0"/>
              </a:rPr>
              <a:t>Local density of 3D points inside a 3D blob</a:t>
            </a:r>
          </a:p>
          <a:p>
            <a:pPr lvl="2"/>
            <a:r>
              <a:rPr lang="en-US" dirty="0" smtClean="0">
                <a:latin typeface="Arial" charset="0"/>
                <a:cs typeface="Arial" charset="0"/>
              </a:rPr>
              <a:t>For </a:t>
            </a:r>
            <a:r>
              <a:rPr lang="en-US" dirty="0">
                <a:latin typeface="Arial" charset="0"/>
                <a:cs typeface="Arial" charset="0"/>
              </a:rPr>
              <a:t>each blob in a 3D Map, the bounding box enclosing the blob is </a:t>
            </a:r>
            <a:r>
              <a:rPr lang="en-US" dirty="0" smtClean="0">
                <a:latin typeface="Arial" charset="0"/>
                <a:cs typeface="Arial" charset="0"/>
              </a:rPr>
              <a:t>calculated.</a:t>
            </a:r>
          </a:p>
          <a:p>
            <a:pPr lvl="2"/>
            <a:r>
              <a:rPr lang="en-US" dirty="0" smtClean="0">
                <a:latin typeface="Arial" charset="0"/>
                <a:cs typeface="Arial" charset="0"/>
              </a:rPr>
              <a:t>From </a:t>
            </a:r>
            <a:r>
              <a:rPr lang="en-US" dirty="0">
                <a:latin typeface="Arial" charset="0"/>
                <a:cs typeface="Arial" charset="0"/>
              </a:rPr>
              <a:t>the left top corner of the bounding box, the measurement area whose radius is [Density </a:t>
            </a:r>
            <a:r>
              <a:rPr lang="en-US" dirty="0" smtClean="0">
                <a:latin typeface="Arial" charset="0"/>
                <a:cs typeface="Arial" charset="0"/>
              </a:rPr>
              <a:t>Meas. Radius] </a:t>
            </a:r>
            <a:r>
              <a:rPr lang="en-US" dirty="0">
                <a:latin typeface="Arial" charset="0"/>
                <a:cs typeface="Arial" charset="0"/>
              </a:rPr>
              <a:t>scans the bounding </a:t>
            </a:r>
            <a:r>
              <a:rPr lang="en-US" dirty="0" smtClean="0">
                <a:latin typeface="Arial" charset="0"/>
                <a:cs typeface="Arial" charset="0"/>
              </a:rPr>
              <a:t>box.</a:t>
            </a:r>
          </a:p>
          <a:p>
            <a:pPr lvl="2"/>
            <a:r>
              <a:rPr lang="en-US" dirty="0">
                <a:latin typeface="Arial" charset="0"/>
                <a:cs typeface="Arial" charset="0"/>
              </a:rPr>
              <a:t>	Whenever the measurement area moves, the number of 3D points in the measurement area is </a:t>
            </a:r>
            <a:r>
              <a:rPr lang="en-US" dirty="0" smtClean="0">
                <a:latin typeface="Arial" charset="0"/>
                <a:cs typeface="Arial" charset="0"/>
              </a:rPr>
              <a:t>counted.</a:t>
            </a:r>
          </a:p>
          <a:p>
            <a:pPr lvl="2"/>
            <a:r>
              <a:rPr lang="en-US" dirty="0" smtClean="0">
                <a:latin typeface="Arial" charset="0"/>
                <a:cs typeface="Arial" charset="0"/>
              </a:rPr>
              <a:t>The </a:t>
            </a:r>
            <a:r>
              <a:rPr lang="en-US" dirty="0">
                <a:latin typeface="Arial" charset="0"/>
                <a:cs typeface="Arial" charset="0"/>
              </a:rPr>
              <a:t>gravity center of </a:t>
            </a:r>
            <a:r>
              <a:rPr lang="en-US" dirty="0" smtClean="0">
                <a:latin typeface="Arial" charset="0"/>
                <a:cs typeface="Arial" charset="0"/>
              </a:rPr>
              <a:t>3D points </a:t>
            </a:r>
            <a:br>
              <a:rPr lang="en-US" dirty="0" smtClean="0">
                <a:latin typeface="Arial" charset="0"/>
                <a:cs typeface="Arial" charset="0"/>
              </a:rPr>
            </a:br>
            <a:r>
              <a:rPr lang="en-US" dirty="0" smtClean="0">
                <a:latin typeface="Arial" charset="0"/>
                <a:cs typeface="Arial" charset="0"/>
              </a:rPr>
              <a:t>in </a:t>
            </a:r>
            <a:r>
              <a:rPr lang="en-US" dirty="0">
                <a:latin typeface="Arial" charset="0"/>
                <a:cs typeface="Arial" charset="0"/>
              </a:rPr>
              <a:t>the measurement </a:t>
            </a:r>
            <a:r>
              <a:rPr lang="en-US" dirty="0" smtClean="0">
                <a:latin typeface="Arial" charset="0"/>
                <a:cs typeface="Arial" charset="0"/>
              </a:rPr>
              <a:t>area </a:t>
            </a:r>
            <a:br>
              <a:rPr lang="en-US" dirty="0" smtClean="0">
                <a:latin typeface="Arial" charset="0"/>
                <a:cs typeface="Arial" charset="0"/>
              </a:rPr>
            </a:br>
            <a:r>
              <a:rPr lang="en-US" dirty="0" smtClean="0">
                <a:latin typeface="Arial" charset="0"/>
                <a:cs typeface="Arial" charset="0"/>
              </a:rPr>
              <a:t>which includes </a:t>
            </a:r>
            <a:r>
              <a:rPr lang="en-US" dirty="0">
                <a:latin typeface="Arial" charset="0"/>
                <a:cs typeface="Arial" charset="0"/>
              </a:rPr>
              <a:t>the </a:t>
            </a:r>
            <a:r>
              <a:rPr lang="en-US" dirty="0" smtClean="0">
                <a:latin typeface="Arial" charset="0"/>
                <a:cs typeface="Arial" charset="0"/>
              </a:rPr>
              <a:t>maximum </a:t>
            </a:r>
            <a:br>
              <a:rPr lang="en-US" dirty="0" smtClean="0">
                <a:latin typeface="Arial" charset="0"/>
                <a:cs typeface="Arial" charset="0"/>
              </a:rPr>
            </a:br>
            <a:r>
              <a:rPr lang="en-US" dirty="0" smtClean="0">
                <a:latin typeface="Arial" charset="0"/>
                <a:cs typeface="Arial" charset="0"/>
              </a:rPr>
              <a:t>number of </a:t>
            </a:r>
            <a:r>
              <a:rPr lang="en-US" dirty="0">
                <a:latin typeface="Arial" charset="0"/>
                <a:cs typeface="Arial" charset="0"/>
              </a:rPr>
              <a:t>3D </a:t>
            </a:r>
            <a:r>
              <a:rPr lang="en-US" dirty="0" smtClean="0">
                <a:latin typeface="Arial" charset="0"/>
                <a:cs typeface="Arial" charset="0"/>
              </a:rPr>
              <a:t>points </a:t>
            </a:r>
            <a:r>
              <a:rPr lang="en-US" dirty="0">
                <a:latin typeface="Arial" charset="0"/>
                <a:cs typeface="Arial" charset="0"/>
              </a:rPr>
              <a:t>is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output as found position.</a:t>
            </a:r>
          </a:p>
          <a:p>
            <a:pPr lvl="2"/>
            <a:r>
              <a:rPr lang="en-US" dirty="0" smtClean="0">
                <a:latin typeface="Arial" charset="0"/>
                <a:cs typeface="Arial" charset="0"/>
              </a:rPr>
              <a:t>Typical range of [Density </a:t>
            </a:r>
            <a:br>
              <a:rPr lang="en-US" dirty="0" smtClean="0">
                <a:latin typeface="Arial" charset="0"/>
                <a:cs typeface="Arial" charset="0"/>
              </a:rPr>
            </a:br>
            <a:r>
              <a:rPr lang="en-US" dirty="0" smtClean="0">
                <a:latin typeface="Arial" charset="0"/>
                <a:cs typeface="Arial" charset="0"/>
              </a:rPr>
              <a:t>Meas</a:t>
            </a:r>
            <a:r>
              <a:rPr lang="en-US" dirty="0">
                <a:latin typeface="Arial" charset="0"/>
                <a:cs typeface="Arial" charset="0"/>
              </a:rPr>
              <a:t>. </a:t>
            </a:r>
            <a:r>
              <a:rPr lang="en-US" dirty="0" smtClean="0">
                <a:latin typeface="Arial" charset="0"/>
                <a:cs typeface="Arial" charset="0"/>
              </a:rPr>
              <a:t>Radius]: 2 …12</a:t>
            </a:r>
            <a:endParaRPr lang="en-US" b="1" dirty="0">
              <a:latin typeface="Arial" charset="0"/>
              <a:cs typeface="Arial" charset="0"/>
            </a:endParaRPr>
          </a:p>
          <a:p>
            <a:pPr lvl="1"/>
            <a:endParaRPr lang="en-US" dirty="0" smtClean="0">
              <a:latin typeface="Arial" charset="0"/>
              <a:cs typeface="Arial"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0952" y="3429000"/>
            <a:ext cx="51244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5294197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93" y="2179373"/>
            <a:ext cx="4524375"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dirty="0">
                <a:latin typeface="Arial" charset="0"/>
                <a:cs typeface="Arial" charset="0"/>
              </a:rPr>
              <a:t>Area Sensor Blob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72</a:t>
            </a:fld>
            <a:endParaRPr lang="de-DE" sz="1000" smtClean="0">
              <a:solidFill>
                <a:schemeClr val="tx1"/>
              </a:solidFill>
              <a:latin typeface="DIN-Light"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032" y="2151856"/>
            <a:ext cx="448627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63242" y="1700808"/>
            <a:ext cx="3997889" cy="400110"/>
          </a:xfrm>
          <a:prstGeom prst="rect">
            <a:avLst/>
          </a:prstGeom>
        </p:spPr>
        <p:txBody>
          <a:bodyPr wrap="none">
            <a:spAutoFit/>
          </a:bodyPr>
          <a:lstStyle/>
          <a:p>
            <a:pPr marL="39687" lvl="1" indent="0">
              <a:buNone/>
            </a:pPr>
            <a:r>
              <a:rPr lang="en-US" sz="2000" u="sng" kern="0" dirty="0" smtClean="0">
                <a:latin typeface="Arial" charset="0"/>
                <a:cs typeface="Arial" charset="0"/>
              </a:rPr>
              <a:t>Found Position: Gravity Center</a:t>
            </a:r>
            <a:endParaRPr lang="en-US" sz="2000" u="sng" kern="0" dirty="0">
              <a:latin typeface="Arial" charset="0"/>
              <a:cs typeface="Arial" charset="0"/>
            </a:endParaRPr>
          </a:p>
        </p:txBody>
      </p:sp>
      <p:sp>
        <p:nvSpPr>
          <p:cNvPr id="9" name="Inhaltsplatzhalter 2"/>
          <p:cNvSpPr>
            <a:spLocks noGrp="1"/>
          </p:cNvSpPr>
          <p:nvPr>
            <p:ph idx="1"/>
          </p:nvPr>
        </p:nvSpPr>
        <p:spPr>
          <a:xfrm>
            <a:off x="0" y="836613"/>
            <a:ext cx="9906000" cy="720179"/>
          </a:xfrm>
        </p:spPr>
        <p:txBody>
          <a:bodyPr/>
          <a:lstStyle/>
          <a:p>
            <a:pPr lvl="1"/>
            <a:r>
              <a:rPr lang="en-US" dirty="0" smtClean="0">
                <a:latin typeface="Arial" charset="0"/>
                <a:cs typeface="Arial" charset="0"/>
              </a:rPr>
              <a:t>Comparison [Gravity Center] vs. [Dense </a:t>
            </a:r>
            <a:r>
              <a:rPr lang="en-US" dirty="0" err="1" smtClean="0">
                <a:latin typeface="Arial" charset="0"/>
                <a:cs typeface="Arial" charset="0"/>
              </a:rPr>
              <a:t>Pos</a:t>
            </a:r>
            <a:r>
              <a:rPr lang="en-US" dirty="0" smtClean="0">
                <a:latin typeface="Arial" charset="0"/>
                <a:cs typeface="Arial" charset="0"/>
              </a:rPr>
              <a:t>]</a:t>
            </a:r>
          </a:p>
        </p:txBody>
      </p:sp>
      <p:sp>
        <p:nvSpPr>
          <p:cNvPr id="10" name="Rectangle 9"/>
          <p:cNvSpPr/>
          <p:nvPr/>
        </p:nvSpPr>
        <p:spPr>
          <a:xfrm>
            <a:off x="5657104" y="1700808"/>
            <a:ext cx="3560270" cy="400110"/>
          </a:xfrm>
          <a:prstGeom prst="rect">
            <a:avLst/>
          </a:prstGeom>
        </p:spPr>
        <p:txBody>
          <a:bodyPr wrap="none">
            <a:spAutoFit/>
          </a:bodyPr>
          <a:lstStyle/>
          <a:p>
            <a:pPr marL="39687" lvl="1" indent="0">
              <a:buNone/>
            </a:pPr>
            <a:r>
              <a:rPr lang="en-US" sz="2000" u="sng" kern="0" dirty="0" smtClean="0">
                <a:latin typeface="Arial" charset="0"/>
                <a:cs typeface="Arial" charset="0"/>
              </a:rPr>
              <a:t>Found Position: Dense </a:t>
            </a:r>
            <a:r>
              <a:rPr lang="en-US" sz="2000" u="sng" kern="0" dirty="0" err="1" smtClean="0">
                <a:latin typeface="Arial" charset="0"/>
                <a:cs typeface="Arial" charset="0"/>
              </a:rPr>
              <a:t>Pos</a:t>
            </a:r>
            <a:endParaRPr lang="en-US" sz="2000" u="sng" kern="0" dirty="0">
              <a:latin typeface="Arial" charset="0"/>
              <a:cs typeface="Arial" charset="0"/>
            </a:endParaRPr>
          </a:p>
        </p:txBody>
      </p:sp>
      <p:sp>
        <p:nvSpPr>
          <p:cNvPr id="11" name="TextBox 10"/>
          <p:cNvSpPr txBox="1"/>
          <p:nvPr/>
        </p:nvSpPr>
        <p:spPr>
          <a:xfrm>
            <a:off x="704528" y="5805264"/>
            <a:ext cx="9001000" cy="646331"/>
          </a:xfrm>
          <a:prstGeom prst="rect">
            <a:avLst/>
          </a:prstGeom>
          <a:noFill/>
          <a:ln>
            <a:solidFill>
              <a:schemeClr val="tx1"/>
            </a:solidFill>
          </a:ln>
        </p:spPr>
        <p:txBody>
          <a:bodyPr wrap="square" rtlCol="0">
            <a:spAutoFit/>
          </a:bodyPr>
          <a:lstStyle/>
          <a:p>
            <a:r>
              <a:rPr lang="en-US" sz="1200" b="0" u="sng" dirty="0" smtClean="0">
                <a:solidFill>
                  <a:schemeClr val="tx1"/>
                </a:solidFill>
                <a:latin typeface="+mn-lt"/>
              </a:rPr>
              <a:t>Note:</a:t>
            </a:r>
            <a:r>
              <a:rPr lang="en-US" sz="1200" b="0" dirty="0" smtClean="0">
                <a:solidFill>
                  <a:schemeClr val="tx1"/>
                </a:solidFill>
                <a:latin typeface="+mn-lt"/>
              </a:rPr>
              <a:t> </a:t>
            </a:r>
            <a:r>
              <a:rPr lang="en-US" sz="1200" b="0" dirty="0">
                <a:solidFill>
                  <a:schemeClr val="tx1"/>
                </a:solidFill>
                <a:latin typeface="+mn-lt"/>
              </a:rPr>
              <a:t/>
            </a:r>
            <a:br>
              <a:rPr lang="en-US" sz="1200" b="0" dirty="0">
                <a:solidFill>
                  <a:schemeClr val="tx1"/>
                </a:solidFill>
                <a:latin typeface="+mn-lt"/>
              </a:rPr>
            </a:br>
            <a:r>
              <a:rPr lang="en-US" sz="1200" b="0" dirty="0" smtClean="0">
                <a:solidFill>
                  <a:schemeClr val="tx1"/>
                </a:solidFill>
                <a:latin typeface="+mn-lt"/>
              </a:rPr>
              <a:t>In </a:t>
            </a:r>
            <a:r>
              <a:rPr lang="en-US" sz="1200" b="0" dirty="0">
                <a:solidFill>
                  <a:schemeClr val="tx1"/>
                </a:solidFill>
                <a:latin typeface="+mn-lt"/>
              </a:rPr>
              <a:t>this case, </a:t>
            </a:r>
            <a:r>
              <a:rPr lang="en-US" sz="1200" b="0" dirty="0" smtClean="0">
                <a:solidFill>
                  <a:schemeClr val="tx1"/>
                </a:solidFill>
                <a:latin typeface="+mn-lt"/>
              </a:rPr>
              <a:t>[Connecting Threshold] was set to a </a:t>
            </a:r>
            <a:r>
              <a:rPr lang="en-US" sz="1200" b="0" dirty="0">
                <a:solidFill>
                  <a:schemeClr val="tx1"/>
                </a:solidFill>
                <a:latin typeface="+mn-lt"/>
              </a:rPr>
              <a:t>high value (for demonstration </a:t>
            </a:r>
            <a:r>
              <a:rPr lang="en-US" sz="1200" b="0" dirty="0" smtClean="0">
                <a:solidFill>
                  <a:schemeClr val="tx1"/>
                </a:solidFill>
                <a:latin typeface="+mn-lt"/>
              </a:rPr>
              <a:t>purpose).</a:t>
            </a:r>
            <a:br>
              <a:rPr lang="en-US" sz="1200" b="0" dirty="0" smtClean="0">
                <a:solidFill>
                  <a:schemeClr val="tx1"/>
                </a:solidFill>
                <a:latin typeface="+mn-lt"/>
              </a:rPr>
            </a:br>
            <a:r>
              <a:rPr lang="en-US" sz="1200" b="0" dirty="0" smtClean="0">
                <a:solidFill>
                  <a:schemeClr val="tx1"/>
                </a:solidFill>
                <a:latin typeface="+mn-lt"/>
              </a:rPr>
              <a:t>With </a:t>
            </a:r>
            <a:r>
              <a:rPr lang="en-US" sz="1200" b="0" dirty="0">
                <a:solidFill>
                  <a:schemeClr val="tx1"/>
                </a:solidFill>
                <a:latin typeface="+mn-lt"/>
              </a:rPr>
              <a:t>a lower [Connecting Threshold</a:t>
            </a:r>
            <a:r>
              <a:rPr lang="en-US" sz="1200" b="0" dirty="0" smtClean="0">
                <a:solidFill>
                  <a:schemeClr val="tx1"/>
                </a:solidFill>
                <a:latin typeface="+mn-lt"/>
              </a:rPr>
              <a:t>] value, positions found by [Gravity </a:t>
            </a:r>
            <a:r>
              <a:rPr lang="en-US" sz="1200" b="0" dirty="0">
                <a:solidFill>
                  <a:schemeClr val="tx1"/>
                </a:solidFill>
                <a:latin typeface="+mn-lt"/>
              </a:rPr>
              <a:t>Center] </a:t>
            </a:r>
            <a:r>
              <a:rPr lang="en-US" sz="1200" b="0" dirty="0" smtClean="0">
                <a:solidFill>
                  <a:schemeClr val="tx1"/>
                </a:solidFill>
                <a:latin typeface="+mn-lt"/>
              </a:rPr>
              <a:t>calculation method would be not that bad.</a:t>
            </a:r>
            <a:endParaRPr lang="en-US" sz="1200" b="0" dirty="0">
              <a:solidFill>
                <a:schemeClr val="tx1"/>
              </a:solidFill>
              <a:latin typeface="+mn-lt"/>
            </a:endParaRPr>
          </a:p>
        </p:txBody>
      </p:sp>
      <p:sp>
        <p:nvSpPr>
          <p:cNvPr id="12" name="Action Button: Home 11">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5779707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2" y="1622648"/>
            <a:ext cx="34290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73</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US" dirty="0" smtClean="0">
                <a:latin typeface="Arial" charset="0"/>
                <a:cs typeface="Arial" charset="0"/>
              </a:rPr>
              <a:t>Example 1: [Gravity Center] + [Calculate Angle]</a:t>
            </a:r>
          </a:p>
        </p:txBody>
      </p:sp>
      <p:sp>
        <p:nvSpPr>
          <p:cNvPr id="24" name="Text Box 7"/>
          <p:cNvSpPr txBox="1">
            <a:spLocks noChangeArrowheads="1"/>
          </p:cNvSpPr>
          <p:nvPr/>
        </p:nvSpPr>
        <p:spPr bwMode="auto">
          <a:xfrm>
            <a:off x="2906659" y="3414241"/>
            <a:ext cx="1341721"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Calculate Angle and Length</a:t>
            </a:r>
            <a:endParaRPr lang="en-US" altLang="ja-JP" dirty="0"/>
          </a:p>
        </p:txBody>
      </p:sp>
      <p:sp>
        <p:nvSpPr>
          <p:cNvPr id="25" name="Freeform 8"/>
          <p:cNvSpPr>
            <a:spLocks/>
          </p:cNvSpPr>
          <p:nvPr/>
        </p:nvSpPr>
        <p:spPr bwMode="auto">
          <a:xfrm>
            <a:off x="2821960" y="3815503"/>
            <a:ext cx="437356" cy="237254"/>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2" name="Group 1"/>
          <p:cNvGrpSpPr/>
          <p:nvPr/>
        </p:nvGrpSpPr>
        <p:grpSpPr>
          <a:xfrm>
            <a:off x="5494337" y="2155032"/>
            <a:ext cx="4067175" cy="3238500"/>
            <a:chOff x="5297616" y="2155032"/>
            <a:chExt cx="4067175" cy="3238500"/>
          </a:xfrm>
        </p:grpSpPr>
        <p:pic>
          <p:nvPicPr>
            <p:cNvPr id="26" name="Picture 9" descr="画像_角度"/>
            <p:cNvPicPr>
              <a:picLocks noChangeAspect="1" noChangeArrowheads="1"/>
            </p:cNvPicPr>
            <p:nvPr/>
          </p:nvPicPr>
          <p:blipFill>
            <a:blip r:embed="rId3">
              <a:lum bright="40000" contrast="44000"/>
              <a:extLst>
                <a:ext uri="{28A0092B-C50C-407E-A947-70E740481C1C}">
                  <a14:useLocalDpi xmlns:a14="http://schemas.microsoft.com/office/drawing/2010/main" val="0"/>
                </a:ext>
              </a:extLst>
            </a:blip>
            <a:srcRect/>
            <a:stretch>
              <a:fillRect/>
            </a:stretch>
          </p:blipFill>
          <p:spPr bwMode="auto">
            <a:xfrm>
              <a:off x="5297616" y="2155032"/>
              <a:ext cx="40671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rot="2533550">
              <a:off x="7018496" y="3148448"/>
              <a:ext cx="239711" cy="615111"/>
              <a:chOff x="3984" y="2659"/>
              <a:chExt cx="151" cy="342"/>
            </a:xfrm>
          </p:grpSpPr>
          <p:sp>
            <p:nvSpPr>
              <p:cNvPr id="28" name="Line 11"/>
              <p:cNvSpPr>
                <a:spLocks noChangeShapeType="1"/>
              </p:cNvSpPr>
              <p:nvPr/>
            </p:nvSpPr>
            <p:spPr bwMode="auto">
              <a:xfrm>
                <a:off x="4059" y="2659"/>
                <a:ext cx="0" cy="34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 name="Line 12"/>
              <p:cNvSpPr>
                <a:spLocks noChangeShapeType="1"/>
              </p:cNvSpPr>
              <p:nvPr/>
            </p:nvSpPr>
            <p:spPr bwMode="auto">
              <a:xfrm>
                <a:off x="4014" y="2659"/>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0" name="Line 13"/>
              <p:cNvSpPr>
                <a:spLocks noChangeShapeType="1"/>
              </p:cNvSpPr>
              <p:nvPr/>
            </p:nvSpPr>
            <p:spPr bwMode="auto">
              <a:xfrm>
                <a:off x="4014" y="3001"/>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 name="Line 14"/>
              <p:cNvSpPr>
                <a:spLocks noChangeShapeType="1"/>
              </p:cNvSpPr>
              <p:nvPr/>
            </p:nvSpPr>
            <p:spPr bwMode="auto">
              <a:xfrm>
                <a:off x="3984" y="2832"/>
                <a:ext cx="151" cy="1"/>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2" name="Group 15"/>
            <p:cNvGrpSpPr>
              <a:grpSpLocks/>
            </p:cNvGrpSpPr>
            <p:nvPr/>
          </p:nvGrpSpPr>
          <p:grpSpPr bwMode="auto">
            <a:xfrm rot="20339300">
              <a:off x="7544918" y="3659807"/>
              <a:ext cx="144463" cy="619618"/>
              <a:chOff x="4014" y="2659"/>
              <a:chExt cx="91" cy="342"/>
            </a:xfrm>
          </p:grpSpPr>
          <p:sp>
            <p:nvSpPr>
              <p:cNvPr id="33" name="Line 16"/>
              <p:cNvSpPr>
                <a:spLocks noChangeShapeType="1"/>
              </p:cNvSpPr>
              <p:nvPr/>
            </p:nvSpPr>
            <p:spPr bwMode="auto">
              <a:xfrm>
                <a:off x="4059" y="2659"/>
                <a:ext cx="0" cy="34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4" name="Line 17"/>
              <p:cNvSpPr>
                <a:spLocks noChangeShapeType="1"/>
              </p:cNvSpPr>
              <p:nvPr/>
            </p:nvSpPr>
            <p:spPr bwMode="auto">
              <a:xfrm>
                <a:off x="4014" y="2659"/>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Line 18"/>
              <p:cNvSpPr>
                <a:spLocks noChangeShapeType="1"/>
              </p:cNvSpPr>
              <p:nvPr/>
            </p:nvSpPr>
            <p:spPr bwMode="auto">
              <a:xfrm>
                <a:off x="4014" y="3001"/>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 name="Line 19"/>
              <p:cNvSpPr>
                <a:spLocks noChangeShapeType="1"/>
              </p:cNvSpPr>
              <p:nvPr/>
            </p:nvSpPr>
            <p:spPr bwMode="auto">
              <a:xfrm>
                <a:off x="4014" y="2828"/>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7" name="Group 20"/>
            <p:cNvGrpSpPr>
              <a:grpSpLocks/>
            </p:cNvGrpSpPr>
            <p:nvPr/>
          </p:nvGrpSpPr>
          <p:grpSpPr bwMode="auto">
            <a:xfrm rot="-2278179">
              <a:off x="7940330" y="3312763"/>
              <a:ext cx="144463" cy="611943"/>
              <a:chOff x="4014" y="2659"/>
              <a:chExt cx="91" cy="342"/>
            </a:xfrm>
          </p:grpSpPr>
          <p:sp>
            <p:nvSpPr>
              <p:cNvPr id="38" name="Line 21"/>
              <p:cNvSpPr>
                <a:spLocks noChangeShapeType="1"/>
              </p:cNvSpPr>
              <p:nvPr/>
            </p:nvSpPr>
            <p:spPr bwMode="auto">
              <a:xfrm>
                <a:off x="4059" y="2659"/>
                <a:ext cx="0" cy="34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Line 22"/>
              <p:cNvSpPr>
                <a:spLocks noChangeShapeType="1"/>
              </p:cNvSpPr>
              <p:nvPr/>
            </p:nvSpPr>
            <p:spPr bwMode="auto">
              <a:xfrm>
                <a:off x="4014" y="2659"/>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 name="Line 23"/>
              <p:cNvSpPr>
                <a:spLocks noChangeShapeType="1"/>
              </p:cNvSpPr>
              <p:nvPr/>
            </p:nvSpPr>
            <p:spPr bwMode="auto">
              <a:xfrm>
                <a:off x="4014" y="3001"/>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1" name="Line 24"/>
              <p:cNvSpPr>
                <a:spLocks noChangeShapeType="1"/>
              </p:cNvSpPr>
              <p:nvPr/>
            </p:nvSpPr>
            <p:spPr bwMode="auto">
              <a:xfrm>
                <a:off x="4014" y="2828"/>
                <a:ext cx="91"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sp>
        <p:nvSpPr>
          <p:cNvPr id="42" name="AutoShape 4"/>
          <p:cNvSpPr>
            <a:spLocks noChangeArrowheads="1"/>
          </p:cNvSpPr>
          <p:nvPr/>
        </p:nvSpPr>
        <p:spPr bwMode="auto">
          <a:xfrm>
            <a:off x="4745415" y="3402011"/>
            <a:ext cx="431800" cy="576263"/>
          </a:xfrm>
          <a:prstGeom prst="rightArrow">
            <a:avLst>
              <a:gd name="adj1" fmla="val 50000"/>
              <a:gd name="adj2" fmla="val 25000"/>
            </a:avLst>
          </a:prstGeom>
          <a:solidFill>
            <a:srgbClr val="0000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43" name="Text Box 12"/>
          <p:cNvSpPr txBox="1">
            <a:spLocks noChangeArrowheads="1"/>
          </p:cNvSpPr>
          <p:nvPr/>
        </p:nvSpPr>
        <p:spPr bwMode="auto">
          <a:xfrm>
            <a:off x="4438191" y="2981324"/>
            <a:ext cx="1046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sz="1600" dirty="0"/>
              <a:t>Test </a:t>
            </a:r>
            <a:r>
              <a:rPr lang="en-US" altLang="ja-JP" sz="1600" dirty="0" smtClean="0"/>
              <a:t>Run</a:t>
            </a:r>
            <a:endParaRPr lang="en-US" altLang="ja-JP" sz="1600" dirty="0"/>
          </a:p>
        </p:txBody>
      </p:sp>
      <p:sp>
        <p:nvSpPr>
          <p:cNvPr id="45" name="Text Box 7"/>
          <p:cNvSpPr txBox="1">
            <a:spLocks noChangeArrowheads="1"/>
          </p:cNvSpPr>
          <p:nvPr/>
        </p:nvSpPr>
        <p:spPr bwMode="auto">
          <a:xfrm>
            <a:off x="2927941" y="5432884"/>
            <a:ext cx="1655763"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If [Calculate Plane] is checked, also Width is calculated</a:t>
            </a:r>
            <a:endParaRPr lang="en-US" altLang="ja-JP" dirty="0"/>
          </a:p>
        </p:txBody>
      </p:sp>
      <p:sp>
        <p:nvSpPr>
          <p:cNvPr id="48" name="Freeform 8"/>
          <p:cNvSpPr>
            <a:spLocks/>
          </p:cNvSpPr>
          <p:nvPr/>
        </p:nvSpPr>
        <p:spPr bwMode="auto">
          <a:xfrm flipV="1">
            <a:off x="2821960" y="5168970"/>
            <a:ext cx="437355" cy="263914"/>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9" name="Rectangle 12"/>
          <p:cNvSpPr>
            <a:spLocks noChangeArrowheads="1"/>
          </p:cNvSpPr>
          <p:nvPr/>
        </p:nvSpPr>
        <p:spPr bwMode="auto">
          <a:xfrm>
            <a:off x="488504" y="4052757"/>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12"/>
          <p:cNvSpPr>
            <a:spLocks noChangeArrowheads="1"/>
          </p:cNvSpPr>
          <p:nvPr/>
        </p:nvSpPr>
        <p:spPr bwMode="auto">
          <a:xfrm>
            <a:off x="488505" y="4965999"/>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6"/>
          <p:cNvSpPr txBox="1">
            <a:spLocks noChangeArrowheads="1"/>
          </p:cNvSpPr>
          <p:nvPr/>
        </p:nvSpPr>
        <p:spPr bwMode="auto">
          <a:xfrm>
            <a:off x="2522584" y="2703738"/>
            <a:ext cx="198848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Select </a:t>
            </a:r>
            <a:r>
              <a:rPr lang="en-US" altLang="ja-JP" dirty="0" smtClean="0"/>
              <a:t>[Gravity Center]</a:t>
            </a:r>
            <a:endParaRPr lang="en-US" altLang="ja-JP" dirty="0"/>
          </a:p>
        </p:txBody>
      </p:sp>
      <p:sp>
        <p:nvSpPr>
          <p:cNvPr id="52" name="Freeform 8"/>
          <p:cNvSpPr>
            <a:spLocks/>
          </p:cNvSpPr>
          <p:nvPr/>
        </p:nvSpPr>
        <p:spPr bwMode="auto">
          <a:xfrm>
            <a:off x="3040638" y="2972573"/>
            <a:ext cx="218677" cy="213537"/>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3" name="Rectangle 12"/>
          <p:cNvSpPr>
            <a:spLocks noChangeArrowheads="1"/>
          </p:cNvSpPr>
          <p:nvPr/>
        </p:nvSpPr>
        <p:spPr bwMode="auto">
          <a:xfrm>
            <a:off x="493813" y="3199040"/>
            <a:ext cx="254682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057" y="5517232"/>
            <a:ext cx="28479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Line 13"/>
          <p:cNvSpPr>
            <a:spLocks noChangeShapeType="1"/>
          </p:cNvSpPr>
          <p:nvPr/>
        </p:nvSpPr>
        <p:spPr bwMode="auto">
          <a:xfrm rot="2533550" flipV="1">
            <a:off x="7407496" y="3487086"/>
            <a:ext cx="2434" cy="7690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6" name="Line 13"/>
          <p:cNvSpPr>
            <a:spLocks noChangeShapeType="1"/>
          </p:cNvSpPr>
          <p:nvPr/>
        </p:nvSpPr>
        <p:spPr bwMode="auto">
          <a:xfrm rot="2533550" flipV="1">
            <a:off x="7253380" y="3353129"/>
            <a:ext cx="2434" cy="7690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7" name="Line 13"/>
          <p:cNvSpPr>
            <a:spLocks noChangeShapeType="1"/>
          </p:cNvSpPr>
          <p:nvPr/>
        </p:nvSpPr>
        <p:spPr bwMode="auto">
          <a:xfrm rot="2533550" flipH="1" flipV="1">
            <a:off x="7852592" y="3913993"/>
            <a:ext cx="77858" cy="366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8" name="Line 13"/>
          <p:cNvSpPr>
            <a:spLocks noChangeShapeType="1"/>
          </p:cNvSpPr>
          <p:nvPr/>
        </p:nvSpPr>
        <p:spPr bwMode="auto">
          <a:xfrm rot="2533550" flipH="1" flipV="1">
            <a:off x="7701451" y="3973814"/>
            <a:ext cx="77858" cy="3663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9" name="Line 13"/>
          <p:cNvSpPr>
            <a:spLocks noChangeShapeType="1"/>
          </p:cNvSpPr>
          <p:nvPr/>
        </p:nvSpPr>
        <p:spPr bwMode="auto">
          <a:xfrm rot="2533550" flipH="1" flipV="1">
            <a:off x="8227503" y="3555222"/>
            <a:ext cx="96092" cy="2009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0" name="Line 13"/>
          <p:cNvSpPr>
            <a:spLocks noChangeShapeType="1"/>
          </p:cNvSpPr>
          <p:nvPr/>
        </p:nvSpPr>
        <p:spPr bwMode="auto">
          <a:xfrm rot="2533550" flipH="1" flipV="1">
            <a:off x="8099710" y="3647977"/>
            <a:ext cx="96092" cy="2009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2" y="5017476"/>
            <a:ext cx="123825" cy="12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Action Button: Home 43">
            <a:hlinkClick r:id="rId6"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5660618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04" y="1622648"/>
            <a:ext cx="3438525"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74</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US" dirty="0" smtClean="0">
                <a:latin typeface="Arial" charset="0"/>
                <a:cs typeface="Arial" charset="0"/>
              </a:rPr>
              <a:t>Example 2: [Dense </a:t>
            </a:r>
            <a:r>
              <a:rPr lang="en-US" dirty="0" err="1" smtClean="0">
                <a:latin typeface="Arial" charset="0"/>
                <a:cs typeface="Arial" charset="0"/>
              </a:rPr>
              <a:t>Pos</a:t>
            </a:r>
            <a:r>
              <a:rPr lang="en-US" dirty="0" smtClean="0">
                <a:latin typeface="Arial" charset="0"/>
                <a:cs typeface="Arial" charset="0"/>
              </a:rPr>
              <a:t>]</a:t>
            </a:r>
          </a:p>
        </p:txBody>
      </p:sp>
      <p:sp>
        <p:nvSpPr>
          <p:cNvPr id="21" name="Text Box 6"/>
          <p:cNvSpPr txBox="1">
            <a:spLocks noChangeArrowheads="1"/>
          </p:cNvSpPr>
          <p:nvPr/>
        </p:nvSpPr>
        <p:spPr bwMode="auto">
          <a:xfrm>
            <a:off x="2522744" y="2703738"/>
            <a:ext cx="1788276" cy="274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Select [Dense </a:t>
            </a:r>
            <a:r>
              <a:rPr lang="en-US" altLang="ja-JP" dirty="0" err="1"/>
              <a:t>Pos</a:t>
            </a:r>
            <a:r>
              <a:rPr lang="en-US" altLang="ja-JP" dirty="0"/>
              <a:t>]</a:t>
            </a:r>
          </a:p>
        </p:txBody>
      </p:sp>
      <p:sp>
        <p:nvSpPr>
          <p:cNvPr id="22" name="Text Box 7"/>
          <p:cNvSpPr txBox="1">
            <a:spLocks noChangeArrowheads="1"/>
          </p:cNvSpPr>
          <p:nvPr/>
        </p:nvSpPr>
        <p:spPr bwMode="auto">
          <a:xfrm>
            <a:off x="2179132" y="3946451"/>
            <a:ext cx="2376487" cy="274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Adjust [Density Meas. Radius</a:t>
            </a:r>
            <a:r>
              <a:rPr lang="en-US" altLang="ja-JP" dirty="0" smtClean="0"/>
              <a:t>]</a:t>
            </a:r>
            <a:endParaRPr lang="en-US" altLang="ja-JP" dirty="0"/>
          </a:p>
        </p:txBody>
      </p:sp>
      <p:sp>
        <p:nvSpPr>
          <p:cNvPr id="23" name="Freeform 8"/>
          <p:cNvSpPr>
            <a:spLocks/>
          </p:cNvSpPr>
          <p:nvPr/>
        </p:nvSpPr>
        <p:spPr bwMode="auto">
          <a:xfrm>
            <a:off x="2827427" y="2981323"/>
            <a:ext cx="360040" cy="204787"/>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4" name="Freeform 9"/>
          <p:cNvSpPr>
            <a:spLocks/>
          </p:cNvSpPr>
          <p:nvPr/>
        </p:nvSpPr>
        <p:spPr bwMode="auto">
          <a:xfrm>
            <a:off x="2822119" y="3637185"/>
            <a:ext cx="365348" cy="354012"/>
          </a:xfrm>
          <a:custGeom>
            <a:avLst/>
            <a:gdLst>
              <a:gd name="T0" fmla="*/ 2147483647 w 98"/>
              <a:gd name="T1" fmla="*/ 2147483647 h 223"/>
              <a:gd name="T2" fmla="*/ 0 w 98"/>
              <a:gd name="T3" fmla="*/ 0 h 223"/>
              <a:gd name="T4" fmla="*/ 0 60000 65536"/>
              <a:gd name="T5" fmla="*/ 0 60000 65536"/>
            </a:gdLst>
            <a:ahLst/>
            <a:cxnLst>
              <a:cxn ang="T4">
                <a:pos x="T0" y="T1"/>
              </a:cxn>
              <a:cxn ang="T5">
                <a:pos x="T2" y="T3"/>
              </a:cxn>
            </a:cxnLst>
            <a:rect l="0" t="0" r="r" b="b"/>
            <a:pathLst>
              <a:path w="98" h="223">
                <a:moveTo>
                  <a:pt x="98" y="223"/>
                </a:moveTo>
                <a:lnTo>
                  <a:pt x="0"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26" name="Picture 11" descr="画像_密度"/>
          <p:cNvPicPr>
            <a:picLocks noChangeAspect="1" noChangeArrowheads="1"/>
          </p:cNvPicPr>
          <p:nvPr/>
        </p:nvPicPr>
        <p:blipFill>
          <a:blip r:embed="rId3">
            <a:lum bright="38000" contrast="38000"/>
            <a:extLst>
              <a:ext uri="{28A0092B-C50C-407E-A947-70E740481C1C}">
                <a14:useLocalDpi xmlns:a14="http://schemas.microsoft.com/office/drawing/2010/main" val="0"/>
              </a:ext>
            </a:extLst>
          </a:blip>
          <a:srcRect/>
          <a:stretch>
            <a:fillRect/>
          </a:stretch>
        </p:blipFill>
        <p:spPr bwMode="auto">
          <a:xfrm>
            <a:off x="5513387" y="2168524"/>
            <a:ext cx="404812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2"/>
          <p:cNvSpPr>
            <a:spLocks noChangeArrowheads="1"/>
          </p:cNvSpPr>
          <p:nvPr/>
        </p:nvSpPr>
        <p:spPr bwMode="auto">
          <a:xfrm>
            <a:off x="493972" y="3199040"/>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2"/>
          <p:cNvSpPr>
            <a:spLocks noChangeArrowheads="1"/>
          </p:cNvSpPr>
          <p:nvPr/>
        </p:nvSpPr>
        <p:spPr bwMode="auto">
          <a:xfrm>
            <a:off x="488664" y="3405414"/>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4"/>
          <p:cNvSpPr>
            <a:spLocks noChangeArrowheads="1"/>
          </p:cNvSpPr>
          <p:nvPr/>
        </p:nvSpPr>
        <p:spPr bwMode="auto">
          <a:xfrm>
            <a:off x="4745415" y="3402011"/>
            <a:ext cx="431800" cy="576263"/>
          </a:xfrm>
          <a:prstGeom prst="rightArrow">
            <a:avLst>
              <a:gd name="adj1" fmla="val 50000"/>
              <a:gd name="adj2" fmla="val 25000"/>
            </a:avLst>
          </a:prstGeom>
          <a:solidFill>
            <a:srgbClr val="0000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31" name="Text Box 12"/>
          <p:cNvSpPr txBox="1">
            <a:spLocks noChangeArrowheads="1"/>
          </p:cNvSpPr>
          <p:nvPr/>
        </p:nvSpPr>
        <p:spPr bwMode="auto">
          <a:xfrm>
            <a:off x="4438191" y="2981324"/>
            <a:ext cx="1046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sz="1600" dirty="0"/>
              <a:t>Test </a:t>
            </a:r>
            <a:r>
              <a:rPr lang="en-US" altLang="ja-JP" sz="1600" dirty="0" smtClean="0"/>
              <a:t>Run</a:t>
            </a:r>
            <a:endParaRPr lang="en-US" altLang="ja-JP" sz="1600" dirty="0"/>
          </a:p>
        </p:txBody>
      </p:sp>
      <p:sp>
        <p:nvSpPr>
          <p:cNvPr id="17" name="Action Button: Home 16">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647347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04" y="1625959"/>
            <a:ext cx="3438525"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75</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US" dirty="0" smtClean="0">
                <a:latin typeface="Arial" charset="0"/>
                <a:cs typeface="Arial" charset="0"/>
              </a:rPr>
              <a:t>Example 3: [Hole </a:t>
            </a:r>
            <a:r>
              <a:rPr lang="en-US" dirty="0" err="1" smtClean="0">
                <a:latin typeface="Arial" charset="0"/>
                <a:cs typeface="Arial" charset="0"/>
              </a:rPr>
              <a:t>Pos</a:t>
            </a:r>
            <a:r>
              <a:rPr lang="en-US" dirty="0" smtClean="0">
                <a:latin typeface="Arial" charset="0"/>
                <a:cs typeface="Arial" charset="0"/>
              </a:rPr>
              <a:t>] + [Calc. Hole Posture]</a:t>
            </a:r>
          </a:p>
        </p:txBody>
      </p:sp>
      <p:pic>
        <p:nvPicPr>
          <p:cNvPr id="11" name="Picture 6" descr="画像_穴検出"/>
          <p:cNvPicPr>
            <a:picLocks noChangeAspect="1" noChangeArrowheads="1"/>
          </p:cNvPicPr>
          <p:nvPr/>
        </p:nvPicPr>
        <p:blipFill>
          <a:blip r:embed="rId3">
            <a:lum bright="56000" contrast="66000"/>
            <a:extLst>
              <a:ext uri="{28A0092B-C50C-407E-A947-70E740481C1C}">
                <a14:useLocalDpi xmlns:a14="http://schemas.microsoft.com/office/drawing/2010/main" val="0"/>
              </a:ext>
            </a:extLst>
          </a:blip>
          <a:srcRect/>
          <a:stretch>
            <a:fillRect/>
          </a:stretch>
        </p:blipFill>
        <p:spPr bwMode="auto">
          <a:xfrm>
            <a:off x="5494337" y="2176916"/>
            <a:ext cx="40671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2855094" y="3494903"/>
            <a:ext cx="15938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Set the diameter of hole to be </a:t>
            </a:r>
            <a:r>
              <a:rPr lang="en-US" altLang="ja-JP" dirty="0" smtClean="0"/>
              <a:t>detected</a:t>
            </a:r>
            <a:endParaRPr lang="en-US" altLang="ja-JP" dirty="0"/>
          </a:p>
        </p:txBody>
      </p:sp>
      <p:sp>
        <p:nvSpPr>
          <p:cNvPr id="20" name="Rectangle 12"/>
          <p:cNvSpPr>
            <a:spLocks noChangeArrowheads="1"/>
          </p:cNvSpPr>
          <p:nvPr/>
        </p:nvSpPr>
        <p:spPr bwMode="auto">
          <a:xfrm>
            <a:off x="496668" y="3199040"/>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12"/>
          <p:cNvSpPr>
            <a:spLocks noChangeArrowheads="1"/>
          </p:cNvSpPr>
          <p:nvPr/>
        </p:nvSpPr>
        <p:spPr bwMode="auto">
          <a:xfrm>
            <a:off x="491360" y="3624169"/>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6"/>
          <p:cNvSpPr txBox="1">
            <a:spLocks noChangeArrowheads="1"/>
          </p:cNvSpPr>
          <p:nvPr/>
        </p:nvSpPr>
        <p:spPr bwMode="auto">
          <a:xfrm>
            <a:off x="2525440" y="2703738"/>
            <a:ext cx="1788276" cy="274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Select </a:t>
            </a:r>
            <a:r>
              <a:rPr lang="en-US" altLang="ja-JP" dirty="0" smtClean="0"/>
              <a:t>[Hole </a:t>
            </a:r>
            <a:r>
              <a:rPr lang="en-US" altLang="ja-JP" dirty="0" err="1" smtClean="0"/>
              <a:t>Pos</a:t>
            </a:r>
            <a:r>
              <a:rPr lang="en-US" altLang="ja-JP" dirty="0"/>
              <a:t>]</a:t>
            </a:r>
          </a:p>
        </p:txBody>
      </p:sp>
      <p:sp>
        <p:nvSpPr>
          <p:cNvPr id="25" name="Freeform 8"/>
          <p:cNvSpPr>
            <a:spLocks/>
          </p:cNvSpPr>
          <p:nvPr/>
        </p:nvSpPr>
        <p:spPr bwMode="auto">
          <a:xfrm>
            <a:off x="2830123" y="2981323"/>
            <a:ext cx="360040" cy="204787"/>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6" name="AutoShape 4"/>
          <p:cNvSpPr>
            <a:spLocks noChangeArrowheads="1"/>
          </p:cNvSpPr>
          <p:nvPr/>
        </p:nvSpPr>
        <p:spPr bwMode="auto">
          <a:xfrm>
            <a:off x="4745415" y="3402011"/>
            <a:ext cx="431800" cy="576263"/>
          </a:xfrm>
          <a:prstGeom prst="rightArrow">
            <a:avLst>
              <a:gd name="adj1" fmla="val 50000"/>
              <a:gd name="adj2" fmla="val 25000"/>
            </a:avLst>
          </a:prstGeom>
          <a:solidFill>
            <a:srgbClr val="0000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27" name="Text Box 12"/>
          <p:cNvSpPr txBox="1">
            <a:spLocks noChangeArrowheads="1"/>
          </p:cNvSpPr>
          <p:nvPr/>
        </p:nvSpPr>
        <p:spPr bwMode="auto">
          <a:xfrm>
            <a:off x="4438191" y="2981324"/>
            <a:ext cx="1046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sz="1600" dirty="0"/>
              <a:t>Test </a:t>
            </a:r>
            <a:r>
              <a:rPr lang="en-US" altLang="ja-JP" sz="1600" dirty="0" smtClean="0"/>
              <a:t>Run</a:t>
            </a:r>
            <a:endParaRPr lang="en-US" altLang="ja-JP" sz="1600" dirty="0"/>
          </a:p>
        </p:txBody>
      </p:sp>
      <p:sp>
        <p:nvSpPr>
          <p:cNvPr id="29" name="Text Box 9"/>
          <p:cNvSpPr txBox="1">
            <a:spLocks noChangeArrowheads="1"/>
          </p:cNvSpPr>
          <p:nvPr/>
        </p:nvSpPr>
        <p:spPr bwMode="auto">
          <a:xfrm>
            <a:off x="2525440" y="4232121"/>
            <a:ext cx="1593850"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Calculate W and P</a:t>
            </a:r>
            <a:endParaRPr lang="en-US" altLang="ja-JP" dirty="0"/>
          </a:p>
        </p:txBody>
      </p:sp>
      <p:sp>
        <p:nvSpPr>
          <p:cNvPr id="31" name="Rectangle 12"/>
          <p:cNvSpPr>
            <a:spLocks noChangeArrowheads="1"/>
          </p:cNvSpPr>
          <p:nvPr/>
        </p:nvSpPr>
        <p:spPr bwMode="auto">
          <a:xfrm>
            <a:off x="488504" y="3841881"/>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Freeform 8"/>
          <p:cNvSpPr>
            <a:spLocks/>
          </p:cNvSpPr>
          <p:nvPr/>
        </p:nvSpPr>
        <p:spPr bwMode="auto">
          <a:xfrm flipV="1">
            <a:off x="2821959" y="4044850"/>
            <a:ext cx="368204" cy="187270"/>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9" name="Action Button: Home 18">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398534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Blob Locator </a:t>
            </a:r>
            <a:r>
              <a:rPr lang="en-US" dirty="0">
                <a:latin typeface="Arial" charset="0"/>
                <a:cs typeface="Arial" charset="0"/>
              </a:rPr>
              <a:t>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76</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864195"/>
          </a:xfrm>
        </p:spPr>
        <p:txBody>
          <a:bodyPr/>
          <a:lstStyle/>
          <a:p>
            <a:pPr lvl="1"/>
            <a:r>
              <a:rPr lang="en-US" dirty="0" smtClean="0">
                <a:latin typeface="Arial" charset="0"/>
                <a:cs typeface="Arial" charset="0"/>
              </a:rPr>
              <a:t>Example 4: [Min. Rect. Center] + [Connect Using Contr.]</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40" y="1620636"/>
            <a:ext cx="3457575"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12"/>
          <p:cNvSpPr>
            <a:spLocks noChangeArrowheads="1"/>
          </p:cNvSpPr>
          <p:nvPr/>
        </p:nvSpPr>
        <p:spPr bwMode="auto">
          <a:xfrm>
            <a:off x="496668" y="3199040"/>
            <a:ext cx="3304204"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12"/>
          <p:cNvSpPr>
            <a:spLocks noChangeArrowheads="1"/>
          </p:cNvSpPr>
          <p:nvPr/>
        </p:nvSpPr>
        <p:spPr bwMode="auto">
          <a:xfrm>
            <a:off x="496668" y="2556740"/>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Text Box 6"/>
          <p:cNvSpPr txBox="1">
            <a:spLocks noChangeArrowheads="1"/>
          </p:cNvSpPr>
          <p:nvPr/>
        </p:nvSpPr>
        <p:spPr bwMode="auto">
          <a:xfrm>
            <a:off x="3028415" y="2132856"/>
            <a:ext cx="214060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3D blob to be limited by </a:t>
            </a:r>
            <a:br>
              <a:rPr lang="en-US" altLang="ja-JP" dirty="0" smtClean="0"/>
            </a:br>
            <a:r>
              <a:rPr lang="en-US" altLang="ja-JP" dirty="0" smtClean="0"/>
              <a:t>polygon of contrast edges</a:t>
            </a:r>
            <a:endParaRPr lang="en-US" altLang="ja-JP" dirty="0"/>
          </a:p>
        </p:txBody>
      </p:sp>
      <p:sp>
        <p:nvSpPr>
          <p:cNvPr id="54" name="Freeform 8"/>
          <p:cNvSpPr>
            <a:spLocks/>
          </p:cNvSpPr>
          <p:nvPr/>
        </p:nvSpPr>
        <p:spPr bwMode="auto">
          <a:xfrm>
            <a:off x="2830123" y="2369469"/>
            <a:ext cx="250668" cy="187272"/>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55" name="Text Box 7"/>
          <p:cNvSpPr txBox="1">
            <a:spLocks noChangeArrowheads="1"/>
          </p:cNvSpPr>
          <p:nvPr/>
        </p:nvSpPr>
        <p:spPr bwMode="auto">
          <a:xfrm>
            <a:off x="5244354" y="5539786"/>
            <a:ext cx="412884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Example Application: </a:t>
            </a:r>
            <a:r>
              <a:rPr lang="en-US" altLang="ja-JP" dirty="0" err="1" smtClean="0"/>
              <a:t>Depalletizing</a:t>
            </a:r>
            <a:r>
              <a:rPr lang="en-US" altLang="ja-JP" dirty="0" smtClean="0"/>
              <a:t> of carton boxes</a:t>
            </a:r>
            <a:endParaRPr lang="en-US" altLang="ja-JP" dirty="0"/>
          </a:p>
        </p:txBody>
      </p:sp>
      <p:sp>
        <p:nvSpPr>
          <p:cNvPr id="16" name="Text Box 6"/>
          <p:cNvSpPr txBox="1">
            <a:spLocks noChangeArrowheads="1"/>
          </p:cNvSpPr>
          <p:nvPr/>
        </p:nvSpPr>
        <p:spPr bwMode="auto">
          <a:xfrm>
            <a:off x="2864768" y="2744088"/>
            <a:ext cx="225131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smtClean="0"/>
              <a:t>Adjust [Contrast Threshold]</a:t>
            </a:r>
            <a:endParaRPr lang="en-US" altLang="ja-JP" dirty="0"/>
          </a:p>
        </p:txBody>
      </p:sp>
      <p:sp>
        <p:nvSpPr>
          <p:cNvPr id="20" name="Rectangle 12"/>
          <p:cNvSpPr>
            <a:spLocks noChangeArrowheads="1"/>
          </p:cNvSpPr>
          <p:nvPr/>
        </p:nvSpPr>
        <p:spPr bwMode="auto">
          <a:xfrm>
            <a:off x="493528" y="2780928"/>
            <a:ext cx="2333455" cy="20297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6"/>
          <p:cNvSpPr txBox="1">
            <a:spLocks noChangeArrowheads="1"/>
          </p:cNvSpPr>
          <p:nvPr/>
        </p:nvSpPr>
        <p:spPr bwMode="auto">
          <a:xfrm>
            <a:off x="2731649" y="3645024"/>
            <a:ext cx="157327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dirty="0"/>
              <a:t>Select </a:t>
            </a:r>
            <a:r>
              <a:rPr lang="en-US" altLang="ja-JP" dirty="0" smtClean="0"/>
              <a:t>[Minimum Rectangle Center]</a:t>
            </a:r>
            <a:endParaRPr lang="en-US" altLang="ja-JP" dirty="0"/>
          </a:p>
        </p:txBody>
      </p:sp>
      <p:sp>
        <p:nvSpPr>
          <p:cNvPr id="22" name="Freeform 8"/>
          <p:cNvSpPr>
            <a:spLocks/>
          </p:cNvSpPr>
          <p:nvPr/>
        </p:nvSpPr>
        <p:spPr bwMode="auto">
          <a:xfrm flipV="1">
            <a:off x="2873235" y="3418945"/>
            <a:ext cx="250668" cy="210646"/>
          </a:xfrm>
          <a:custGeom>
            <a:avLst/>
            <a:gdLst>
              <a:gd name="T0" fmla="*/ 2147483647 w 198"/>
              <a:gd name="T1" fmla="*/ 0 h 227"/>
              <a:gd name="T2" fmla="*/ 0 w 198"/>
              <a:gd name="T3" fmla="*/ 2147483647 h 227"/>
              <a:gd name="T4" fmla="*/ 0 60000 65536"/>
              <a:gd name="T5" fmla="*/ 0 60000 65536"/>
            </a:gdLst>
            <a:ahLst/>
            <a:cxnLst>
              <a:cxn ang="T4">
                <a:pos x="T0" y="T1"/>
              </a:cxn>
              <a:cxn ang="T5">
                <a:pos x="T2" y="T3"/>
              </a:cxn>
            </a:cxnLst>
            <a:rect l="0" t="0" r="r" b="b"/>
            <a:pathLst>
              <a:path w="198" h="227">
                <a:moveTo>
                  <a:pt x="198" y="0"/>
                </a:moveTo>
                <a:lnTo>
                  <a:pt x="0" y="227"/>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3" name="Action Button: Home 22">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24" name="Group 13"/>
          <p:cNvGrpSpPr>
            <a:grpSpLocks/>
          </p:cNvGrpSpPr>
          <p:nvPr/>
        </p:nvGrpSpPr>
        <p:grpSpPr bwMode="auto">
          <a:xfrm>
            <a:off x="5745088" y="2267747"/>
            <a:ext cx="2951163" cy="2844805"/>
            <a:chOff x="2880" y="1480"/>
            <a:chExt cx="1859" cy="1792"/>
          </a:xfrm>
        </p:grpSpPr>
        <p:pic>
          <p:nvPicPr>
            <p:cNvPr id="2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480"/>
              <a:ext cx="1859" cy="179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15"/>
            <p:cNvGrpSpPr>
              <a:grpSpLocks/>
            </p:cNvGrpSpPr>
            <p:nvPr/>
          </p:nvGrpSpPr>
          <p:grpSpPr bwMode="auto">
            <a:xfrm>
              <a:off x="3137" y="1907"/>
              <a:ext cx="154" cy="154"/>
              <a:chOff x="1126" y="2288"/>
              <a:chExt cx="154" cy="154"/>
            </a:xfrm>
          </p:grpSpPr>
          <p:sp>
            <p:nvSpPr>
              <p:cNvPr id="42" name="Line 16"/>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3" name="Line 17"/>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7" name="Group 18"/>
            <p:cNvGrpSpPr>
              <a:grpSpLocks/>
            </p:cNvGrpSpPr>
            <p:nvPr/>
          </p:nvGrpSpPr>
          <p:grpSpPr bwMode="auto">
            <a:xfrm>
              <a:off x="3711" y="1882"/>
              <a:ext cx="154" cy="154"/>
              <a:chOff x="1126" y="2288"/>
              <a:chExt cx="154" cy="154"/>
            </a:xfrm>
          </p:grpSpPr>
          <p:sp>
            <p:nvSpPr>
              <p:cNvPr id="40" name="Line 19"/>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1" name="Line 20"/>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8" name="Group 21"/>
            <p:cNvGrpSpPr>
              <a:grpSpLocks/>
            </p:cNvGrpSpPr>
            <p:nvPr/>
          </p:nvGrpSpPr>
          <p:grpSpPr bwMode="auto">
            <a:xfrm>
              <a:off x="4315" y="1870"/>
              <a:ext cx="154" cy="154"/>
              <a:chOff x="1126" y="2288"/>
              <a:chExt cx="154" cy="154"/>
            </a:xfrm>
          </p:grpSpPr>
          <p:sp>
            <p:nvSpPr>
              <p:cNvPr id="38" name="Line 22"/>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9" name="Line 23"/>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29" name="Group 24"/>
            <p:cNvGrpSpPr>
              <a:grpSpLocks/>
            </p:cNvGrpSpPr>
            <p:nvPr/>
          </p:nvGrpSpPr>
          <p:grpSpPr bwMode="auto">
            <a:xfrm>
              <a:off x="4314" y="2734"/>
              <a:ext cx="154" cy="154"/>
              <a:chOff x="1126" y="2288"/>
              <a:chExt cx="154" cy="154"/>
            </a:xfrm>
          </p:grpSpPr>
          <p:sp>
            <p:nvSpPr>
              <p:cNvPr id="36" name="Line 25"/>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7" name="Line 26"/>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0" name="Group 27"/>
            <p:cNvGrpSpPr>
              <a:grpSpLocks/>
            </p:cNvGrpSpPr>
            <p:nvPr/>
          </p:nvGrpSpPr>
          <p:grpSpPr bwMode="auto">
            <a:xfrm>
              <a:off x="3706" y="2714"/>
              <a:ext cx="154" cy="154"/>
              <a:chOff x="1126" y="2288"/>
              <a:chExt cx="154" cy="154"/>
            </a:xfrm>
          </p:grpSpPr>
          <p:sp>
            <p:nvSpPr>
              <p:cNvPr id="34" name="Line 28"/>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5" name="Line 29"/>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31" name="Group 30"/>
            <p:cNvGrpSpPr>
              <a:grpSpLocks/>
            </p:cNvGrpSpPr>
            <p:nvPr/>
          </p:nvGrpSpPr>
          <p:grpSpPr bwMode="auto">
            <a:xfrm>
              <a:off x="3128" y="2707"/>
              <a:ext cx="154" cy="154"/>
              <a:chOff x="1126" y="2288"/>
              <a:chExt cx="154" cy="154"/>
            </a:xfrm>
          </p:grpSpPr>
          <p:sp>
            <p:nvSpPr>
              <p:cNvPr id="32" name="Line 31"/>
              <p:cNvSpPr>
                <a:spLocks noChangeShapeType="1"/>
              </p:cNvSpPr>
              <p:nvPr/>
            </p:nvSpPr>
            <p:spPr bwMode="auto">
              <a:xfrm>
                <a:off x="1126" y="2370"/>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 name="Line 32"/>
              <p:cNvSpPr>
                <a:spLocks noChangeShapeType="1"/>
              </p:cNvSpPr>
              <p:nvPr/>
            </p:nvSpPr>
            <p:spPr bwMode="auto">
              <a:xfrm rot="5400000">
                <a:off x="1129" y="2365"/>
                <a:ext cx="154"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sp>
        <p:nvSpPr>
          <p:cNvPr id="44" name="AutoShape 4"/>
          <p:cNvSpPr>
            <a:spLocks noChangeArrowheads="1"/>
          </p:cNvSpPr>
          <p:nvPr/>
        </p:nvSpPr>
        <p:spPr bwMode="auto">
          <a:xfrm>
            <a:off x="4745415" y="3402011"/>
            <a:ext cx="431800" cy="576263"/>
          </a:xfrm>
          <a:prstGeom prst="rightArrow">
            <a:avLst>
              <a:gd name="adj1" fmla="val 50000"/>
              <a:gd name="adj2" fmla="val 25000"/>
            </a:avLst>
          </a:prstGeom>
          <a:solidFill>
            <a:srgbClr val="0000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45" name="Text Box 12"/>
          <p:cNvSpPr txBox="1">
            <a:spLocks noChangeArrowheads="1"/>
          </p:cNvSpPr>
          <p:nvPr/>
        </p:nvSpPr>
        <p:spPr bwMode="auto">
          <a:xfrm>
            <a:off x="4438191" y="3090446"/>
            <a:ext cx="1046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200">
                <a:solidFill>
                  <a:schemeClr val="tx1"/>
                </a:solidFill>
                <a:latin typeface="Arial" pitchFamily="34" charset="0"/>
                <a:ea typeface="ＭＳ Ｐゴシック" pitchFamily="34" charset="-128"/>
              </a:defRPr>
            </a:lvl1pPr>
            <a:lvl2pPr marL="742950" indent="-285750" eaLnBrk="0" hangingPunct="0">
              <a:defRPr kumimoji="1" sz="1200">
                <a:solidFill>
                  <a:schemeClr val="tx1"/>
                </a:solidFill>
                <a:latin typeface="Arial" pitchFamily="34" charset="0"/>
                <a:ea typeface="ＭＳ Ｐゴシック" pitchFamily="34" charset="-128"/>
              </a:defRPr>
            </a:lvl2pPr>
            <a:lvl3pPr marL="1143000" indent="-228600" eaLnBrk="0" hangingPunct="0">
              <a:defRPr kumimoji="1" sz="1200">
                <a:solidFill>
                  <a:schemeClr val="tx1"/>
                </a:solidFill>
                <a:latin typeface="Arial" pitchFamily="34" charset="0"/>
                <a:ea typeface="ＭＳ Ｐゴシック" pitchFamily="34" charset="-128"/>
              </a:defRPr>
            </a:lvl3pPr>
            <a:lvl4pPr marL="1600200" indent="-228600" eaLnBrk="0" hangingPunct="0">
              <a:defRPr kumimoji="1" sz="1200">
                <a:solidFill>
                  <a:schemeClr val="tx1"/>
                </a:solidFill>
                <a:latin typeface="Arial" pitchFamily="34" charset="0"/>
                <a:ea typeface="ＭＳ Ｐゴシック" pitchFamily="34" charset="-128"/>
              </a:defRPr>
            </a:lvl4pPr>
            <a:lvl5pPr marL="2057400" indent="-228600" eaLnBrk="0" hangingPunct="0">
              <a:defRPr kumimoji="1"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1200">
                <a:solidFill>
                  <a:schemeClr val="tx1"/>
                </a:solidFill>
                <a:latin typeface="Arial" pitchFamily="34" charset="0"/>
                <a:ea typeface="ＭＳ Ｐゴシック" pitchFamily="34" charset="-128"/>
              </a:defRPr>
            </a:lvl9pPr>
          </a:lstStyle>
          <a:p>
            <a:pPr eaLnBrk="1" hangingPunct="1"/>
            <a:r>
              <a:rPr lang="en-US" altLang="ja-JP" sz="1600" dirty="0"/>
              <a:t>Test </a:t>
            </a:r>
            <a:r>
              <a:rPr lang="en-US" altLang="ja-JP" sz="1600" dirty="0" smtClean="0"/>
              <a:t>Run</a:t>
            </a:r>
            <a:endParaRPr lang="en-US" altLang="ja-JP" sz="1600" dirty="0"/>
          </a:p>
        </p:txBody>
      </p:sp>
    </p:spTree>
    <p:extLst>
      <p:ext uri="{BB962C8B-B14F-4D97-AF65-F5344CB8AC3E}">
        <p14:creationId xmlns:p14="http://schemas.microsoft.com/office/powerpoint/2010/main" val="39663924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Cylinder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77</a:t>
            </a:fld>
            <a:endParaRPr lang="de-DE" sz="1000" smtClean="0">
              <a:solidFill>
                <a:schemeClr val="tx1"/>
              </a:solidFill>
              <a:latin typeface="DIN-Light" charset="0"/>
            </a:endParaRPr>
          </a:p>
        </p:txBody>
      </p:sp>
      <p:sp>
        <p:nvSpPr>
          <p:cNvPr id="82" name="Action Button: Home 81">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6" name="Inhaltsplatzhalter 2"/>
          <p:cNvSpPr>
            <a:spLocks noGrp="1"/>
          </p:cNvSpPr>
          <p:nvPr>
            <p:ph idx="1"/>
          </p:nvPr>
        </p:nvSpPr>
        <p:spPr>
          <a:xfrm>
            <a:off x="0" y="836713"/>
            <a:ext cx="9906000" cy="1152128"/>
          </a:xfrm>
        </p:spPr>
        <p:txBody>
          <a:bodyPr/>
          <a:lstStyle/>
          <a:p>
            <a:pPr lvl="1"/>
            <a:r>
              <a:rPr lang="en-US" altLang="ja-JP" dirty="0" smtClean="0"/>
              <a:t>Finds cylindrical parts or parts features in 3D map</a:t>
            </a:r>
            <a:endParaRPr lang="en-US" altLang="ja-JP" dirty="0"/>
          </a:p>
          <a:p>
            <a:pPr lvl="1"/>
            <a:r>
              <a:rPr lang="en-US" altLang="ja-JP" dirty="0" smtClean="0"/>
              <a:t>User must specify cylinder diameter and length</a:t>
            </a:r>
          </a:p>
        </p:txBody>
      </p:sp>
      <p:sp>
        <p:nvSpPr>
          <p:cNvPr id="2"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0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794" y="2797409"/>
            <a:ext cx="7936380" cy="229056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Tree>
    <p:extLst>
      <p:ext uri="{BB962C8B-B14F-4D97-AF65-F5344CB8AC3E}">
        <p14:creationId xmlns:p14="http://schemas.microsoft.com/office/powerpoint/2010/main" val="4911483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Cylinder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78</a:t>
            </a:fld>
            <a:endParaRPr lang="de-DE" sz="1000" smtClean="0">
              <a:solidFill>
                <a:schemeClr val="tx1"/>
              </a:solidFill>
              <a:latin typeface="DIN-Light" charset="0"/>
            </a:endParaRPr>
          </a:p>
        </p:txBody>
      </p:sp>
      <p:sp>
        <p:nvSpPr>
          <p:cNvPr id="82" name="Action Button: Home 81">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2"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0" y="1196752"/>
            <a:ext cx="60579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Inhaltsplatzhalter 2"/>
          <p:cNvSpPr>
            <a:spLocks noGrp="1"/>
          </p:cNvSpPr>
          <p:nvPr>
            <p:ph idx="1"/>
          </p:nvPr>
        </p:nvSpPr>
        <p:spPr>
          <a:xfrm>
            <a:off x="5673080" y="1170789"/>
            <a:ext cx="4608512" cy="3478884"/>
          </a:xfrm>
        </p:spPr>
        <p:txBody>
          <a:bodyPr/>
          <a:lstStyle/>
          <a:p>
            <a:pPr lvl="1"/>
            <a:r>
              <a:rPr lang="en-US" sz="1400" b="0" dirty="0" smtClean="0">
                <a:latin typeface="Arial" charset="0"/>
                <a:cs typeface="Arial" charset="0"/>
              </a:rPr>
              <a:t>Select </a:t>
            </a:r>
            <a:r>
              <a:rPr lang="en-US" sz="1400" b="0" dirty="0">
                <a:latin typeface="Arial" charset="0"/>
                <a:cs typeface="Arial" charset="0"/>
              </a:rPr>
              <a:t>preceding Preprocess Tool</a:t>
            </a:r>
          </a:p>
          <a:p>
            <a:pPr lvl="1"/>
            <a:r>
              <a:rPr lang="en-US" sz="1400" b="0" dirty="0">
                <a:latin typeface="Arial" charset="0"/>
                <a:cs typeface="Arial" charset="0"/>
              </a:rPr>
              <a:t>Assign Model ID</a:t>
            </a:r>
          </a:p>
          <a:p>
            <a:pPr lvl="1"/>
            <a:r>
              <a:rPr lang="en-US" sz="1400" b="0" dirty="0" smtClean="0"/>
              <a:t>Specify </a:t>
            </a:r>
          </a:p>
          <a:p>
            <a:pPr lvl="2"/>
            <a:r>
              <a:rPr lang="en-US" sz="1000" b="0" dirty="0" smtClean="0"/>
              <a:t>Cylinder Diameter (10 … 1000)</a:t>
            </a:r>
          </a:p>
          <a:p>
            <a:pPr lvl="2"/>
            <a:r>
              <a:rPr lang="en-US" sz="1000" dirty="0"/>
              <a:t>Cylinder Length (2 x </a:t>
            </a:r>
            <a:r>
              <a:rPr lang="en-US" sz="1000" dirty="0" smtClean="0"/>
              <a:t>“Cylinder Diameter” … 4000)</a:t>
            </a:r>
            <a:endParaRPr lang="en-US" sz="1000" b="0" dirty="0" smtClean="0"/>
          </a:p>
          <a:p>
            <a:pPr lvl="2"/>
            <a:r>
              <a:rPr lang="en-US" sz="1000" b="0" dirty="0" smtClean="0"/>
              <a:t>3D Blob parameters</a:t>
            </a:r>
            <a:endParaRPr lang="en-US" sz="1000" b="0" dirty="0"/>
          </a:p>
          <a:p>
            <a:pPr lvl="2"/>
            <a:r>
              <a:rPr lang="en-US" sz="1000" b="0" dirty="0" smtClean="0"/>
              <a:t>Score Threshold: Level of accuracy or confidence</a:t>
            </a:r>
          </a:p>
          <a:p>
            <a:pPr lvl="2"/>
            <a:r>
              <a:rPr lang="en-US" sz="1000" b="0" dirty="0" smtClean="0"/>
              <a:t>Minimum number of valid 3D points on a cylinder</a:t>
            </a:r>
          </a:p>
          <a:p>
            <a:pPr lvl="2"/>
            <a:r>
              <a:rPr lang="en-US" sz="1000" dirty="0" smtClean="0"/>
              <a:t>Cylinder Error Threshold: </a:t>
            </a:r>
            <a:r>
              <a:rPr lang="en-US" sz="1000" dirty="0"/>
              <a:t>threshold of distance from a </a:t>
            </a:r>
            <a:r>
              <a:rPr lang="en-US" sz="1000" dirty="0" smtClean="0"/>
              <a:t>cylinder</a:t>
            </a:r>
          </a:p>
          <a:p>
            <a:pPr lvl="1"/>
            <a:r>
              <a:rPr lang="en-US" sz="1400" b="0" dirty="0" smtClean="0"/>
              <a:t>Select Result Plotting Mode</a:t>
            </a:r>
          </a:p>
          <a:p>
            <a:pPr lvl="2"/>
            <a:r>
              <a:rPr lang="en-US" sz="1000" dirty="0" smtClean="0"/>
              <a:t>Plot Found Position</a:t>
            </a:r>
          </a:p>
          <a:p>
            <a:pPr lvl="2"/>
            <a:r>
              <a:rPr lang="en-US" sz="1000" b="0" dirty="0" smtClean="0"/>
              <a:t>Plot Found Pos</a:t>
            </a:r>
            <a:r>
              <a:rPr lang="en-US" sz="1000" dirty="0" smtClean="0"/>
              <a:t>ition + Points</a:t>
            </a:r>
            <a:endParaRPr lang="en-US" sz="1000" b="0" dirty="0"/>
          </a:p>
          <a:p>
            <a:pPr lvl="1"/>
            <a:r>
              <a:rPr lang="en-US" sz="1400" b="0" dirty="0"/>
              <a:t>Select Image Display Mode</a:t>
            </a:r>
          </a:p>
          <a:p>
            <a:pPr lvl="2"/>
            <a:r>
              <a:rPr lang="en-US" sz="1000" dirty="0"/>
              <a:t>2D Image</a:t>
            </a:r>
          </a:p>
          <a:p>
            <a:pPr lvl="2"/>
            <a:r>
              <a:rPr lang="en-US" sz="1000" dirty="0" smtClean="0"/>
              <a:t>3D Map</a:t>
            </a:r>
            <a:endParaRPr lang="en-US" sz="1000" dirty="0"/>
          </a:p>
        </p:txBody>
      </p:sp>
      <p:sp>
        <p:nvSpPr>
          <p:cNvPr id="4" name="Rectangle 3"/>
          <p:cNvSpPr/>
          <p:nvPr/>
        </p:nvSpPr>
        <p:spPr>
          <a:xfrm>
            <a:off x="1280592" y="5868094"/>
            <a:ext cx="7056783" cy="400110"/>
          </a:xfrm>
          <a:prstGeom prst="rect">
            <a:avLst/>
          </a:prstGeom>
        </p:spPr>
        <p:txBody>
          <a:bodyPr wrap="square">
            <a:spAutoFit/>
          </a:bodyPr>
          <a:lstStyle/>
          <a:p>
            <a:r>
              <a:rPr lang="en-US" sz="1000" dirty="0" smtClean="0">
                <a:solidFill>
                  <a:srgbClr val="4A4D4A"/>
                </a:solidFill>
                <a:latin typeface="Arial" pitchFamily="34" charset="0"/>
                <a:cs typeface="Arial" pitchFamily="34" charset="0"/>
              </a:rPr>
              <a:t>Note</a:t>
            </a:r>
            <a:r>
              <a:rPr lang="en-US" sz="1000" b="0" dirty="0" smtClean="0">
                <a:solidFill>
                  <a:srgbClr val="4A4D4A"/>
                </a:solidFill>
                <a:latin typeface="Arial" pitchFamily="34" charset="0"/>
                <a:cs typeface="Arial" pitchFamily="34" charset="0"/>
              </a:rPr>
              <a:t>: AS Cylinder Locator Tool </a:t>
            </a:r>
            <a:r>
              <a:rPr lang="en-US" sz="1000" b="0" dirty="0">
                <a:solidFill>
                  <a:srgbClr val="4A4D4A"/>
                </a:solidFill>
                <a:latin typeface="Arial" pitchFamily="34" charset="0"/>
                <a:cs typeface="Arial" pitchFamily="34" charset="0"/>
              </a:rPr>
              <a:t>can locate a cylinder when there are </a:t>
            </a:r>
            <a:r>
              <a:rPr lang="en-US" sz="1000" b="0" dirty="0" smtClean="0">
                <a:solidFill>
                  <a:srgbClr val="4A4D4A"/>
                </a:solidFill>
                <a:latin typeface="Arial" pitchFamily="34" charset="0"/>
                <a:cs typeface="Arial" pitchFamily="34" charset="0"/>
              </a:rPr>
              <a:t>at least five </a:t>
            </a:r>
            <a:r>
              <a:rPr lang="en-US" sz="1000" b="0" dirty="0">
                <a:solidFill>
                  <a:srgbClr val="4A4D4A"/>
                </a:solidFill>
                <a:latin typeface="Arial" pitchFamily="34" charset="0"/>
                <a:cs typeface="Arial" pitchFamily="34" charset="0"/>
              </a:rPr>
              <a:t>3D points in the diameter </a:t>
            </a:r>
            <a:r>
              <a:rPr lang="en-US" sz="1000" b="0" dirty="0" smtClean="0">
                <a:solidFill>
                  <a:srgbClr val="4A4D4A"/>
                </a:solidFill>
                <a:latin typeface="Arial" pitchFamily="34" charset="0"/>
                <a:cs typeface="Arial" pitchFamily="34" charset="0"/>
              </a:rPr>
              <a:t>direction. Please ensure that the </a:t>
            </a:r>
            <a:r>
              <a:rPr lang="en-US" sz="1000" b="0" dirty="0">
                <a:solidFill>
                  <a:srgbClr val="4A4D4A"/>
                </a:solidFill>
                <a:latin typeface="Arial" pitchFamily="34" charset="0"/>
                <a:cs typeface="Arial" pitchFamily="34" charset="0"/>
              </a:rPr>
              <a:t>XY resolution of 3D map </a:t>
            </a:r>
            <a:r>
              <a:rPr lang="en-US" sz="1000" b="0" dirty="0" smtClean="0">
                <a:solidFill>
                  <a:srgbClr val="4A4D4A"/>
                </a:solidFill>
                <a:latin typeface="Arial" pitchFamily="34" charset="0"/>
                <a:cs typeface="Arial" pitchFamily="34" charset="0"/>
              </a:rPr>
              <a:t>is fine enough, i.e. </a:t>
            </a:r>
            <a:r>
              <a:rPr lang="en-US" sz="1000" dirty="0" smtClean="0">
                <a:solidFill>
                  <a:srgbClr val="4A4D4A"/>
                </a:solidFill>
                <a:latin typeface="Arial" pitchFamily="34" charset="0"/>
                <a:cs typeface="Arial" pitchFamily="34" charset="0"/>
              </a:rPr>
              <a:t>“XY resolution of </a:t>
            </a:r>
            <a:r>
              <a:rPr lang="en-US" sz="1000" dirty="0">
                <a:solidFill>
                  <a:srgbClr val="4A4D4A"/>
                </a:solidFill>
                <a:latin typeface="Arial" pitchFamily="34" charset="0"/>
                <a:cs typeface="Arial" pitchFamily="34" charset="0"/>
              </a:rPr>
              <a:t>3D </a:t>
            </a:r>
            <a:r>
              <a:rPr lang="en-US" sz="1000" dirty="0" smtClean="0">
                <a:solidFill>
                  <a:srgbClr val="4A4D4A"/>
                </a:solidFill>
                <a:latin typeface="Arial" pitchFamily="34" charset="0"/>
                <a:cs typeface="Arial" pitchFamily="34" charset="0"/>
              </a:rPr>
              <a:t>map” &lt;= Cylinder Diameter / 5</a:t>
            </a:r>
            <a:endParaRPr lang="en-GB" sz="1000" dirty="0">
              <a:solidFill>
                <a:srgbClr val="4A4D4A"/>
              </a:solidFill>
              <a:latin typeface="Arial" pitchFamily="34" charset="0"/>
              <a:cs typeface="Arial" pitchFamily="34" charset="0"/>
            </a:endParaRPr>
          </a:p>
        </p:txBody>
      </p:sp>
    </p:spTree>
    <p:extLst>
      <p:ext uri="{BB962C8B-B14F-4D97-AF65-F5344CB8AC3E}">
        <p14:creationId xmlns:p14="http://schemas.microsoft.com/office/powerpoint/2010/main" val="41579667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GF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79</a:t>
            </a:fld>
            <a:endParaRPr lang="de-DE" sz="1000" smtClean="0">
              <a:solidFill>
                <a:schemeClr val="tx1"/>
              </a:solidFill>
              <a:latin typeface="DIN-Light" charset="0"/>
            </a:endParaRPr>
          </a:p>
        </p:txBody>
      </p:sp>
      <p:sp>
        <p:nvSpPr>
          <p:cNvPr id="82" name="Action Button: Home 81">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98" y="1988840"/>
            <a:ext cx="823912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nhaltsplatzhalter 2"/>
          <p:cNvSpPr>
            <a:spLocks noGrp="1"/>
          </p:cNvSpPr>
          <p:nvPr>
            <p:ph idx="1"/>
          </p:nvPr>
        </p:nvSpPr>
        <p:spPr>
          <a:xfrm>
            <a:off x="0" y="836713"/>
            <a:ext cx="10137576" cy="1152128"/>
          </a:xfrm>
        </p:spPr>
        <p:txBody>
          <a:bodyPr/>
          <a:lstStyle/>
          <a:p>
            <a:pPr lvl="1"/>
            <a:r>
              <a:rPr lang="en-US" altLang="ja-JP" dirty="0" smtClean="0"/>
              <a:t>Finds positions where a 2-finger parallel gripper (GF) can go and grasp a part. A simple model of the gripper is used.</a:t>
            </a:r>
          </a:p>
        </p:txBody>
      </p:sp>
    </p:spTree>
    <p:extLst>
      <p:ext uri="{BB962C8B-B14F-4D97-AF65-F5344CB8AC3E}">
        <p14:creationId xmlns:p14="http://schemas.microsoft.com/office/powerpoint/2010/main" val="591028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3DAS </a:t>
            </a:r>
            <a:r>
              <a:rPr lang="en-US" dirty="0" smtClean="0">
                <a:latin typeface="Arial" charset="0"/>
                <a:cs typeface="Arial" charset="0"/>
              </a:rPr>
              <a:t>Electrical Connections</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4" name="Group 3"/>
          <p:cNvGrpSpPr/>
          <p:nvPr/>
        </p:nvGrpSpPr>
        <p:grpSpPr>
          <a:xfrm>
            <a:off x="0" y="1412776"/>
            <a:ext cx="9906000" cy="4680520"/>
            <a:chOff x="0" y="1628800"/>
            <a:chExt cx="9906000" cy="468052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578" y="2748880"/>
              <a:ext cx="379095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6" y="2396455"/>
              <a:ext cx="54483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bwMode="auto">
            <a:xfrm flipH="1">
              <a:off x="0" y="2132856"/>
              <a:ext cx="9906000" cy="0"/>
            </a:xfrm>
            <a:prstGeom prst="line">
              <a:avLst/>
            </a:prstGeom>
            <a:noFill/>
            <a:ln w="254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5673080" y="1700808"/>
              <a:ext cx="0" cy="4608512"/>
            </a:xfrm>
            <a:prstGeom prst="line">
              <a:avLst/>
            </a:prstGeom>
            <a:noFill/>
            <a:ln w="25400" cap="flat" cmpd="sng" algn="ctr">
              <a:solidFill>
                <a:schemeClr val="tx1"/>
              </a:solidFill>
              <a:prstDash val="solid"/>
              <a:round/>
              <a:headEnd type="none" w="med" len="med"/>
              <a:tailEnd type="none" w="med" len="med"/>
            </a:ln>
            <a:effectLst/>
          </p:spPr>
        </p:cxnSp>
        <p:sp>
          <p:nvSpPr>
            <p:cNvPr id="32" name="TextBox 31"/>
            <p:cNvSpPr txBox="1"/>
            <p:nvPr/>
          </p:nvSpPr>
          <p:spPr>
            <a:xfrm>
              <a:off x="2100247"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3DA/1300</a:t>
              </a:r>
            </a:p>
          </p:txBody>
        </p:sp>
        <p:sp>
          <p:nvSpPr>
            <p:cNvPr id="33" name="TextBox 32"/>
            <p:cNvSpPr txBox="1"/>
            <p:nvPr/>
          </p:nvSpPr>
          <p:spPr>
            <a:xfrm>
              <a:off x="7129693" y="1628800"/>
              <a:ext cx="1360717" cy="400110"/>
            </a:xfrm>
            <a:prstGeom prst="rect">
              <a:avLst/>
            </a:prstGeom>
            <a:noFill/>
          </p:spPr>
          <p:txBody>
            <a:bodyPr wrap="square" rtlCol="0">
              <a:spAutoFit/>
            </a:bodyPr>
            <a:lstStyle/>
            <a:p>
              <a:pPr algn="ctr"/>
              <a:r>
                <a:rPr lang="en-US" sz="2000" b="1" dirty="0" smtClean="0">
                  <a:solidFill>
                    <a:schemeClr val="tx1"/>
                  </a:solidFill>
                  <a:latin typeface="+mn-lt"/>
                </a:rPr>
                <a:t>3DA/400</a:t>
              </a:r>
            </a:p>
          </p:txBody>
        </p:sp>
      </p:grpSp>
    </p:spTree>
    <p:extLst>
      <p:ext uri="{BB962C8B-B14F-4D97-AF65-F5344CB8AC3E}">
        <p14:creationId xmlns:p14="http://schemas.microsoft.com/office/powerpoint/2010/main" val="9878051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GF Locator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80</a:t>
            </a:fld>
            <a:endParaRPr lang="de-DE" sz="1000" smtClean="0">
              <a:solidFill>
                <a:schemeClr val="tx1"/>
              </a:solidFill>
              <a:latin typeface="DIN-Light" charset="0"/>
            </a:endParaRPr>
          </a:p>
        </p:txBody>
      </p:sp>
      <p:sp>
        <p:nvSpPr>
          <p:cNvPr id="82" name="Action Button: Home 81">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6" y="1143000"/>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Inhaltsplatzhalter 2"/>
          <p:cNvSpPr>
            <a:spLocks noGrp="1"/>
          </p:cNvSpPr>
          <p:nvPr>
            <p:ph idx="1"/>
          </p:nvPr>
        </p:nvSpPr>
        <p:spPr>
          <a:xfrm>
            <a:off x="5817096" y="1143000"/>
            <a:ext cx="4088904" cy="3478884"/>
          </a:xfrm>
        </p:spPr>
        <p:txBody>
          <a:bodyPr/>
          <a:lstStyle/>
          <a:p>
            <a:pPr lvl="1"/>
            <a:r>
              <a:rPr lang="en-US" sz="1400" b="0" dirty="0" smtClean="0">
                <a:latin typeface="Arial" charset="0"/>
                <a:cs typeface="Arial" charset="0"/>
              </a:rPr>
              <a:t>Select </a:t>
            </a:r>
            <a:r>
              <a:rPr lang="en-US" sz="1400" b="0" dirty="0">
                <a:latin typeface="Arial" charset="0"/>
                <a:cs typeface="Arial" charset="0"/>
              </a:rPr>
              <a:t>preceding Preprocess Tool</a:t>
            </a:r>
          </a:p>
          <a:p>
            <a:pPr lvl="1"/>
            <a:r>
              <a:rPr lang="en-US" sz="1400" b="0" dirty="0">
                <a:latin typeface="Arial" charset="0"/>
                <a:cs typeface="Arial" charset="0"/>
              </a:rPr>
              <a:t>Assign Model ID</a:t>
            </a:r>
          </a:p>
          <a:p>
            <a:pPr lvl="1"/>
            <a:r>
              <a:rPr lang="en-US" sz="1400" b="0" dirty="0" smtClean="0"/>
              <a:t>Specify </a:t>
            </a:r>
          </a:p>
          <a:p>
            <a:pPr lvl="2"/>
            <a:r>
              <a:rPr lang="en-US" sz="1000" b="0" dirty="0" smtClean="0"/>
              <a:t>Gripper Shape model</a:t>
            </a:r>
          </a:p>
          <a:p>
            <a:pPr lvl="2"/>
            <a:r>
              <a:rPr lang="en-US" sz="1000" b="0" dirty="0" smtClean="0"/>
              <a:t>Search Interval parameters</a:t>
            </a:r>
            <a:endParaRPr lang="en-US" sz="1000" b="0" dirty="0"/>
          </a:p>
          <a:p>
            <a:pPr lvl="2"/>
            <a:r>
              <a:rPr lang="en-US" sz="1000" b="0" dirty="0" smtClean="0"/>
              <a:t>Minimum Number of 3D points in Grip Area</a:t>
            </a:r>
          </a:p>
          <a:p>
            <a:pPr lvl="2"/>
            <a:r>
              <a:rPr lang="en-US" sz="1000" dirty="0" smtClean="0"/>
              <a:t>Size of the Overlap Check Area</a:t>
            </a:r>
            <a:endParaRPr lang="en-US" sz="1000" b="0" dirty="0"/>
          </a:p>
          <a:p>
            <a:pPr lvl="1"/>
            <a:r>
              <a:rPr lang="en-US" sz="1400" b="0" dirty="0"/>
              <a:t>Select Image Display Mode</a:t>
            </a:r>
          </a:p>
          <a:p>
            <a:pPr lvl="2"/>
            <a:r>
              <a:rPr lang="en-US" sz="1000" dirty="0"/>
              <a:t>2D Image</a:t>
            </a:r>
          </a:p>
          <a:p>
            <a:pPr lvl="2"/>
            <a:r>
              <a:rPr lang="en-US" sz="1000" dirty="0" smtClean="0"/>
              <a:t>3D </a:t>
            </a:r>
            <a:r>
              <a:rPr lang="en-US" sz="1000" dirty="0"/>
              <a:t>Map</a:t>
            </a:r>
          </a:p>
          <a:p>
            <a:pPr lvl="2"/>
            <a:r>
              <a:rPr lang="en-US" sz="1000" dirty="0" smtClean="0"/>
              <a:t>Z-height Image</a:t>
            </a:r>
            <a:endParaRPr lang="en-US" sz="1000" dirty="0"/>
          </a:p>
        </p:txBody>
      </p:sp>
    </p:spTree>
    <p:extLst>
      <p:ext uri="{BB962C8B-B14F-4D97-AF65-F5344CB8AC3E}">
        <p14:creationId xmlns:p14="http://schemas.microsoft.com/office/powerpoint/2010/main" val="42492322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COG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81</a:t>
            </a:fld>
            <a:endParaRPr lang="de-DE" sz="1000" smtClean="0">
              <a:solidFill>
                <a:schemeClr val="tx1"/>
              </a:solidFill>
              <a:latin typeface="DIN-Light" charset="0"/>
            </a:endParaRPr>
          </a:p>
        </p:txBody>
      </p:sp>
      <p:sp>
        <p:nvSpPr>
          <p:cNvPr id="7" name="Inhaltsplatzhalter 2"/>
          <p:cNvSpPr>
            <a:spLocks noGrp="1"/>
          </p:cNvSpPr>
          <p:nvPr>
            <p:ph idx="1"/>
          </p:nvPr>
        </p:nvSpPr>
        <p:spPr>
          <a:xfrm>
            <a:off x="0" y="836613"/>
            <a:ext cx="9906000" cy="2016323"/>
          </a:xfrm>
        </p:spPr>
        <p:txBody>
          <a:bodyPr/>
          <a:lstStyle/>
          <a:p>
            <a:pPr lvl="1"/>
            <a:r>
              <a:rPr lang="en-US" dirty="0" smtClean="0">
                <a:latin typeface="Arial" charset="0"/>
                <a:cs typeface="Arial" charset="0"/>
              </a:rPr>
              <a:t>Calculates the center of gravity (COG) point with </a:t>
            </a:r>
            <a:r>
              <a:rPr lang="en-US" dirty="0">
                <a:latin typeface="Arial" charset="0"/>
                <a:cs typeface="Arial" charset="0"/>
              </a:rPr>
              <a:t>3D point data in a measurement area that is predefined relatively to </a:t>
            </a:r>
            <a:r>
              <a:rPr lang="en-US" dirty="0" smtClean="0">
                <a:latin typeface="Arial" charset="0"/>
                <a:cs typeface="Arial" charset="0"/>
              </a:rPr>
              <a:t>the location </a:t>
            </a:r>
            <a:r>
              <a:rPr lang="en-US" dirty="0">
                <a:latin typeface="Arial" charset="0"/>
                <a:cs typeface="Arial" charset="0"/>
              </a:rPr>
              <a:t>found by the parent tool as GPM or CSM</a:t>
            </a:r>
            <a:r>
              <a:rPr lang="en-US" dirty="0" smtClean="0">
                <a:latin typeface="Arial" charset="0"/>
                <a:cs typeface="Arial" charset="0"/>
              </a:rPr>
              <a:t>.</a:t>
            </a:r>
          </a:p>
          <a:p>
            <a:pPr lvl="1"/>
            <a:r>
              <a:rPr lang="en-US" dirty="0">
                <a:latin typeface="Arial" charset="0"/>
                <a:cs typeface="Arial" charset="0"/>
              </a:rPr>
              <a:t>Can only be a child tool of GPM or CSM Locator Tool</a:t>
            </a:r>
            <a:r>
              <a:rPr lang="en-US" dirty="0" smtClean="0">
                <a:latin typeface="Arial" charset="0"/>
                <a:cs typeface="Arial" charset="0"/>
              </a:rPr>
              <a:t>.</a:t>
            </a:r>
            <a:endParaRPr lang="en-US" dirty="0">
              <a:latin typeface="Arial" charset="0"/>
              <a:cs typeface="Arial" charset="0"/>
            </a:endParaRPr>
          </a:p>
        </p:txBody>
      </p:sp>
      <p:sp>
        <p:nvSpPr>
          <p:cNvPr id="8" name="Text Box 4"/>
          <p:cNvSpPr txBox="1">
            <a:spLocks noChangeArrowheads="1"/>
          </p:cNvSpPr>
          <p:nvPr/>
        </p:nvSpPr>
        <p:spPr bwMode="auto">
          <a:xfrm>
            <a:off x="3971500" y="3140968"/>
            <a:ext cx="1979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a:r>
              <a:rPr kumimoji="0" lang="en-US" altLang="ja-JP" sz="1400" dirty="0" smtClean="0">
                <a:latin typeface="Arial" pitchFamily="34" charset="0"/>
              </a:rPr>
              <a:t>Location found by  CSM Locator Tool</a:t>
            </a:r>
            <a:endParaRPr kumimoji="0" lang="en-US" altLang="ja-JP" sz="1400" dirty="0">
              <a:latin typeface="Arial" pitchFamily="34" charset="0"/>
            </a:endParaRPr>
          </a:p>
        </p:txBody>
      </p:sp>
      <p:grpSp>
        <p:nvGrpSpPr>
          <p:cNvPr id="9" name="Group 5"/>
          <p:cNvGrpSpPr>
            <a:grpSpLocks/>
          </p:cNvGrpSpPr>
          <p:nvPr/>
        </p:nvGrpSpPr>
        <p:grpSpPr bwMode="auto">
          <a:xfrm>
            <a:off x="1747412" y="3092976"/>
            <a:ext cx="3054350" cy="3013075"/>
            <a:chOff x="844" y="1456"/>
            <a:chExt cx="1924" cy="1898"/>
          </a:xfrm>
        </p:grpSpPr>
        <p:pic>
          <p:nvPicPr>
            <p:cNvPr id="10" name="Picture 6" descr="図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 y="1456"/>
              <a:ext cx="1924" cy="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7"/>
            <p:cNvGrpSpPr>
              <a:grpSpLocks/>
            </p:cNvGrpSpPr>
            <p:nvPr/>
          </p:nvGrpSpPr>
          <p:grpSpPr bwMode="auto">
            <a:xfrm rot="300000">
              <a:off x="1750" y="2356"/>
              <a:ext cx="98" cy="90"/>
              <a:chOff x="2346" y="1212"/>
              <a:chExt cx="98" cy="75"/>
            </a:xfrm>
          </p:grpSpPr>
          <p:sp>
            <p:nvSpPr>
              <p:cNvPr id="41" name="Line 8"/>
              <p:cNvSpPr>
                <a:spLocks noChangeShapeType="1"/>
              </p:cNvSpPr>
              <p:nvPr/>
            </p:nvSpPr>
            <p:spPr bwMode="auto">
              <a:xfrm>
                <a:off x="2346" y="1248"/>
                <a:ext cx="98"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9"/>
              <p:cNvSpPr>
                <a:spLocks noChangeShapeType="1"/>
              </p:cNvSpPr>
              <p:nvPr/>
            </p:nvSpPr>
            <p:spPr bwMode="auto">
              <a:xfrm flipV="1">
                <a:off x="2395" y="1212"/>
                <a:ext cx="0" cy="75"/>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Freeform 10"/>
            <p:cNvSpPr>
              <a:spLocks/>
            </p:cNvSpPr>
            <p:nvPr/>
          </p:nvSpPr>
          <p:spPr bwMode="auto">
            <a:xfrm rot="1800000">
              <a:off x="1496" y="1978"/>
              <a:ext cx="454" cy="335"/>
            </a:xfrm>
            <a:custGeom>
              <a:avLst/>
              <a:gdLst>
                <a:gd name="T0" fmla="*/ 0 w 454"/>
                <a:gd name="T1" fmla="*/ 327 h 279"/>
                <a:gd name="T2" fmla="*/ 46 w 454"/>
                <a:gd name="T3" fmla="*/ 327 h 279"/>
                <a:gd name="T4" fmla="*/ 136 w 454"/>
                <a:gd name="T5" fmla="*/ 273 h 279"/>
                <a:gd name="T6" fmla="*/ 227 w 454"/>
                <a:gd name="T7" fmla="*/ 163 h 279"/>
                <a:gd name="T8" fmla="*/ 363 w 454"/>
                <a:gd name="T9" fmla="*/ 54 h 279"/>
                <a:gd name="T10" fmla="*/ 454 w 454"/>
                <a:gd name="T11" fmla="*/ 0 h 2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 h="279">
                  <a:moveTo>
                    <a:pt x="0" y="272"/>
                  </a:moveTo>
                  <a:cubicBezTo>
                    <a:pt x="11" y="275"/>
                    <a:pt x="23" y="279"/>
                    <a:pt x="46" y="272"/>
                  </a:cubicBezTo>
                  <a:cubicBezTo>
                    <a:pt x="69" y="265"/>
                    <a:pt x="106" y="250"/>
                    <a:pt x="136" y="227"/>
                  </a:cubicBezTo>
                  <a:cubicBezTo>
                    <a:pt x="166" y="204"/>
                    <a:pt x="189" y="166"/>
                    <a:pt x="227" y="136"/>
                  </a:cubicBezTo>
                  <a:cubicBezTo>
                    <a:pt x="265" y="106"/>
                    <a:pt x="325" y="68"/>
                    <a:pt x="363" y="45"/>
                  </a:cubicBezTo>
                  <a:cubicBezTo>
                    <a:pt x="401" y="22"/>
                    <a:pt x="439" y="7"/>
                    <a:pt x="454" y="0"/>
                  </a:cubicBezTo>
                </a:path>
              </a:pathLst>
            </a:custGeom>
            <a:noFill/>
            <a:ln w="317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1"/>
            <p:cNvSpPr>
              <a:spLocks/>
            </p:cNvSpPr>
            <p:nvPr/>
          </p:nvSpPr>
          <p:spPr bwMode="auto">
            <a:xfrm rot="1800000">
              <a:off x="1364" y="2183"/>
              <a:ext cx="104" cy="408"/>
            </a:xfrm>
            <a:custGeom>
              <a:avLst/>
              <a:gdLst>
                <a:gd name="T0" fmla="*/ 0 w 105"/>
                <a:gd name="T1" fmla="*/ 0 h 341"/>
                <a:gd name="T2" fmla="*/ 89 w 105"/>
                <a:gd name="T3" fmla="*/ 109 h 341"/>
                <a:gd name="T4" fmla="*/ 89 w 105"/>
                <a:gd name="T5" fmla="*/ 218 h 341"/>
                <a:gd name="T6" fmla="*/ 89 w 105"/>
                <a:gd name="T7" fmla="*/ 380 h 341"/>
                <a:gd name="T8" fmla="*/ 45 w 105"/>
                <a:gd name="T9" fmla="*/ 380 h 3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41">
                  <a:moveTo>
                    <a:pt x="0" y="0"/>
                  </a:moveTo>
                  <a:cubicBezTo>
                    <a:pt x="37" y="30"/>
                    <a:pt x="75" y="61"/>
                    <a:pt x="90" y="91"/>
                  </a:cubicBezTo>
                  <a:cubicBezTo>
                    <a:pt x="105" y="121"/>
                    <a:pt x="90" y="144"/>
                    <a:pt x="90" y="182"/>
                  </a:cubicBezTo>
                  <a:cubicBezTo>
                    <a:pt x="90" y="220"/>
                    <a:pt x="97" y="295"/>
                    <a:pt x="90" y="318"/>
                  </a:cubicBezTo>
                  <a:cubicBezTo>
                    <a:pt x="83" y="341"/>
                    <a:pt x="64" y="329"/>
                    <a:pt x="45" y="318"/>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2"/>
            <p:cNvSpPr>
              <a:spLocks/>
            </p:cNvSpPr>
            <p:nvPr/>
          </p:nvSpPr>
          <p:spPr bwMode="auto">
            <a:xfrm rot="1800000">
              <a:off x="1321" y="2689"/>
              <a:ext cx="725" cy="64"/>
            </a:xfrm>
            <a:custGeom>
              <a:avLst/>
              <a:gdLst>
                <a:gd name="T0" fmla="*/ 0 w 726"/>
                <a:gd name="T1" fmla="*/ 55 h 54"/>
                <a:gd name="T2" fmla="*/ 91 w 726"/>
                <a:gd name="T3" fmla="*/ 55 h 54"/>
                <a:gd name="T4" fmla="*/ 227 w 726"/>
                <a:gd name="T5" fmla="*/ 0 h 54"/>
                <a:gd name="T6" fmla="*/ 408 w 726"/>
                <a:gd name="T7" fmla="*/ 55 h 54"/>
                <a:gd name="T8" fmla="*/ 453 w 726"/>
                <a:gd name="T9" fmla="*/ 55 h 54"/>
                <a:gd name="T10" fmla="*/ 725 w 726"/>
                <a:gd name="T11" fmla="*/ 55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6" h="54">
                  <a:moveTo>
                    <a:pt x="0" y="46"/>
                  </a:moveTo>
                  <a:cubicBezTo>
                    <a:pt x="26" y="50"/>
                    <a:pt x="53" y="54"/>
                    <a:pt x="91" y="46"/>
                  </a:cubicBezTo>
                  <a:cubicBezTo>
                    <a:pt x="129" y="38"/>
                    <a:pt x="174" y="0"/>
                    <a:pt x="227" y="0"/>
                  </a:cubicBezTo>
                  <a:cubicBezTo>
                    <a:pt x="280" y="0"/>
                    <a:pt x="371" y="38"/>
                    <a:pt x="409" y="46"/>
                  </a:cubicBezTo>
                  <a:cubicBezTo>
                    <a:pt x="447" y="54"/>
                    <a:pt x="401" y="46"/>
                    <a:pt x="454" y="46"/>
                  </a:cubicBezTo>
                  <a:cubicBezTo>
                    <a:pt x="507" y="46"/>
                    <a:pt x="616" y="46"/>
                    <a:pt x="726" y="46"/>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3"/>
            <p:cNvSpPr>
              <a:spLocks/>
            </p:cNvSpPr>
            <p:nvPr/>
          </p:nvSpPr>
          <p:spPr bwMode="auto">
            <a:xfrm rot="1800000">
              <a:off x="2040" y="2557"/>
              <a:ext cx="52" cy="382"/>
            </a:xfrm>
            <a:custGeom>
              <a:avLst/>
              <a:gdLst>
                <a:gd name="T0" fmla="*/ 45 w 52"/>
                <a:gd name="T1" fmla="*/ 382 h 318"/>
                <a:gd name="T2" fmla="*/ 45 w 52"/>
                <a:gd name="T3" fmla="*/ 273 h 318"/>
                <a:gd name="T4" fmla="*/ 45 w 52"/>
                <a:gd name="T5" fmla="*/ 163 h 318"/>
                <a:gd name="T6" fmla="*/ 0 w 52"/>
                <a:gd name="T7" fmla="*/ 0 h 3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318">
                  <a:moveTo>
                    <a:pt x="45" y="318"/>
                  </a:moveTo>
                  <a:cubicBezTo>
                    <a:pt x="45" y="287"/>
                    <a:pt x="45" y="257"/>
                    <a:pt x="45" y="227"/>
                  </a:cubicBezTo>
                  <a:cubicBezTo>
                    <a:pt x="45" y="197"/>
                    <a:pt x="52" y="174"/>
                    <a:pt x="45" y="136"/>
                  </a:cubicBezTo>
                  <a:cubicBezTo>
                    <a:pt x="38" y="98"/>
                    <a:pt x="19" y="49"/>
                    <a:pt x="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4"/>
            <p:cNvSpPr>
              <a:spLocks/>
            </p:cNvSpPr>
            <p:nvPr/>
          </p:nvSpPr>
          <p:spPr bwMode="auto">
            <a:xfrm rot="1800000">
              <a:off x="2012" y="2535"/>
              <a:ext cx="136" cy="2"/>
            </a:xfrm>
            <a:custGeom>
              <a:avLst/>
              <a:gdLst>
                <a:gd name="T0" fmla="*/ 136 w 136"/>
                <a:gd name="T1" fmla="*/ 0 h 1"/>
                <a:gd name="T2" fmla="*/ 45 w 136"/>
                <a:gd name="T3" fmla="*/ 0 h 1"/>
                <a:gd name="T4" fmla="*/ 0 w 136"/>
                <a:gd name="T5" fmla="*/ 0 h 1"/>
                <a:gd name="T6" fmla="*/ 0 60000 65536"/>
                <a:gd name="T7" fmla="*/ 0 60000 65536"/>
                <a:gd name="T8" fmla="*/ 0 60000 65536"/>
              </a:gdLst>
              <a:ahLst/>
              <a:cxnLst>
                <a:cxn ang="T6">
                  <a:pos x="T0" y="T1"/>
                </a:cxn>
                <a:cxn ang="T7">
                  <a:pos x="T2" y="T3"/>
                </a:cxn>
                <a:cxn ang="T8">
                  <a:pos x="T4" y="T5"/>
                </a:cxn>
              </a:cxnLst>
              <a:rect l="0" t="0" r="r" b="b"/>
              <a:pathLst>
                <a:path w="136" h="1">
                  <a:moveTo>
                    <a:pt x="136" y="0"/>
                  </a:moveTo>
                  <a:cubicBezTo>
                    <a:pt x="102" y="0"/>
                    <a:pt x="68" y="0"/>
                    <a:pt x="45" y="0"/>
                  </a:cubicBezTo>
                  <a:cubicBezTo>
                    <a:pt x="22" y="0"/>
                    <a:pt x="11" y="0"/>
                    <a:pt x="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5"/>
            <p:cNvSpPr>
              <a:spLocks/>
            </p:cNvSpPr>
            <p:nvPr/>
          </p:nvSpPr>
          <p:spPr bwMode="auto">
            <a:xfrm rot="1800000">
              <a:off x="1897" y="2158"/>
              <a:ext cx="317" cy="272"/>
            </a:xfrm>
            <a:custGeom>
              <a:avLst/>
              <a:gdLst>
                <a:gd name="T0" fmla="*/ 0 w 317"/>
                <a:gd name="T1" fmla="*/ 0 h 227"/>
                <a:gd name="T2" fmla="*/ 181 w 317"/>
                <a:gd name="T3" fmla="*/ 54 h 227"/>
                <a:gd name="T4" fmla="*/ 272 w 317"/>
                <a:gd name="T5" fmla="*/ 163 h 227"/>
                <a:gd name="T6" fmla="*/ 317 w 317"/>
                <a:gd name="T7" fmla="*/ 272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227">
                  <a:moveTo>
                    <a:pt x="0" y="0"/>
                  </a:moveTo>
                  <a:cubicBezTo>
                    <a:pt x="68" y="11"/>
                    <a:pt x="136" y="22"/>
                    <a:pt x="181" y="45"/>
                  </a:cubicBezTo>
                  <a:cubicBezTo>
                    <a:pt x="226" y="68"/>
                    <a:pt x="249" y="106"/>
                    <a:pt x="272" y="136"/>
                  </a:cubicBezTo>
                  <a:cubicBezTo>
                    <a:pt x="295" y="166"/>
                    <a:pt x="306" y="196"/>
                    <a:pt x="317" y="227"/>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6"/>
            <p:cNvSpPr>
              <a:spLocks/>
            </p:cNvSpPr>
            <p:nvPr/>
          </p:nvSpPr>
          <p:spPr bwMode="auto">
            <a:xfrm rot="1800000">
              <a:off x="2029" y="2473"/>
              <a:ext cx="90" cy="54"/>
            </a:xfrm>
            <a:custGeom>
              <a:avLst/>
              <a:gdLst>
                <a:gd name="T0" fmla="*/ 0 w 90"/>
                <a:gd name="T1" fmla="*/ 54 h 45"/>
                <a:gd name="T2" fmla="*/ 90 w 90"/>
                <a:gd name="T3" fmla="*/ 0 h 45"/>
                <a:gd name="T4" fmla="*/ 0 60000 65536"/>
                <a:gd name="T5" fmla="*/ 0 60000 65536"/>
              </a:gdLst>
              <a:ahLst/>
              <a:cxnLst>
                <a:cxn ang="T4">
                  <a:pos x="T0" y="T1"/>
                </a:cxn>
                <a:cxn ang="T5">
                  <a:pos x="T2" y="T3"/>
                </a:cxn>
              </a:cxnLst>
              <a:rect l="0" t="0" r="r" b="b"/>
              <a:pathLst>
                <a:path w="90" h="45">
                  <a:moveTo>
                    <a:pt x="0" y="45"/>
                  </a:moveTo>
                  <a:cubicBezTo>
                    <a:pt x="0" y="45"/>
                    <a:pt x="45" y="22"/>
                    <a:pt x="9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Oval 17"/>
            <p:cNvSpPr>
              <a:spLocks noChangeArrowheads="1"/>
            </p:cNvSpPr>
            <p:nvPr/>
          </p:nvSpPr>
          <p:spPr bwMode="auto">
            <a:xfrm>
              <a:off x="1890" y="253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8"/>
            <p:cNvSpPr>
              <a:spLocks noChangeArrowheads="1"/>
            </p:cNvSpPr>
            <p:nvPr/>
          </p:nvSpPr>
          <p:spPr bwMode="auto">
            <a:xfrm>
              <a:off x="2014" y="234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19"/>
            <p:cNvSpPr>
              <a:spLocks noChangeArrowheads="1"/>
            </p:cNvSpPr>
            <p:nvPr/>
          </p:nvSpPr>
          <p:spPr bwMode="auto">
            <a:xfrm>
              <a:off x="1739" y="249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0"/>
            <p:cNvSpPr>
              <a:spLocks noChangeArrowheads="1"/>
            </p:cNvSpPr>
            <p:nvPr/>
          </p:nvSpPr>
          <p:spPr bwMode="auto">
            <a:xfrm>
              <a:off x="1980" y="258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1"/>
            <p:cNvSpPr>
              <a:spLocks noChangeArrowheads="1"/>
            </p:cNvSpPr>
            <p:nvPr/>
          </p:nvSpPr>
          <p:spPr bwMode="auto">
            <a:xfrm>
              <a:off x="1481" y="240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2"/>
            <p:cNvSpPr>
              <a:spLocks noChangeArrowheads="1"/>
            </p:cNvSpPr>
            <p:nvPr/>
          </p:nvSpPr>
          <p:spPr bwMode="auto">
            <a:xfrm>
              <a:off x="1687" y="2297"/>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3"/>
            <p:cNvSpPr>
              <a:spLocks noChangeArrowheads="1"/>
            </p:cNvSpPr>
            <p:nvPr/>
          </p:nvSpPr>
          <p:spPr bwMode="auto">
            <a:xfrm>
              <a:off x="1572" y="2447"/>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4"/>
            <p:cNvSpPr>
              <a:spLocks noChangeArrowheads="1"/>
            </p:cNvSpPr>
            <p:nvPr/>
          </p:nvSpPr>
          <p:spPr bwMode="auto">
            <a:xfrm>
              <a:off x="1935" y="241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p:cNvSpPr>
              <a:spLocks noChangeShapeType="1"/>
            </p:cNvSpPr>
            <p:nvPr/>
          </p:nvSpPr>
          <p:spPr bwMode="auto">
            <a:xfrm flipH="1" flipV="1">
              <a:off x="1797" y="1576"/>
              <a:ext cx="0" cy="79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6"/>
            <p:cNvSpPr>
              <a:spLocks noChangeArrowheads="1"/>
            </p:cNvSpPr>
            <p:nvPr/>
          </p:nvSpPr>
          <p:spPr bwMode="auto">
            <a:xfrm>
              <a:off x="1562" y="227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27"/>
            <p:cNvSpPr>
              <a:spLocks noChangeArrowheads="1"/>
            </p:cNvSpPr>
            <p:nvPr/>
          </p:nvSpPr>
          <p:spPr bwMode="auto">
            <a:xfrm>
              <a:off x="1708" y="2220"/>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28"/>
            <p:cNvSpPr>
              <a:spLocks noChangeArrowheads="1"/>
            </p:cNvSpPr>
            <p:nvPr/>
          </p:nvSpPr>
          <p:spPr bwMode="auto">
            <a:xfrm>
              <a:off x="1913" y="273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29"/>
            <p:cNvSpPr>
              <a:spLocks noChangeArrowheads="1"/>
            </p:cNvSpPr>
            <p:nvPr/>
          </p:nvSpPr>
          <p:spPr bwMode="auto">
            <a:xfrm>
              <a:off x="1890" y="2356"/>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0"/>
            <p:cNvSpPr>
              <a:spLocks noChangeArrowheads="1"/>
            </p:cNvSpPr>
            <p:nvPr/>
          </p:nvSpPr>
          <p:spPr bwMode="auto">
            <a:xfrm>
              <a:off x="1618" y="2356"/>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1"/>
            <p:cNvSpPr>
              <a:spLocks noChangeArrowheads="1"/>
            </p:cNvSpPr>
            <p:nvPr/>
          </p:nvSpPr>
          <p:spPr bwMode="auto">
            <a:xfrm>
              <a:off x="1935" y="2220"/>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32"/>
            <p:cNvSpPr>
              <a:spLocks noChangeArrowheads="1"/>
            </p:cNvSpPr>
            <p:nvPr/>
          </p:nvSpPr>
          <p:spPr bwMode="auto">
            <a:xfrm>
              <a:off x="1844" y="226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33"/>
            <p:cNvSpPr>
              <a:spLocks noChangeArrowheads="1"/>
            </p:cNvSpPr>
            <p:nvPr/>
          </p:nvSpPr>
          <p:spPr bwMode="auto">
            <a:xfrm>
              <a:off x="1709" y="258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p:cNvSpPr>
              <a:spLocks noChangeArrowheads="1"/>
            </p:cNvSpPr>
            <p:nvPr/>
          </p:nvSpPr>
          <p:spPr bwMode="auto">
            <a:xfrm>
              <a:off x="1822" y="2640"/>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0" lang="en-US" sz="1800" b="1">
                <a:latin typeface="Arial" pitchFamily="34" charset="0"/>
              </a:endParaRPr>
            </a:p>
          </p:txBody>
        </p:sp>
        <p:sp>
          <p:nvSpPr>
            <p:cNvPr id="37" name="Oval 35"/>
            <p:cNvSpPr>
              <a:spLocks noChangeArrowheads="1"/>
            </p:cNvSpPr>
            <p:nvPr/>
          </p:nvSpPr>
          <p:spPr bwMode="auto">
            <a:xfrm>
              <a:off x="1844" y="249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0" lang="en-US" sz="1800" b="1">
                <a:latin typeface="Arial" pitchFamily="34" charset="0"/>
              </a:endParaRPr>
            </a:p>
          </p:txBody>
        </p:sp>
        <p:sp>
          <p:nvSpPr>
            <p:cNvPr id="38" name="Oval 36"/>
            <p:cNvSpPr>
              <a:spLocks noChangeArrowheads="1"/>
            </p:cNvSpPr>
            <p:nvPr/>
          </p:nvSpPr>
          <p:spPr bwMode="auto">
            <a:xfrm>
              <a:off x="1663" y="2447"/>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p:cNvSpPr>
              <a:spLocks noChangeArrowheads="1"/>
            </p:cNvSpPr>
            <p:nvPr/>
          </p:nvSpPr>
          <p:spPr bwMode="auto">
            <a:xfrm>
              <a:off x="1606" y="252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8"/>
            <p:cNvSpPr>
              <a:spLocks noChangeArrowheads="1"/>
            </p:cNvSpPr>
            <p:nvPr/>
          </p:nvSpPr>
          <p:spPr bwMode="auto">
            <a:xfrm>
              <a:off x="1858" y="216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3" name="Group 39"/>
          <p:cNvGrpSpPr>
            <a:grpSpLocks/>
          </p:cNvGrpSpPr>
          <p:nvPr/>
        </p:nvGrpSpPr>
        <p:grpSpPr bwMode="auto">
          <a:xfrm>
            <a:off x="5347862" y="3273951"/>
            <a:ext cx="2622550" cy="2593975"/>
            <a:chOff x="3112" y="1570"/>
            <a:chExt cx="1652" cy="1634"/>
          </a:xfrm>
        </p:grpSpPr>
        <p:pic>
          <p:nvPicPr>
            <p:cNvPr id="44" name="Picture 40" descr="図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 y="1611"/>
              <a:ext cx="1652"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1"/>
            <p:cNvGrpSpPr>
              <a:grpSpLocks/>
            </p:cNvGrpSpPr>
            <p:nvPr/>
          </p:nvGrpSpPr>
          <p:grpSpPr bwMode="auto">
            <a:xfrm rot="-2100000">
              <a:off x="3879" y="2364"/>
              <a:ext cx="98" cy="90"/>
              <a:chOff x="2346" y="1212"/>
              <a:chExt cx="98" cy="75"/>
            </a:xfrm>
          </p:grpSpPr>
          <p:sp>
            <p:nvSpPr>
              <p:cNvPr id="75" name="Line 42"/>
              <p:cNvSpPr>
                <a:spLocks noChangeShapeType="1"/>
              </p:cNvSpPr>
              <p:nvPr/>
            </p:nvSpPr>
            <p:spPr bwMode="auto">
              <a:xfrm>
                <a:off x="2346" y="1248"/>
                <a:ext cx="98"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43"/>
              <p:cNvSpPr>
                <a:spLocks noChangeShapeType="1"/>
              </p:cNvSpPr>
              <p:nvPr/>
            </p:nvSpPr>
            <p:spPr bwMode="auto">
              <a:xfrm flipV="1">
                <a:off x="2395" y="1212"/>
                <a:ext cx="0" cy="75"/>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6" name="Freeform 44"/>
            <p:cNvSpPr>
              <a:spLocks/>
            </p:cNvSpPr>
            <p:nvPr/>
          </p:nvSpPr>
          <p:spPr bwMode="auto">
            <a:xfrm rot="-600000">
              <a:off x="3479" y="2096"/>
              <a:ext cx="454" cy="335"/>
            </a:xfrm>
            <a:custGeom>
              <a:avLst/>
              <a:gdLst>
                <a:gd name="T0" fmla="*/ 0 w 454"/>
                <a:gd name="T1" fmla="*/ 327 h 279"/>
                <a:gd name="T2" fmla="*/ 46 w 454"/>
                <a:gd name="T3" fmla="*/ 327 h 279"/>
                <a:gd name="T4" fmla="*/ 136 w 454"/>
                <a:gd name="T5" fmla="*/ 273 h 279"/>
                <a:gd name="T6" fmla="*/ 227 w 454"/>
                <a:gd name="T7" fmla="*/ 163 h 279"/>
                <a:gd name="T8" fmla="*/ 363 w 454"/>
                <a:gd name="T9" fmla="*/ 54 h 279"/>
                <a:gd name="T10" fmla="*/ 454 w 454"/>
                <a:gd name="T11" fmla="*/ 0 h 2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 h="279">
                  <a:moveTo>
                    <a:pt x="0" y="272"/>
                  </a:moveTo>
                  <a:cubicBezTo>
                    <a:pt x="11" y="275"/>
                    <a:pt x="23" y="279"/>
                    <a:pt x="46" y="272"/>
                  </a:cubicBezTo>
                  <a:cubicBezTo>
                    <a:pt x="69" y="265"/>
                    <a:pt x="106" y="250"/>
                    <a:pt x="136" y="227"/>
                  </a:cubicBezTo>
                  <a:cubicBezTo>
                    <a:pt x="166" y="204"/>
                    <a:pt x="189" y="166"/>
                    <a:pt x="227" y="136"/>
                  </a:cubicBezTo>
                  <a:cubicBezTo>
                    <a:pt x="265" y="106"/>
                    <a:pt x="325" y="68"/>
                    <a:pt x="363" y="45"/>
                  </a:cubicBezTo>
                  <a:cubicBezTo>
                    <a:pt x="401" y="22"/>
                    <a:pt x="439" y="7"/>
                    <a:pt x="454" y="0"/>
                  </a:cubicBezTo>
                </a:path>
              </a:pathLst>
            </a:custGeom>
            <a:noFill/>
            <a:ln w="317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45"/>
            <p:cNvSpPr>
              <a:spLocks/>
            </p:cNvSpPr>
            <p:nvPr/>
          </p:nvSpPr>
          <p:spPr bwMode="auto">
            <a:xfrm rot="-600000">
              <a:off x="3573" y="2442"/>
              <a:ext cx="104" cy="408"/>
            </a:xfrm>
            <a:custGeom>
              <a:avLst/>
              <a:gdLst>
                <a:gd name="T0" fmla="*/ 0 w 105"/>
                <a:gd name="T1" fmla="*/ 0 h 341"/>
                <a:gd name="T2" fmla="*/ 89 w 105"/>
                <a:gd name="T3" fmla="*/ 109 h 341"/>
                <a:gd name="T4" fmla="*/ 89 w 105"/>
                <a:gd name="T5" fmla="*/ 218 h 341"/>
                <a:gd name="T6" fmla="*/ 89 w 105"/>
                <a:gd name="T7" fmla="*/ 380 h 341"/>
                <a:gd name="T8" fmla="*/ 45 w 105"/>
                <a:gd name="T9" fmla="*/ 380 h 3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41">
                  <a:moveTo>
                    <a:pt x="0" y="0"/>
                  </a:moveTo>
                  <a:cubicBezTo>
                    <a:pt x="37" y="30"/>
                    <a:pt x="75" y="61"/>
                    <a:pt x="90" y="91"/>
                  </a:cubicBezTo>
                  <a:cubicBezTo>
                    <a:pt x="105" y="121"/>
                    <a:pt x="90" y="144"/>
                    <a:pt x="90" y="182"/>
                  </a:cubicBezTo>
                  <a:cubicBezTo>
                    <a:pt x="90" y="220"/>
                    <a:pt x="97" y="295"/>
                    <a:pt x="90" y="318"/>
                  </a:cubicBezTo>
                  <a:cubicBezTo>
                    <a:pt x="83" y="341"/>
                    <a:pt x="64" y="329"/>
                    <a:pt x="45" y="318"/>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46"/>
            <p:cNvSpPr>
              <a:spLocks/>
            </p:cNvSpPr>
            <p:nvPr/>
          </p:nvSpPr>
          <p:spPr bwMode="auto">
            <a:xfrm rot="-600000">
              <a:off x="3682" y="2697"/>
              <a:ext cx="725" cy="64"/>
            </a:xfrm>
            <a:custGeom>
              <a:avLst/>
              <a:gdLst>
                <a:gd name="T0" fmla="*/ 0 w 726"/>
                <a:gd name="T1" fmla="*/ 55 h 54"/>
                <a:gd name="T2" fmla="*/ 91 w 726"/>
                <a:gd name="T3" fmla="*/ 55 h 54"/>
                <a:gd name="T4" fmla="*/ 227 w 726"/>
                <a:gd name="T5" fmla="*/ 0 h 54"/>
                <a:gd name="T6" fmla="*/ 408 w 726"/>
                <a:gd name="T7" fmla="*/ 55 h 54"/>
                <a:gd name="T8" fmla="*/ 453 w 726"/>
                <a:gd name="T9" fmla="*/ 55 h 54"/>
                <a:gd name="T10" fmla="*/ 725 w 726"/>
                <a:gd name="T11" fmla="*/ 55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6" h="54">
                  <a:moveTo>
                    <a:pt x="0" y="46"/>
                  </a:moveTo>
                  <a:cubicBezTo>
                    <a:pt x="26" y="50"/>
                    <a:pt x="53" y="54"/>
                    <a:pt x="91" y="46"/>
                  </a:cubicBezTo>
                  <a:cubicBezTo>
                    <a:pt x="129" y="38"/>
                    <a:pt x="174" y="0"/>
                    <a:pt x="227" y="0"/>
                  </a:cubicBezTo>
                  <a:cubicBezTo>
                    <a:pt x="280" y="0"/>
                    <a:pt x="371" y="38"/>
                    <a:pt x="409" y="46"/>
                  </a:cubicBezTo>
                  <a:cubicBezTo>
                    <a:pt x="447" y="54"/>
                    <a:pt x="401" y="46"/>
                    <a:pt x="454" y="46"/>
                  </a:cubicBezTo>
                  <a:cubicBezTo>
                    <a:pt x="507" y="46"/>
                    <a:pt x="616" y="46"/>
                    <a:pt x="726" y="46"/>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47"/>
            <p:cNvSpPr>
              <a:spLocks/>
            </p:cNvSpPr>
            <p:nvPr/>
          </p:nvSpPr>
          <p:spPr bwMode="auto">
            <a:xfrm rot="-600000">
              <a:off x="4330" y="2313"/>
              <a:ext cx="52" cy="382"/>
            </a:xfrm>
            <a:custGeom>
              <a:avLst/>
              <a:gdLst>
                <a:gd name="T0" fmla="*/ 45 w 52"/>
                <a:gd name="T1" fmla="*/ 382 h 318"/>
                <a:gd name="T2" fmla="*/ 45 w 52"/>
                <a:gd name="T3" fmla="*/ 273 h 318"/>
                <a:gd name="T4" fmla="*/ 45 w 52"/>
                <a:gd name="T5" fmla="*/ 163 h 318"/>
                <a:gd name="T6" fmla="*/ 0 w 52"/>
                <a:gd name="T7" fmla="*/ 0 h 3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318">
                  <a:moveTo>
                    <a:pt x="45" y="318"/>
                  </a:moveTo>
                  <a:cubicBezTo>
                    <a:pt x="45" y="287"/>
                    <a:pt x="45" y="257"/>
                    <a:pt x="45" y="227"/>
                  </a:cubicBezTo>
                  <a:cubicBezTo>
                    <a:pt x="45" y="197"/>
                    <a:pt x="52" y="174"/>
                    <a:pt x="45" y="136"/>
                  </a:cubicBezTo>
                  <a:cubicBezTo>
                    <a:pt x="38" y="98"/>
                    <a:pt x="19" y="49"/>
                    <a:pt x="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48"/>
            <p:cNvSpPr>
              <a:spLocks/>
            </p:cNvSpPr>
            <p:nvPr/>
          </p:nvSpPr>
          <p:spPr bwMode="auto">
            <a:xfrm rot="-600000">
              <a:off x="4162" y="2332"/>
              <a:ext cx="136" cy="2"/>
            </a:xfrm>
            <a:custGeom>
              <a:avLst/>
              <a:gdLst>
                <a:gd name="T0" fmla="*/ 136 w 136"/>
                <a:gd name="T1" fmla="*/ 0 h 1"/>
                <a:gd name="T2" fmla="*/ 45 w 136"/>
                <a:gd name="T3" fmla="*/ 0 h 1"/>
                <a:gd name="T4" fmla="*/ 0 w 136"/>
                <a:gd name="T5" fmla="*/ 0 h 1"/>
                <a:gd name="T6" fmla="*/ 0 60000 65536"/>
                <a:gd name="T7" fmla="*/ 0 60000 65536"/>
                <a:gd name="T8" fmla="*/ 0 60000 65536"/>
              </a:gdLst>
              <a:ahLst/>
              <a:cxnLst>
                <a:cxn ang="T6">
                  <a:pos x="T0" y="T1"/>
                </a:cxn>
                <a:cxn ang="T7">
                  <a:pos x="T2" y="T3"/>
                </a:cxn>
                <a:cxn ang="T8">
                  <a:pos x="T4" y="T5"/>
                </a:cxn>
              </a:cxnLst>
              <a:rect l="0" t="0" r="r" b="b"/>
              <a:pathLst>
                <a:path w="136" h="1">
                  <a:moveTo>
                    <a:pt x="136" y="0"/>
                  </a:moveTo>
                  <a:cubicBezTo>
                    <a:pt x="102" y="0"/>
                    <a:pt x="68" y="0"/>
                    <a:pt x="45" y="0"/>
                  </a:cubicBezTo>
                  <a:cubicBezTo>
                    <a:pt x="22" y="0"/>
                    <a:pt x="11" y="0"/>
                    <a:pt x="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49"/>
            <p:cNvSpPr>
              <a:spLocks/>
            </p:cNvSpPr>
            <p:nvPr/>
          </p:nvSpPr>
          <p:spPr bwMode="auto">
            <a:xfrm rot="-600000">
              <a:off x="3897" y="2026"/>
              <a:ext cx="317" cy="272"/>
            </a:xfrm>
            <a:custGeom>
              <a:avLst/>
              <a:gdLst>
                <a:gd name="T0" fmla="*/ 0 w 317"/>
                <a:gd name="T1" fmla="*/ 0 h 227"/>
                <a:gd name="T2" fmla="*/ 181 w 317"/>
                <a:gd name="T3" fmla="*/ 54 h 227"/>
                <a:gd name="T4" fmla="*/ 272 w 317"/>
                <a:gd name="T5" fmla="*/ 163 h 227"/>
                <a:gd name="T6" fmla="*/ 317 w 317"/>
                <a:gd name="T7" fmla="*/ 272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227">
                  <a:moveTo>
                    <a:pt x="0" y="0"/>
                  </a:moveTo>
                  <a:cubicBezTo>
                    <a:pt x="68" y="11"/>
                    <a:pt x="136" y="22"/>
                    <a:pt x="181" y="45"/>
                  </a:cubicBezTo>
                  <a:cubicBezTo>
                    <a:pt x="226" y="68"/>
                    <a:pt x="249" y="106"/>
                    <a:pt x="272" y="136"/>
                  </a:cubicBezTo>
                  <a:cubicBezTo>
                    <a:pt x="295" y="166"/>
                    <a:pt x="306" y="196"/>
                    <a:pt x="317" y="227"/>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50"/>
            <p:cNvSpPr>
              <a:spLocks/>
            </p:cNvSpPr>
            <p:nvPr/>
          </p:nvSpPr>
          <p:spPr bwMode="auto">
            <a:xfrm rot="-600000">
              <a:off x="4158" y="2282"/>
              <a:ext cx="90" cy="54"/>
            </a:xfrm>
            <a:custGeom>
              <a:avLst/>
              <a:gdLst>
                <a:gd name="T0" fmla="*/ 0 w 90"/>
                <a:gd name="T1" fmla="*/ 54 h 45"/>
                <a:gd name="T2" fmla="*/ 90 w 90"/>
                <a:gd name="T3" fmla="*/ 0 h 45"/>
                <a:gd name="T4" fmla="*/ 0 60000 65536"/>
                <a:gd name="T5" fmla="*/ 0 60000 65536"/>
              </a:gdLst>
              <a:ahLst/>
              <a:cxnLst>
                <a:cxn ang="T4">
                  <a:pos x="T0" y="T1"/>
                </a:cxn>
                <a:cxn ang="T5">
                  <a:pos x="T2" y="T3"/>
                </a:cxn>
              </a:cxnLst>
              <a:rect l="0" t="0" r="r" b="b"/>
              <a:pathLst>
                <a:path w="90" h="45">
                  <a:moveTo>
                    <a:pt x="0" y="45"/>
                  </a:moveTo>
                  <a:cubicBezTo>
                    <a:pt x="0" y="45"/>
                    <a:pt x="45" y="22"/>
                    <a:pt x="90" y="0"/>
                  </a:cubicBezTo>
                </a:path>
              </a:pathLst>
            </a:custGeom>
            <a:noFill/>
            <a:ln w="31750" cap="flat"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Oval 51"/>
            <p:cNvSpPr>
              <a:spLocks noChangeArrowheads="1"/>
            </p:cNvSpPr>
            <p:nvPr/>
          </p:nvSpPr>
          <p:spPr bwMode="auto">
            <a:xfrm>
              <a:off x="4284" y="255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2"/>
            <p:cNvSpPr>
              <a:spLocks noChangeArrowheads="1"/>
            </p:cNvSpPr>
            <p:nvPr/>
          </p:nvSpPr>
          <p:spPr bwMode="auto">
            <a:xfrm>
              <a:off x="3831" y="216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3"/>
            <p:cNvSpPr>
              <a:spLocks noChangeArrowheads="1"/>
            </p:cNvSpPr>
            <p:nvPr/>
          </p:nvSpPr>
          <p:spPr bwMode="auto">
            <a:xfrm>
              <a:off x="3740" y="246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4"/>
            <p:cNvSpPr>
              <a:spLocks noChangeArrowheads="1"/>
            </p:cNvSpPr>
            <p:nvPr/>
          </p:nvSpPr>
          <p:spPr bwMode="auto">
            <a:xfrm>
              <a:off x="4012" y="2190"/>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5"/>
            <p:cNvSpPr>
              <a:spLocks noChangeArrowheads="1"/>
            </p:cNvSpPr>
            <p:nvPr/>
          </p:nvSpPr>
          <p:spPr bwMode="auto">
            <a:xfrm>
              <a:off x="3967" y="246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6"/>
            <p:cNvSpPr>
              <a:spLocks noChangeArrowheads="1"/>
            </p:cNvSpPr>
            <p:nvPr/>
          </p:nvSpPr>
          <p:spPr bwMode="auto">
            <a:xfrm>
              <a:off x="3786" y="237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7"/>
            <p:cNvSpPr>
              <a:spLocks noChangeArrowheads="1"/>
            </p:cNvSpPr>
            <p:nvPr/>
          </p:nvSpPr>
          <p:spPr bwMode="auto">
            <a:xfrm>
              <a:off x="4058" y="250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8"/>
            <p:cNvSpPr>
              <a:spLocks noChangeArrowheads="1"/>
            </p:cNvSpPr>
            <p:nvPr/>
          </p:nvSpPr>
          <p:spPr bwMode="auto">
            <a:xfrm>
              <a:off x="3649" y="246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9"/>
            <p:cNvSpPr>
              <a:spLocks noChangeArrowheads="1"/>
            </p:cNvSpPr>
            <p:nvPr/>
          </p:nvSpPr>
          <p:spPr bwMode="auto">
            <a:xfrm>
              <a:off x="3787" y="2265"/>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60"/>
            <p:cNvSpPr>
              <a:spLocks noChangeArrowheads="1"/>
            </p:cNvSpPr>
            <p:nvPr/>
          </p:nvSpPr>
          <p:spPr bwMode="auto">
            <a:xfrm>
              <a:off x="4239" y="246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61"/>
            <p:cNvSpPr>
              <a:spLocks noChangeArrowheads="1"/>
            </p:cNvSpPr>
            <p:nvPr/>
          </p:nvSpPr>
          <p:spPr bwMode="auto">
            <a:xfrm>
              <a:off x="3922" y="255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2"/>
            <p:cNvSpPr>
              <a:spLocks noChangeArrowheads="1"/>
            </p:cNvSpPr>
            <p:nvPr/>
          </p:nvSpPr>
          <p:spPr bwMode="auto">
            <a:xfrm>
              <a:off x="3831" y="255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3"/>
            <p:cNvSpPr>
              <a:spLocks noChangeArrowheads="1"/>
            </p:cNvSpPr>
            <p:nvPr/>
          </p:nvSpPr>
          <p:spPr bwMode="auto">
            <a:xfrm>
              <a:off x="3969" y="212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4"/>
            <p:cNvSpPr>
              <a:spLocks noChangeArrowheads="1"/>
            </p:cNvSpPr>
            <p:nvPr/>
          </p:nvSpPr>
          <p:spPr bwMode="auto">
            <a:xfrm>
              <a:off x="4036" y="259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5"/>
            <p:cNvSpPr>
              <a:spLocks noChangeArrowheads="1"/>
            </p:cNvSpPr>
            <p:nvPr/>
          </p:nvSpPr>
          <p:spPr bwMode="auto">
            <a:xfrm>
              <a:off x="4058" y="228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66"/>
            <p:cNvSpPr>
              <a:spLocks noChangeArrowheads="1"/>
            </p:cNvSpPr>
            <p:nvPr/>
          </p:nvSpPr>
          <p:spPr bwMode="auto">
            <a:xfrm>
              <a:off x="3740" y="259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67"/>
            <p:cNvSpPr>
              <a:spLocks noChangeArrowheads="1"/>
            </p:cNvSpPr>
            <p:nvPr/>
          </p:nvSpPr>
          <p:spPr bwMode="auto">
            <a:xfrm>
              <a:off x="4036" y="237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68"/>
            <p:cNvSpPr>
              <a:spLocks noChangeArrowheads="1"/>
            </p:cNvSpPr>
            <p:nvPr/>
          </p:nvSpPr>
          <p:spPr bwMode="auto">
            <a:xfrm>
              <a:off x="3831" y="2462"/>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0" lang="en-US" sz="1800" b="1">
                <a:latin typeface="Arial" pitchFamily="34" charset="0"/>
              </a:endParaRPr>
            </a:p>
          </p:txBody>
        </p:sp>
        <p:sp>
          <p:nvSpPr>
            <p:cNvPr id="71" name="Oval 69"/>
            <p:cNvSpPr>
              <a:spLocks noChangeArrowheads="1"/>
            </p:cNvSpPr>
            <p:nvPr/>
          </p:nvSpPr>
          <p:spPr bwMode="auto">
            <a:xfrm>
              <a:off x="4148" y="250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70"/>
            <p:cNvSpPr>
              <a:spLocks noChangeShapeType="1"/>
            </p:cNvSpPr>
            <p:nvPr/>
          </p:nvSpPr>
          <p:spPr bwMode="auto">
            <a:xfrm flipH="1" flipV="1">
              <a:off x="3938" y="1570"/>
              <a:ext cx="0" cy="79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71"/>
            <p:cNvSpPr>
              <a:spLocks noChangeArrowheads="1"/>
            </p:cNvSpPr>
            <p:nvPr/>
          </p:nvSpPr>
          <p:spPr bwMode="auto">
            <a:xfrm>
              <a:off x="3696" y="2336"/>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72"/>
            <p:cNvSpPr>
              <a:spLocks noChangeArrowheads="1"/>
            </p:cNvSpPr>
            <p:nvPr/>
          </p:nvSpPr>
          <p:spPr bwMode="auto">
            <a:xfrm>
              <a:off x="3759" y="2681"/>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7" name="Line 73"/>
          <p:cNvSpPr>
            <a:spLocks noChangeShapeType="1"/>
          </p:cNvSpPr>
          <p:nvPr/>
        </p:nvSpPr>
        <p:spPr bwMode="auto">
          <a:xfrm flipV="1">
            <a:off x="3539700" y="3720039"/>
            <a:ext cx="107950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74"/>
          <p:cNvSpPr>
            <a:spLocks noChangeShapeType="1"/>
          </p:cNvSpPr>
          <p:nvPr/>
        </p:nvSpPr>
        <p:spPr bwMode="auto">
          <a:xfrm>
            <a:off x="5195462" y="3720039"/>
            <a:ext cx="1079500"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Text Box 75"/>
          <p:cNvSpPr txBox="1">
            <a:spLocks noChangeArrowheads="1"/>
          </p:cNvSpPr>
          <p:nvPr/>
        </p:nvSpPr>
        <p:spPr bwMode="auto">
          <a:xfrm>
            <a:off x="3971500" y="5644480"/>
            <a:ext cx="1979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a:r>
              <a:rPr kumimoji="0" lang="en-US" altLang="ja-JP" sz="1400" dirty="0">
                <a:latin typeface="Arial" pitchFamily="34" charset="0"/>
              </a:rPr>
              <a:t>3D </a:t>
            </a:r>
            <a:r>
              <a:rPr kumimoji="0" lang="en-US" altLang="ja-JP" sz="1400" dirty="0" smtClean="0">
                <a:latin typeface="Arial" pitchFamily="34" charset="0"/>
              </a:rPr>
              <a:t>points</a:t>
            </a:r>
            <a:endParaRPr kumimoji="0" lang="en-US" altLang="ja-JP" sz="1400" dirty="0">
              <a:latin typeface="Arial" pitchFamily="34" charset="0"/>
            </a:endParaRPr>
          </a:p>
        </p:txBody>
      </p:sp>
      <p:sp>
        <p:nvSpPr>
          <p:cNvPr id="80" name="Line 76"/>
          <p:cNvSpPr>
            <a:spLocks noChangeShapeType="1"/>
          </p:cNvSpPr>
          <p:nvPr/>
        </p:nvSpPr>
        <p:spPr bwMode="auto">
          <a:xfrm>
            <a:off x="3539700" y="5159901"/>
            <a:ext cx="1152525" cy="4333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77"/>
          <p:cNvSpPr>
            <a:spLocks noChangeShapeType="1"/>
          </p:cNvSpPr>
          <p:nvPr/>
        </p:nvSpPr>
        <p:spPr bwMode="auto">
          <a:xfrm flipH="1">
            <a:off x="5051000" y="4944001"/>
            <a:ext cx="1296987" cy="649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Action Button: Home 81">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7571936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COG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82</a:t>
            </a:fld>
            <a:endParaRPr lang="de-DE" sz="1000" smtClean="0">
              <a:solidFill>
                <a:schemeClr val="tx1"/>
              </a:solidFill>
              <a:latin typeface="DIN-Light"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 y="1484784"/>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nhaltsplatzhalter 2"/>
          <p:cNvSpPr>
            <a:spLocks noGrp="1"/>
          </p:cNvSpPr>
          <p:nvPr>
            <p:ph idx="1"/>
          </p:nvPr>
        </p:nvSpPr>
        <p:spPr>
          <a:xfrm>
            <a:off x="5601072" y="1484784"/>
            <a:ext cx="4536504" cy="4248472"/>
          </a:xfrm>
        </p:spPr>
        <p:txBody>
          <a:bodyPr/>
          <a:lstStyle/>
          <a:p>
            <a:pPr lvl="1"/>
            <a:r>
              <a:rPr lang="en-US" sz="1400" b="0" dirty="0" smtClean="0"/>
              <a:t>Set measurement area relative to position found by the parent locator tool</a:t>
            </a:r>
          </a:p>
          <a:p>
            <a:pPr lvl="1"/>
            <a:r>
              <a:rPr lang="en-US" sz="1400" b="0" dirty="0" smtClean="0"/>
              <a:t>Define window mask, if needed</a:t>
            </a:r>
          </a:p>
          <a:p>
            <a:pPr lvl="1"/>
            <a:r>
              <a:rPr lang="en-US" sz="1400" b="0" dirty="0" smtClean="0"/>
              <a:t>Specify minimum number of valid 3D points inside the valid measurement area.</a:t>
            </a:r>
          </a:p>
          <a:p>
            <a:pPr lvl="1"/>
            <a:r>
              <a:rPr lang="en-US" sz="1400" b="0" dirty="0" smtClean="0"/>
              <a:t>Specify Z range of valid 3D points relative to the COG of all 3D points inside valid the measurement </a:t>
            </a:r>
            <a:r>
              <a:rPr lang="en-US" sz="1400" b="0" dirty="0"/>
              <a:t>area </a:t>
            </a:r>
            <a:endParaRPr lang="en-US" sz="1400" b="0" dirty="0" smtClean="0"/>
          </a:p>
          <a:p>
            <a:pPr lvl="1"/>
            <a:r>
              <a:rPr lang="en-US" sz="1400" b="0" dirty="0" smtClean="0"/>
              <a:t>Select how the found results are to be displayed on the image:</a:t>
            </a:r>
          </a:p>
          <a:p>
            <a:pPr lvl="2"/>
            <a:r>
              <a:rPr lang="en-US" sz="1000" dirty="0" smtClean="0"/>
              <a:t>Plot None</a:t>
            </a:r>
          </a:p>
          <a:p>
            <a:pPr lvl="2"/>
            <a:r>
              <a:rPr lang="en-US" sz="1000" b="0" dirty="0" smtClean="0"/>
              <a:t>Plot Measurement Area (</a:t>
            </a:r>
            <a:r>
              <a:rPr lang="en-US" sz="1000" b="1" dirty="0" smtClean="0">
                <a:solidFill>
                  <a:srgbClr val="0070C0"/>
                </a:solidFill>
              </a:rPr>
              <a:t>blue</a:t>
            </a:r>
            <a:r>
              <a:rPr lang="en-US" sz="1000" b="0" dirty="0" smtClean="0"/>
              <a:t> / </a:t>
            </a:r>
            <a:r>
              <a:rPr lang="en-US" sz="1000" b="1" dirty="0" smtClean="0">
                <a:solidFill>
                  <a:srgbClr val="FF0000"/>
                </a:solidFill>
              </a:rPr>
              <a:t>red</a:t>
            </a:r>
            <a:r>
              <a:rPr lang="en-US" sz="1000" b="0" dirty="0" smtClean="0"/>
              <a:t> bounding box)</a:t>
            </a:r>
          </a:p>
          <a:p>
            <a:pPr lvl="2"/>
            <a:r>
              <a:rPr lang="en-US" sz="1000" dirty="0" smtClean="0"/>
              <a:t>Plot Points (valid points in </a:t>
            </a:r>
            <a:r>
              <a:rPr lang="en-US" sz="1000" b="1" dirty="0" smtClean="0">
                <a:solidFill>
                  <a:srgbClr val="00FFFF"/>
                </a:solidFill>
              </a:rPr>
              <a:t>cyan</a:t>
            </a:r>
            <a:r>
              <a:rPr lang="en-US" sz="1000" dirty="0" smtClean="0"/>
              <a:t>, other –  </a:t>
            </a:r>
            <a:r>
              <a:rPr lang="en-US" sz="1000" b="1" dirty="0" smtClean="0">
                <a:solidFill>
                  <a:srgbClr val="CA1F7B"/>
                </a:solidFill>
              </a:rPr>
              <a:t>magenta</a:t>
            </a:r>
            <a:r>
              <a:rPr lang="en-US" sz="1000" dirty="0" smtClean="0"/>
              <a:t>)</a:t>
            </a:r>
          </a:p>
          <a:p>
            <a:pPr lvl="2"/>
            <a:r>
              <a:rPr lang="en-US" sz="1000" b="0" dirty="0" smtClean="0"/>
              <a:t>Plot Everything (measurement area + 3D points)</a:t>
            </a:r>
          </a:p>
          <a:p>
            <a:pPr lvl="1"/>
            <a:endParaRPr lang="en-US" sz="1400" b="0" dirty="0" smtClean="0"/>
          </a:p>
          <a:p>
            <a:pPr lvl="1"/>
            <a:endParaRPr lang="en-US" sz="1400" b="0" dirty="0" smtClean="0"/>
          </a:p>
          <a:p>
            <a:pPr lvl="1"/>
            <a:endParaRPr lang="en-US" sz="1400" dirty="0" smtClean="0">
              <a:solidFill>
                <a:srgbClr val="FF0000"/>
              </a:solidFill>
              <a:latin typeface="Arial" charset="0"/>
              <a:cs typeface="Arial" charset="0"/>
            </a:endParaRPr>
          </a:p>
        </p:txBody>
      </p:sp>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2760173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Plane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83</a:t>
            </a:fld>
            <a:endParaRPr lang="de-DE" sz="1000" smtClean="0">
              <a:solidFill>
                <a:schemeClr val="tx1"/>
              </a:solidFill>
              <a:latin typeface="DIN-Light" charset="0"/>
            </a:endParaRPr>
          </a:p>
        </p:txBody>
      </p:sp>
      <p:grpSp>
        <p:nvGrpSpPr>
          <p:cNvPr id="8" name="Group 4"/>
          <p:cNvGrpSpPr>
            <a:grpSpLocks noChangeAspect="1"/>
          </p:cNvGrpSpPr>
          <p:nvPr/>
        </p:nvGrpSpPr>
        <p:grpSpPr bwMode="auto">
          <a:xfrm rot="-1145868">
            <a:off x="3345392" y="3297884"/>
            <a:ext cx="3121025" cy="2384652"/>
            <a:chOff x="2971" y="2004"/>
            <a:chExt cx="2223" cy="1699"/>
          </a:xfrm>
        </p:grpSpPr>
        <p:sp>
          <p:nvSpPr>
            <p:cNvPr id="9" name="AutoShape 5"/>
            <p:cNvSpPr>
              <a:spLocks noChangeAspect="1" noChangeArrowheads="1"/>
            </p:cNvSpPr>
            <p:nvPr/>
          </p:nvSpPr>
          <p:spPr bwMode="auto">
            <a:xfrm>
              <a:off x="2971" y="3113"/>
              <a:ext cx="2223" cy="590"/>
            </a:xfrm>
            <a:prstGeom prst="can">
              <a:avLst>
                <a:gd name="adj" fmla="val 50000"/>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6"/>
            <p:cNvSpPr>
              <a:spLocks noChangeAspect="1" noChangeArrowheads="1"/>
            </p:cNvSpPr>
            <p:nvPr/>
          </p:nvSpPr>
          <p:spPr bwMode="auto">
            <a:xfrm>
              <a:off x="3566" y="3164"/>
              <a:ext cx="1112" cy="154"/>
            </a:xfrm>
            <a:prstGeom prst="ellipse">
              <a:avLst/>
            </a:prstGeom>
            <a:solidFill>
              <a:schemeClr val="tx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7"/>
            <p:cNvSpPr>
              <a:spLocks noChangeAspect="1" noChangeArrowheads="1"/>
            </p:cNvSpPr>
            <p:nvPr/>
          </p:nvSpPr>
          <p:spPr bwMode="auto">
            <a:xfrm>
              <a:off x="3046" y="322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8"/>
            <p:cNvSpPr>
              <a:spLocks noChangeAspect="1" noChangeArrowheads="1"/>
            </p:cNvSpPr>
            <p:nvPr/>
          </p:nvSpPr>
          <p:spPr bwMode="auto">
            <a:xfrm>
              <a:off x="3162" y="325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9"/>
            <p:cNvSpPr>
              <a:spLocks noChangeAspect="1" noChangeArrowheads="1"/>
            </p:cNvSpPr>
            <p:nvPr/>
          </p:nvSpPr>
          <p:spPr bwMode="auto">
            <a:xfrm>
              <a:off x="3289" y="3294"/>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0"/>
            <p:cNvSpPr>
              <a:spLocks noChangeAspect="1" noChangeArrowheads="1"/>
            </p:cNvSpPr>
            <p:nvPr/>
          </p:nvSpPr>
          <p:spPr bwMode="auto">
            <a:xfrm>
              <a:off x="3389" y="330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1"/>
            <p:cNvSpPr>
              <a:spLocks noChangeAspect="1" noChangeArrowheads="1"/>
            </p:cNvSpPr>
            <p:nvPr/>
          </p:nvSpPr>
          <p:spPr bwMode="auto">
            <a:xfrm>
              <a:off x="3485" y="3314"/>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2"/>
            <p:cNvSpPr>
              <a:spLocks noChangeAspect="1" noChangeArrowheads="1"/>
            </p:cNvSpPr>
            <p:nvPr/>
          </p:nvSpPr>
          <p:spPr bwMode="auto">
            <a:xfrm>
              <a:off x="3596" y="331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3"/>
            <p:cNvSpPr>
              <a:spLocks noChangeAspect="1" noChangeArrowheads="1"/>
            </p:cNvSpPr>
            <p:nvPr/>
          </p:nvSpPr>
          <p:spPr bwMode="auto">
            <a:xfrm>
              <a:off x="3697" y="3324"/>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4"/>
            <p:cNvSpPr>
              <a:spLocks noChangeAspect="1" noChangeArrowheads="1"/>
            </p:cNvSpPr>
            <p:nvPr/>
          </p:nvSpPr>
          <p:spPr bwMode="auto">
            <a:xfrm>
              <a:off x="3823" y="3330"/>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5"/>
            <p:cNvSpPr>
              <a:spLocks noChangeAspect="1" noChangeArrowheads="1"/>
            </p:cNvSpPr>
            <p:nvPr/>
          </p:nvSpPr>
          <p:spPr bwMode="auto">
            <a:xfrm>
              <a:off x="3949" y="3334"/>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6"/>
            <p:cNvSpPr>
              <a:spLocks noChangeAspect="1" noChangeArrowheads="1"/>
            </p:cNvSpPr>
            <p:nvPr/>
          </p:nvSpPr>
          <p:spPr bwMode="auto">
            <a:xfrm>
              <a:off x="4079" y="333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17"/>
            <p:cNvSpPr>
              <a:spLocks noChangeAspect="1" noChangeArrowheads="1"/>
            </p:cNvSpPr>
            <p:nvPr/>
          </p:nvSpPr>
          <p:spPr bwMode="auto">
            <a:xfrm>
              <a:off x="4215" y="333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18"/>
            <p:cNvSpPr>
              <a:spLocks noChangeAspect="1" noChangeArrowheads="1"/>
            </p:cNvSpPr>
            <p:nvPr/>
          </p:nvSpPr>
          <p:spPr bwMode="auto">
            <a:xfrm>
              <a:off x="4353" y="332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19"/>
            <p:cNvSpPr>
              <a:spLocks noChangeAspect="1" noChangeArrowheads="1"/>
            </p:cNvSpPr>
            <p:nvPr/>
          </p:nvSpPr>
          <p:spPr bwMode="auto">
            <a:xfrm>
              <a:off x="4513" y="331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0"/>
            <p:cNvSpPr>
              <a:spLocks noChangeAspect="1" noChangeArrowheads="1"/>
            </p:cNvSpPr>
            <p:nvPr/>
          </p:nvSpPr>
          <p:spPr bwMode="auto">
            <a:xfrm>
              <a:off x="4629" y="330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1"/>
            <p:cNvSpPr>
              <a:spLocks noChangeAspect="1" noChangeArrowheads="1"/>
            </p:cNvSpPr>
            <p:nvPr/>
          </p:nvSpPr>
          <p:spPr bwMode="auto">
            <a:xfrm>
              <a:off x="4766" y="3294"/>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2"/>
            <p:cNvSpPr>
              <a:spLocks noChangeAspect="1" noChangeArrowheads="1"/>
            </p:cNvSpPr>
            <p:nvPr/>
          </p:nvSpPr>
          <p:spPr bwMode="auto">
            <a:xfrm>
              <a:off x="4891" y="326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23"/>
            <p:cNvSpPr>
              <a:spLocks noChangeAspect="1" noChangeArrowheads="1"/>
            </p:cNvSpPr>
            <p:nvPr/>
          </p:nvSpPr>
          <p:spPr bwMode="auto">
            <a:xfrm>
              <a:off x="5012" y="324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4"/>
            <p:cNvSpPr>
              <a:spLocks noChangeAspect="1" noChangeArrowheads="1"/>
            </p:cNvSpPr>
            <p:nvPr/>
          </p:nvSpPr>
          <p:spPr bwMode="auto">
            <a:xfrm>
              <a:off x="5103" y="322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25"/>
            <p:cNvSpPr>
              <a:spLocks noChangeAspect="1" noChangeArrowheads="1"/>
            </p:cNvSpPr>
            <p:nvPr/>
          </p:nvSpPr>
          <p:spPr bwMode="auto">
            <a:xfrm>
              <a:off x="4997" y="319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26"/>
            <p:cNvSpPr>
              <a:spLocks noChangeAspect="1" noChangeArrowheads="1"/>
            </p:cNvSpPr>
            <p:nvPr/>
          </p:nvSpPr>
          <p:spPr bwMode="auto">
            <a:xfrm>
              <a:off x="3193" y="317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27"/>
            <p:cNvSpPr>
              <a:spLocks noChangeAspect="1" noChangeArrowheads="1"/>
            </p:cNvSpPr>
            <p:nvPr/>
          </p:nvSpPr>
          <p:spPr bwMode="auto">
            <a:xfrm>
              <a:off x="3313" y="316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28"/>
            <p:cNvSpPr>
              <a:spLocks noChangeAspect="1" noChangeArrowheads="1"/>
            </p:cNvSpPr>
            <p:nvPr/>
          </p:nvSpPr>
          <p:spPr bwMode="auto">
            <a:xfrm>
              <a:off x="3440" y="314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29"/>
            <p:cNvSpPr>
              <a:spLocks noChangeAspect="1" noChangeArrowheads="1"/>
            </p:cNvSpPr>
            <p:nvPr/>
          </p:nvSpPr>
          <p:spPr bwMode="auto">
            <a:xfrm>
              <a:off x="3560" y="314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30"/>
            <p:cNvSpPr>
              <a:spLocks noChangeAspect="1" noChangeArrowheads="1"/>
            </p:cNvSpPr>
            <p:nvPr/>
          </p:nvSpPr>
          <p:spPr bwMode="auto">
            <a:xfrm>
              <a:off x="3671" y="313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31"/>
            <p:cNvSpPr>
              <a:spLocks noChangeAspect="1" noChangeArrowheads="1"/>
            </p:cNvSpPr>
            <p:nvPr/>
          </p:nvSpPr>
          <p:spPr bwMode="auto">
            <a:xfrm>
              <a:off x="3787" y="312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2"/>
            <p:cNvSpPr>
              <a:spLocks noChangeAspect="1" noChangeArrowheads="1"/>
            </p:cNvSpPr>
            <p:nvPr/>
          </p:nvSpPr>
          <p:spPr bwMode="auto">
            <a:xfrm>
              <a:off x="3919" y="311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33"/>
            <p:cNvSpPr>
              <a:spLocks noChangeAspect="1" noChangeArrowheads="1"/>
            </p:cNvSpPr>
            <p:nvPr/>
          </p:nvSpPr>
          <p:spPr bwMode="auto">
            <a:xfrm>
              <a:off x="4025" y="310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4"/>
            <p:cNvSpPr>
              <a:spLocks noChangeAspect="1" noChangeArrowheads="1"/>
            </p:cNvSpPr>
            <p:nvPr/>
          </p:nvSpPr>
          <p:spPr bwMode="auto">
            <a:xfrm>
              <a:off x="4186" y="311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5"/>
            <p:cNvSpPr>
              <a:spLocks noChangeAspect="1" noChangeArrowheads="1"/>
            </p:cNvSpPr>
            <p:nvPr/>
          </p:nvSpPr>
          <p:spPr bwMode="auto">
            <a:xfrm>
              <a:off x="4322" y="311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36"/>
            <p:cNvSpPr>
              <a:spLocks noChangeAspect="1" noChangeArrowheads="1"/>
            </p:cNvSpPr>
            <p:nvPr/>
          </p:nvSpPr>
          <p:spPr bwMode="auto">
            <a:xfrm>
              <a:off x="4468" y="312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7"/>
            <p:cNvSpPr>
              <a:spLocks noChangeAspect="1" noChangeArrowheads="1"/>
            </p:cNvSpPr>
            <p:nvPr/>
          </p:nvSpPr>
          <p:spPr bwMode="auto">
            <a:xfrm>
              <a:off x="4604" y="313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b="1">
                <a:latin typeface="Arial" pitchFamily="34" charset="0"/>
              </a:endParaRPr>
            </a:p>
          </p:txBody>
        </p:sp>
        <p:sp>
          <p:nvSpPr>
            <p:cNvPr id="42" name="Oval 38"/>
            <p:cNvSpPr>
              <a:spLocks noChangeAspect="1" noChangeArrowheads="1"/>
            </p:cNvSpPr>
            <p:nvPr/>
          </p:nvSpPr>
          <p:spPr bwMode="auto">
            <a:xfrm>
              <a:off x="4715" y="314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b="1">
                <a:latin typeface="Arial" pitchFamily="34" charset="0"/>
              </a:endParaRPr>
            </a:p>
          </p:txBody>
        </p:sp>
        <p:sp>
          <p:nvSpPr>
            <p:cNvPr id="43" name="Oval 39"/>
            <p:cNvSpPr>
              <a:spLocks noChangeAspect="1" noChangeArrowheads="1"/>
            </p:cNvSpPr>
            <p:nvPr/>
          </p:nvSpPr>
          <p:spPr bwMode="auto">
            <a:xfrm>
              <a:off x="4861" y="315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b="1">
                <a:latin typeface="Arial" pitchFamily="34" charset="0"/>
              </a:endParaRPr>
            </a:p>
          </p:txBody>
        </p:sp>
        <p:sp>
          <p:nvSpPr>
            <p:cNvPr id="44" name="Oval 40"/>
            <p:cNvSpPr>
              <a:spLocks noChangeAspect="1" noChangeArrowheads="1"/>
            </p:cNvSpPr>
            <p:nvPr/>
          </p:nvSpPr>
          <p:spPr bwMode="auto">
            <a:xfrm>
              <a:off x="3298" y="321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41"/>
            <p:cNvSpPr>
              <a:spLocks noChangeAspect="1" noChangeArrowheads="1"/>
            </p:cNvSpPr>
            <p:nvPr/>
          </p:nvSpPr>
          <p:spPr bwMode="auto">
            <a:xfrm>
              <a:off x="3419" y="321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42"/>
            <p:cNvSpPr>
              <a:spLocks noChangeAspect="1" noChangeArrowheads="1"/>
            </p:cNvSpPr>
            <p:nvPr/>
          </p:nvSpPr>
          <p:spPr bwMode="auto">
            <a:xfrm>
              <a:off x="3515" y="3239"/>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43"/>
            <p:cNvSpPr>
              <a:spLocks noChangeAspect="1" noChangeArrowheads="1"/>
            </p:cNvSpPr>
            <p:nvPr/>
          </p:nvSpPr>
          <p:spPr bwMode="auto">
            <a:xfrm>
              <a:off x="4725" y="3213"/>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44"/>
            <p:cNvSpPr>
              <a:spLocks noChangeAspect="1" noChangeArrowheads="1"/>
            </p:cNvSpPr>
            <p:nvPr/>
          </p:nvSpPr>
          <p:spPr bwMode="auto">
            <a:xfrm>
              <a:off x="4867" y="3208"/>
              <a:ext cx="45" cy="45"/>
            </a:xfrm>
            <a:prstGeom prst="ellipse">
              <a:avLst/>
            </a:prstGeom>
            <a:solidFill>
              <a:srgbClr val="00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45"/>
            <p:cNvSpPr>
              <a:spLocks noChangeAspect="1" noChangeArrowheads="1"/>
            </p:cNvSpPr>
            <p:nvPr/>
          </p:nvSpPr>
          <p:spPr bwMode="auto">
            <a:xfrm>
              <a:off x="3560" y="3001"/>
              <a:ext cx="1112" cy="318"/>
            </a:xfrm>
            <a:prstGeom prst="can">
              <a:avLst>
                <a:gd name="adj" fmla="val 50000"/>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spect="1" noChangeArrowheads="1"/>
            </p:cNvSpPr>
            <p:nvPr/>
          </p:nvSpPr>
          <p:spPr bwMode="auto">
            <a:xfrm>
              <a:off x="3858" y="3028"/>
              <a:ext cx="556" cy="83"/>
            </a:xfrm>
            <a:prstGeom prst="ellipse">
              <a:avLst/>
            </a:prstGeom>
            <a:solidFill>
              <a:schemeClr val="tx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spect="1" noChangeArrowheads="1"/>
            </p:cNvSpPr>
            <p:nvPr/>
          </p:nvSpPr>
          <p:spPr bwMode="auto">
            <a:xfrm>
              <a:off x="3560" y="3002"/>
              <a:ext cx="1112" cy="151"/>
            </a:xfrm>
            <a:prstGeom prst="ellipse">
              <a:avLst/>
            </a:prstGeom>
            <a:noFill/>
            <a:ln w="25400" algn="ctr">
              <a:solidFill>
                <a:srgbClr val="00FF00"/>
              </a:solid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spect="1" noChangeArrowheads="1"/>
            </p:cNvSpPr>
            <p:nvPr/>
          </p:nvSpPr>
          <p:spPr bwMode="auto">
            <a:xfrm>
              <a:off x="3860" y="3028"/>
              <a:ext cx="556" cy="83"/>
            </a:xfrm>
            <a:prstGeom prst="ellipse">
              <a:avLst/>
            </a:prstGeom>
            <a:noFill/>
            <a:ln w="25400" algn="ctr">
              <a:solidFill>
                <a:srgbClr val="00FF00"/>
              </a:solid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49"/>
            <p:cNvSpPr>
              <a:spLocks noChangeAspect="1" noChangeShapeType="1"/>
            </p:cNvSpPr>
            <p:nvPr/>
          </p:nvSpPr>
          <p:spPr bwMode="auto">
            <a:xfrm>
              <a:off x="4083" y="3067"/>
              <a:ext cx="98" cy="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50"/>
            <p:cNvSpPr>
              <a:spLocks noChangeAspect="1" noChangeShapeType="1"/>
            </p:cNvSpPr>
            <p:nvPr/>
          </p:nvSpPr>
          <p:spPr bwMode="auto">
            <a:xfrm flipV="1">
              <a:off x="4132" y="3043"/>
              <a:ext cx="0" cy="55"/>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51"/>
            <p:cNvSpPr>
              <a:spLocks noChangeAspect="1" noChangeShapeType="1"/>
            </p:cNvSpPr>
            <p:nvPr/>
          </p:nvSpPr>
          <p:spPr bwMode="auto">
            <a:xfrm flipH="1" flipV="1">
              <a:off x="4135" y="2004"/>
              <a:ext cx="0" cy="105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Line 52"/>
          <p:cNvSpPr>
            <a:spLocks noChangeAspect="1" noChangeShapeType="1"/>
          </p:cNvSpPr>
          <p:nvPr/>
        </p:nvSpPr>
        <p:spPr bwMode="auto">
          <a:xfrm>
            <a:off x="3588448" y="3948396"/>
            <a:ext cx="1115132" cy="8360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3"/>
          <p:cNvSpPr txBox="1">
            <a:spLocks noChangeArrowheads="1"/>
          </p:cNvSpPr>
          <p:nvPr/>
        </p:nvSpPr>
        <p:spPr bwMode="auto">
          <a:xfrm>
            <a:off x="2119230" y="3344593"/>
            <a:ext cx="20224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a:latin typeface="Arial" pitchFamily="34" charset="0"/>
              </a:rPr>
              <a:t>Location found </a:t>
            </a:r>
            <a:r>
              <a:rPr lang="en-US" altLang="ja-JP" sz="1400" dirty="0" smtClean="0">
                <a:latin typeface="Arial" pitchFamily="34" charset="0"/>
              </a:rPr>
              <a:t>by GPM </a:t>
            </a:r>
            <a:r>
              <a:rPr lang="en-US" altLang="ja-JP" sz="1400" dirty="0">
                <a:latin typeface="Arial" pitchFamily="34" charset="0"/>
              </a:rPr>
              <a:t>Locator Tool</a:t>
            </a:r>
          </a:p>
        </p:txBody>
      </p:sp>
      <p:sp>
        <p:nvSpPr>
          <p:cNvPr id="58" name="Line 54"/>
          <p:cNvSpPr>
            <a:spLocks noChangeAspect="1" noChangeShapeType="1"/>
          </p:cNvSpPr>
          <p:nvPr/>
        </p:nvSpPr>
        <p:spPr bwMode="auto">
          <a:xfrm flipV="1">
            <a:off x="4835046" y="3720049"/>
            <a:ext cx="990484" cy="3007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Text Box 55"/>
          <p:cNvSpPr txBox="1">
            <a:spLocks noChangeArrowheads="1"/>
          </p:cNvSpPr>
          <p:nvPr/>
        </p:nvSpPr>
        <p:spPr bwMode="auto">
          <a:xfrm>
            <a:off x="5783700" y="3372016"/>
            <a:ext cx="1751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Normal </a:t>
            </a:r>
            <a:r>
              <a:rPr lang="en-US" altLang="ja-JP" sz="1400" dirty="0">
                <a:latin typeface="Arial" pitchFamily="34" charset="0"/>
              </a:rPr>
              <a:t>vector</a:t>
            </a:r>
            <a:br>
              <a:rPr lang="en-US" altLang="ja-JP" sz="1400" dirty="0">
                <a:latin typeface="Arial" pitchFamily="34" charset="0"/>
              </a:rPr>
            </a:br>
            <a:r>
              <a:rPr lang="en-US" altLang="ja-JP" sz="1400" dirty="0">
                <a:latin typeface="Arial" pitchFamily="34" charset="0"/>
              </a:rPr>
              <a:t> of the </a:t>
            </a:r>
            <a:r>
              <a:rPr lang="en-US" altLang="ja-JP" sz="1400" dirty="0" smtClean="0">
                <a:latin typeface="Arial" pitchFamily="34" charset="0"/>
              </a:rPr>
              <a:t>plane</a:t>
            </a:r>
            <a:endParaRPr lang="en-US" altLang="ja-JP" sz="1400" dirty="0">
              <a:latin typeface="Arial" pitchFamily="34" charset="0"/>
            </a:endParaRPr>
          </a:p>
        </p:txBody>
      </p:sp>
      <p:sp>
        <p:nvSpPr>
          <p:cNvPr id="60" name="Line 56"/>
          <p:cNvSpPr>
            <a:spLocks noChangeAspect="1" noChangeShapeType="1"/>
          </p:cNvSpPr>
          <p:nvPr/>
        </p:nvSpPr>
        <p:spPr bwMode="auto">
          <a:xfrm flipH="1" flipV="1">
            <a:off x="3130466" y="4669205"/>
            <a:ext cx="950913" cy="593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Text Box 57"/>
          <p:cNvSpPr txBox="1">
            <a:spLocks noChangeArrowheads="1"/>
          </p:cNvSpPr>
          <p:nvPr/>
        </p:nvSpPr>
        <p:spPr bwMode="auto">
          <a:xfrm>
            <a:off x="2111292" y="4324080"/>
            <a:ext cx="13668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a:latin typeface="Arial" pitchFamily="34" charset="0"/>
              </a:rPr>
              <a:t>3D </a:t>
            </a:r>
            <a:r>
              <a:rPr lang="en-US" altLang="ja-JP" sz="1400" dirty="0" smtClean="0">
                <a:latin typeface="Arial" pitchFamily="34" charset="0"/>
              </a:rPr>
              <a:t>points</a:t>
            </a:r>
            <a:endParaRPr lang="en-US" altLang="ja-JP" sz="1400" dirty="0">
              <a:latin typeface="Arial" pitchFamily="34" charset="0"/>
            </a:endParaRPr>
          </a:p>
        </p:txBody>
      </p:sp>
      <p:sp>
        <p:nvSpPr>
          <p:cNvPr id="62" name="Inhaltsplatzhalter 2"/>
          <p:cNvSpPr>
            <a:spLocks noGrp="1"/>
          </p:cNvSpPr>
          <p:nvPr>
            <p:ph idx="1"/>
          </p:nvPr>
        </p:nvSpPr>
        <p:spPr>
          <a:xfrm>
            <a:off x="0" y="836613"/>
            <a:ext cx="9906000" cy="2016323"/>
          </a:xfrm>
        </p:spPr>
        <p:txBody>
          <a:bodyPr/>
          <a:lstStyle/>
          <a:p>
            <a:pPr lvl="1"/>
            <a:r>
              <a:rPr lang="en-US" dirty="0" smtClean="0">
                <a:latin typeface="Arial" charset="0"/>
                <a:cs typeface="Arial" charset="0"/>
              </a:rPr>
              <a:t>Calculates a plane with </a:t>
            </a:r>
            <a:r>
              <a:rPr lang="en-US" dirty="0">
                <a:latin typeface="Arial" charset="0"/>
                <a:cs typeface="Arial" charset="0"/>
              </a:rPr>
              <a:t>3D point data in a measurement area that is predefined relatively to </a:t>
            </a:r>
            <a:r>
              <a:rPr lang="en-US" dirty="0" smtClean="0">
                <a:latin typeface="Arial" charset="0"/>
                <a:cs typeface="Arial" charset="0"/>
              </a:rPr>
              <a:t>the location </a:t>
            </a:r>
            <a:r>
              <a:rPr lang="en-US" dirty="0">
                <a:latin typeface="Arial" charset="0"/>
                <a:cs typeface="Arial" charset="0"/>
              </a:rPr>
              <a:t>found by the parent tool as GPM or </a:t>
            </a:r>
            <a:r>
              <a:rPr lang="en-US" dirty="0" smtClean="0">
                <a:latin typeface="Arial" charset="0"/>
                <a:cs typeface="Arial" charset="0"/>
              </a:rPr>
              <a:t>CSM Locator Tool.</a:t>
            </a:r>
          </a:p>
          <a:p>
            <a:pPr lvl="1"/>
            <a:r>
              <a:rPr lang="en-US" dirty="0">
                <a:latin typeface="Arial" charset="0"/>
                <a:cs typeface="Arial" charset="0"/>
              </a:rPr>
              <a:t>Can only be a child tool of GPM or CSM Locator Tool</a:t>
            </a:r>
            <a:r>
              <a:rPr lang="en-US" dirty="0" smtClean="0">
                <a:latin typeface="Arial" charset="0"/>
                <a:cs typeface="Arial" charset="0"/>
              </a:rPr>
              <a:t>.</a:t>
            </a:r>
            <a:endParaRPr lang="en-US" dirty="0">
              <a:latin typeface="Arial" charset="0"/>
              <a:cs typeface="Arial" charset="0"/>
            </a:endParaRPr>
          </a:p>
        </p:txBody>
      </p:sp>
      <p:cxnSp>
        <p:nvCxnSpPr>
          <p:cNvPr id="4" name="Straight Connector 3"/>
          <p:cNvCxnSpPr/>
          <p:nvPr/>
        </p:nvCxnSpPr>
        <p:spPr bwMode="auto">
          <a:xfrm>
            <a:off x="5871859" y="4471873"/>
            <a:ext cx="84663" cy="239792"/>
          </a:xfrm>
          <a:prstGeom prst="line">
            <a:avLst/>
          </a:prstGeom>
          <a:noFill/>
          <a:ln w="12700" cap="flat" cmpd="sng" algn="ctr">
            <a:solidFill>
              <a:schemeClr val="tx1"/>
            </a:solidFill>
            <a:prstDash val="solid"/>
            <a:round/>
            <a:headEnd type="triangle" w="med" len="med"/>
            <a:tailEnd type="none" w="med" len="med"/>
          </a:ln>
          <a:effectLst/>
        </p:spPr>
      </p:cxnSp>
      <p:sp>
        <p:nvSpPr>
          <p:cNvPr id="76" name="Text Box 55"/>
          <p:cNvSpPr txBox="1">
            <a:spLocks noChangeArrowheads="1"/>
          </p:cNvSpPr>
          <p:nvPr/>
        </p:nvSpPr>
        <p:spPr bwMode="auto">
          <a:xfrm>
            <a:off x="6537176" y="4077072"/>
            <a:ext cx="13097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ＭＳ Ｐゴシック" pitchFamily="34" charset="-128"/>
              </a:defRPr>
            </a:lvl1pPr>
            <a:lvl2pPr marL="742950" indent="-285750" eaLnBrk="0" hangingPunct="0">
              <a:defRPr kumimoji="1" sz="2400">
                <a:solidFill>
                  <a:schemeClr val="tx1"/>
                </a:solidFill>
                <a:latin typeface="Times New Roman" pitchFamily="18" charset="0"/>
                <a:ea typeface="ＭＳ Ｐゴシック" pitchFamily="34" charset="-128"/>
              </a:defRPr>
            </a:lvl2pPr>
            <a:lvl3pPr marL="1143000" indent="-228600" eaLnBrk="0" hangingPunct="0">
              <a:defRPr kumimoji="1" sz="2400">
                <a:solidFill>
                  <a:schemeClr val="tx1"/>
                </a:solidFill>
                <a:latin typeface="Times New Roman" pitchFamily="18" charset="0"/>
                <a:ea typeface="ＭＳ Ｐゴシック" pitchFamily="34" charset="-128"/>
              </a:defRPr>
            </a:lvl3pPr>
            <a:lvl4pPr marL="1600200" indent="-228600" eaLnBrk="0" hangingPunct="0">
              <a:defRPr kumimoji="1" sz="2400">
                <a:solidFill>
                  <a:schemeClr val="tx1"/>
                </a:solidFill>
                <a:latin typeface="Times New Roman" pitchFamily="18" charset="0"/>
                <a:ea typeface="ＭＳ Ｐゴシック" pitchFamily="34" charset="-128"/>
              </a:defRPr>
            </a:lvl4pPr>
            <a:lvl5pPr marL="2057400" indent="-228600" eaLnBrk="0" hangingPunct="0">
              <a:defRPr kumimoji="1"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ja-JP" sz="1400" dirty="0" smtClean="0">
                <a:latin typeface="Arial" pitchFamily="34" charset="0"/>
              </a:rPr>
              <a:t>2D-3D Gap</a:t>
            </a:r>
            <a:endParaRPr lang="en-US" altLang="ja-JP" sz="1400" dirty="0">
              <a:latin typeface="Arial" pitchFamily="34" charset="0"/>
            </a:endParaRPr>
          </a:p>
        </p:txBody>
      </p:sp>
      <p:sp>
        <p:nvSpPr>
          <p:cNvPr id="77" name="Line 54"/>
          <p:cNvSpPr>
            <a:spLocks noChangeAspect="1" noChangeShapeType="1"/>
          </p:cNvSpPr>
          <p:nvPr/>
        </p:nvSpPr>
        <p:spPr bwMode="auto">
          <a:xfrm flipV="1">
            <a:off x="5909227" y="4312840"/>
            <a:ext cx="740263" cy="2248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Action Button: Home 63">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57484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a:latin typeface="Arial" charset="0"/>
                <a:cs typeface="Arial" charset="0"/>
              </a:rPr>
              <a:t>Area Sensor </a:t>
            </a:r>
            <a:r>
              <a:rPr lang="en-US" dirty="0" smtClean="0">
                <a:latin typeface="Arial" charset="0"/>
                <a:cs typeface="Arial" charset="0"/>
              </a:rPr>
              <a:t>Plane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84</a:t>
            </a:fld>
            <a:endParaRPr lang="de-DE" sz="1000" smtClean="0">
              <a:solidFill>
                <a:schemeClr val="tx1"/>
              </a:solidFill>
              <a:latin typeface="DIN-Light"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Inhaltsplatzhalter 2"/>
          <p:cNvSpPr>
            <a:spLocks noGrp="1"/>
          </p:cNvSpPr>
          <p:nvPr>
            <p:ph idx="1"/>
          </p:nvPr>
        </p:nvSpPr>
        <p:spPr>
          <a:xfrm>
            <a:off x="5433202" y="980728"/>
            <a:ext cx="4848389" cy="5544616"/>
          </a:xfrm>
        </p:spPr>
        <p:txBody>
          <a:bodyPr/>
          <a:lstStyle/>
          <a:p>
            <a:pPr lvl="1"/>
            <a:r>
              <a:rPr lang="en-US" sz="1400" b="0" dirty="0" smtClean="0"/>
              <a:t>Set measurement area relative to position found by the parent locator tool.</a:t>
            </a:r>
          </a:p>
          <a:p>
            <a:pPr lvl="1"/>
            <a:r>
              <a:rPr lang="en-US" sz="1400" b="0" dirty="0" smtClean="0"/>
              <a:t>Define window mask, if needed.</a:t>
            </a:r>
          </a:p>
          <a:p>
            <a:pPr lvl="1"/>
            <a:r>
              <a:rPr lang="en-US" sz="1400" b="0" dirty="0" smtClean="0"/>
              <a:t>Set 2D-3D Gap, distance between the </a:t>
            </a:r>
            <a:br>
              <a:rPr lang="en-US" sz="1400" b="0" dirty="0" smtClean="0"/>
            </a:br>
            <a:r>
              <a:rPr lang="en-US" sz="1400" b="0" dirty="0" smtClean="0"/>
              <a:t>plane </a:t>
            </a:r>
            <a:r>
              <a:rPr lang="en-US" sz="1400" b="0" dirty="0"/>
              <a:t>for which the model of the GPM Locator Tool </a:t>
            </a:r>
            <a:r>
              <a:rPr lang="en-US" sz="1400" b="0" dirty="0" smtClean="0"/>
              <a:t>was </a:t>
            </a:r>
            <a:r>
              <a:rPr lang="en-US" sz="1400" b="0" dirty="0"/>
              <a:t>taught and the plane </a:t>
            </a:r>
            <a:r>
              <a:rPr lang="en-US" sz="1400" b="0" dirty="0" smtClean="0"/>
              <a:t/>
            </a:r>
            <a:br>
              <a:rPr lang="en-US" sz="1400" b="0" dirty="0" smtClean="0"/>
            </a:br>
            <a:r>
              <a:rPr lang="en-US" sz="1400" b="0" dirty="0" smtClean="0"/>
              <a:t>to </a:t>
            </a:r>
            <a:r>
              <a:rPr lang="en-US" sz="1400" b="0" dirty="0"/>
              <a:t>be measured with </a:t>
            </a:r>
            <a:r>
              <a:rPr lang="en-US" sz="1400" b="0" dirty="0" smtClean="0"/>
              <a:t>this tool. </a:t>
            </a:r>
            <a:endParaRPr lang="en-US" sz="1400" b="0" dirty="0"/>
          </a:p>
          <a:p>
            <a:pPr lvl="1"/>
            <a:r>
              <a:rPr lang="en-US" sz="1400" b="0" dirty="0" smtClean="0"/>
              <a:t>Specify minimum number of valid 3D points inside the valid measurement area.</a:t>
            </a:r>
          </a:p>
          <a:p>
            <a:pPr lvl="1"/>
            <a:r>
              <a:rPr lang="en-US" sz="1400" b="0" dirty="0" smtClean="0"/>
              <a:t>Specify max</a:t>
            </a:r>
            <a:r>
              <a:rPr lang="en-US" sz="1400" b="0" dirty="0"/>
              <a:t>. deviation from the </a:t>
            </a:r>
            <a:r>
              <a:rPr lang="en-US" sz="1400" b="0" dirty="0" smtClean="0"/>
              <a:t>ideal plane.</a:t>
            </a:r>
          </a:p>
          <a:p>
            <a:pPr lvl="1"/>
            <a:r>
              <a:rPr lang="en-US" sz="1400" b="0" dirty="0" smtClean="0"/>
              <a:t>Specify whether or </a:t>
            </a:r>
            <a:r>
              <a:rPr lang="en-US" sz="1400" b="0" dirty="0"/>
              <a:t>not </a:t>
            </a:r>
            <a:r>
              <a:rPr lang="en-US" sz="1400" b="0" dirty="0" smtClean="0"/>
              <a:t>to find a </a:t>
            </a:r>
            <a:r>
              <a:rPr lang="en-US" sz="1400" b="0" dirty="0"/>
              <a:t>plane with </a:t>
            </a:r>
            <a:r>
              <a:rPr lang="en-US" sz="1400" b="0" dirty="0" smtClean="0"/>
              <a:t>certain normal vector. Specify the vector.</a:t>
            </a:r>
            <a:br>
              <a:rPr lang="en-US" sz="1400" b="0" dirty="0" smtClean="0"/>
            </a:br>
            <a:r>
              <a:rPr lang="en-US" sz="1400" b="0" dirty="0" smtClean="0"/>
              <a:t>(Useful for </a:t>
            </a:r>
            <a:r>
              <a:rPr lang="en-GB" sz="1400" b="0" dirty="0" smtClean="0"/>
              <a:t>depalletizing.)</a:t>
            </a:r>
            <a:endParaRPr lang="en-US" sz="1400" b="0" dirty="0" smtClean="0"/>
          </a:p>
          <a:p>
            <a:pPr lvl="1"/>
            <a:r>
              <a:rPr lang="en-US" sz="1400" b="0" dirty="0" smtClean="0"/>
              <a:t>Select how the found results are to be displayed on the image:</a:t>
            </a:r>
          </a:p>
          <a:p>
            <a:pPr lvl="2"/>
            <a:r>
              <a:rPr lang="en-US" sz="1000" dirty="0" smtClean="0"/>
              <a:t>Plot None</a:t>
            </a:r>
          </a:p>
          <a:p>
            <a:pPr lvl="2"/>
            <a:r>
              <a:rPr lang="en-US" sz="1000" b="0" dirty="0" smtClean="0"/>
              <a:t>Plot Measurement Area (</a:t>
            </a:r>
            <a:r>
              <a:rPr lang="en-US" sz="1000" b="1" dirty="0" smtClean="0">
                <a:solidFill>
                  <a:srgbClr val="0070C0"/>
                </a:solidFill>
              </a:rPr>
              <a:t>blue</a:t>
            </a:r>
            <a:r>
              <a:rPr lang="en-US" sz="1000" b="0" dirty="0" smtClean="0"/>
              <a:t> / </a:t>
            </a:r>
            <a:r>
              <a:rPr lang="en-US" sz="1000" b="1" dirty="0" smtClean="0">
                <a:solidFill>
                  <a:srgbClr val="FF0000"/>
                </a:solidFill>
              </a:rPr>
              <a:t>red</a:t>
            </a:r>
            <a:r>
              <a:rPr lang="en-US" sz="1000" b="0" dirty="0" smtClean="0"/>
              <a:t> bounding box)</a:t>
            </a:r>
          </a:p>
          <a:p>
            <a:pPr lvl="2"/>
            <a:r>
              <a:rPr lang="en-US" sz="1000" dirty="0" smtClean="0"/>
              <a:t>Plot Points (valid points in </a:t>
            </a:r>
            <a:r>
              <a:rPr lang="en-US" sz="1000" b="1" dirty="0" smtClean="0">
                <a:solidFill>
                  <a:srgbClr val="00FFFF"/>
                </a:solidFill>
              </a:rPr>
              <a:t>cyan</a:t>
            </a:r>
            <a:r>
              <a:rPr lang="en-US" sz="1000" dirty="0" smtClean="0"/>
              <a:t>, other –  </a:t>
            </a:r>
            <a:r>
              <a:rPr lang="en-US" sz="1000" b="1" dirty="0" smtClean="0">
                <a:solidFill>
                  <a:srgbClr val="CA1F7B"/>
                </a:solidFill>
              </a:rPr>
              <a:t>magenta</a:t>
            </a:r>
            <a:r>
              <a:rPr lang="en-US" sz="1000" dirty="0" smtClean="0"/>
              <a:t>)</a:t>
            </a:r>
          </a:p>
          <a:p>
            <a:pPr lvl="2"/>
            <a:r>
              <a:rPr lang="en-US" sz="1000" b="0" dirty="0" smtClean="0"/>
              <a:t>Plot Everything (measurement area + 3D points)</a:t>
            </a:r>
          </a:p>
          <a:p>
            <a:pPr lvl="1"/>
            <a:endParaRPr lang="en-US" sz="1400" b="0" dirty="0" smtClean="0"/>
          </a:p>
          <a:p>
            <a:pPr lvl="1"/>
            <a:endParaRPr lang="en-US" sz="1400" b="0" dirty="0" smtClean="0"/>
          </a:p>
          <a:p>
            <a:pPr lvl="1"/>
            <a:endParaRPr lang="en-US" sz="1400" dirty="0" smtClean="0">
              <a:solidFill>
                <a:srgbClr val="FF0000"/>
              </a:solidFill>
              <a:latin typeface="Arial" charset="0"/>
              <a:cs typeface="Arial" charset="0"/>
            </a:endParaRPr>
          </a:p>
        </p:txBody>
      </p:sp>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905671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Obstruction Measurement Tool</a:t>
            </a:r>
            <a:endParaRPr lang="de-DE" dirty="0" smtClean="0">
              <a:latin typeface="Arial" charset="0"/>
              <a:cs typeface="Arial" charset="0"/>
            </a:endParaRPr>
          </a:p>
        </p:txBody>
      </p:sp>
      <p:sp>
        <p:nvSpPr>
          <p:cNvPr id="6147" name="Inhaltsplatzhalter 2"/>
          <p:cNvSpPr>
            <a:spLocks noGrp="1"/>
          </p:cNvSpPr>
          <p:nvPr>
            <p:ph idx="1"/>
          </p:nvPr>
        </p:nvSpPr>
        <p:spPr>
          <a:xfrm>
            <a:off x="0" y="836613"/>
            <a:ext cx="9906000" cy="2736403"/>
          </a:xfrm>
        </p:spPr>
        <p:txBody>
          <a:bodyPr/>
          <a:lstStyle/>
          <a:p>
            <a:pPr lvl="1"/>
            <a:r>
              <a:rPr lang="en-US" altLang="ja-JP" dirty="0" smtClean="0">
                <a:ea typeface="明朝" charset="-128"/>
              </a:rPr>
              <a:t>Measures number of </a:t>
            </a:r>
            <a:r>
              <a:rPr lang="en-US" altLang="ja-JP" dirty="0">
                <a:ea typeface="明朝" charset="-128"/>
              </a:rPr>
              <a:t>3D points </a:t>
            </a:r>
            <a:r>
              <a:rPr lang="en-US" altLang="ja-JP" dirty="0" smtClean="0">
                <a:ea typeface="明朝" charset="-128"/>
              </a:rPr>
              <a:t>in measurement area on </a:t>
            </a:r>
            <a:r>
              <a:rPr lang="en-US" altLang="ja-JP" dirty="0">
                <a:ea typeface="明朝" charset="-128"/>
              </a:rPr>
              <a:t>or around a plane measured by Area Sensor Plane Tool or Area Sensor Blob Locator Tool</a:t>
            </a:r>
            <a:r>
              <a:rPr lang="en-US" altLang="ja-JP" dirty="0" smtClean="0">
                <a:ea typeface="明朝" charset="-128"/>
              </a:rPr>
              <a:t>.</a:t>
            </a:r>
          </a:p>
          <a:p>
            <a:pPr lvl="1"/>
            <a:r>
              <a:rPr lang="en-US" altLang="ja-JP" dirty="0" smtClean="0">
                <a:ea typeface="明朝" charset="-128"/>
              </a:rPr>
              <a:t>Can </a:t>
            </a:r>
            <a:r>
              <a:rPr lang="en-US" altLang="ja-JP" dirty="0">
                <a:ea typeface="明朝" charset="-128"/>
              </a:rPr>
              <a:t>be utilized </a:t>
            </a:r>
            <a:r>
              <a:rPr lang="en-US" altLang="ja-JP" dirty="0" smtClean="0">
                <a:ea typeface="明朝" charset="-128"/>
              </a:rPr>
              <a:t>to check for</a:t>
            </a:r>
          </a:p>
          <a:p>
            <a:pPr lvl="2"/>
            <a:r>
              <a:rPr lang="en-US" altLang="ja-JP" dirty="0" smtClean="0"/>
              <a:t>enough </a:t>
            </a:r>
            <a:r>
              <a:rPr lang="en-US" altLang="ja-JP" dirty="0"/>
              <a:t>clearance </a:t>
            </a:r>
            <a:r>
              <a:rPr lang="en-US" altLang="ja-JP" dirty="0" smtClean="0"/>
              <a:t>for gripper to pick the part,</a:t>
            </a:r>
          </a:p>
          <a:p>
            <a:pPr lvl="2"/>
            <a:r>
              <a:rPr lang="en-US" altLang="ja-JP" dirty="0" smtClean="0"/>
              <a:t>obstructing </a:t>
            </a:r>
            <a:r>
              <a:rPr lang="en-US" altLang="ja-JP" dirty="0"/>
              <a:t>objects on the found </a:t>
            </a:r>
            <a:r>
              <a:rPr lang="en-US" altLang="ja-JP" dirty="0" smtClean="0"/>
              <a:t>part.</a:t>
            </a:r>
            <a:endParaRPr lang="en-US" altLang="ja-JP" dirty="0"/>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85</a:t>
            </a:fld>
            <a:endParaRPr lang="de-DE" sz="1000" smtClean="0">
              <a:solidFill>
                <a:schemeClr val="tx1"/>
              </a:solidFill>
              <a:latin typeface="DIN-Light"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39" y="3705406"/>
            <a:ext cx="2420937"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p:nvPr/>
        </p:nvGrpSpPr>
        <p:grpSpPr>
          <a:xfrm>
            <a:off x="6969224" y="2204864"/>
            <a:ext cx="2855252" cy="3744416"/>
            <a:chOff x="7043193" y="2420888"/>
            <a:chExt cx="2855252" cy="374441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344" y="5373216"/>
              <a:ext cx="274320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0632" y="4391000"/>
              <a:ext cx="271462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0631" y="3501008"/>
              <a:ext cx="27146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auto">
            <a:xfrm>
              <a:off x="7043193" y="2420888"/>
              <a:ext cx="2855252" cy="3744416"/>
            </a:xfrm>
            <a:prstGeom prst="rect">
              <a:avLst/>
            </a:prstGeom>
            <a:noFill/>
            <a:ln w="19050" cap="flat" cmpd="sng" algn="ctr">
              <a:solidFill>
                <a:schemeClr val="tx1"/>
              </a:solidFill>
              <a:prstDash val="solid"/>
              <a:round/>
              <a:headEnd type="none" w="med" len="med"/>
              <a:tailEnd type="none" w="med" len="med"/>
            </a:ln>
            <a:effectLst/>
          </p:spPr>
          <p:txBody>
            <a:bodyPr vert="horz" wrap="square" lIns="0" tIns="75419" rIns="377093" bIns="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DINPro-Bold" pitchFamily="50" charset="0"/>
              </a:endParaRPr>
            </a:p>
          </p:txBody>
        </p:sp>
        <p:sp>
          <p:nvSpPr>
            <p:cNvPr id="14" name="TextBox 13"/>
            <p:cNvSpPr txBox="1"/>
            <p:nvPr/>
          </p:nvSpPr>
          <p:spPr>
            <a:xfrm>
              <a:off x="7068350" y="2455392"/>
              <a:ext cx="2781194" cy="830997"/>
            </a:xfrm>
            <a:prstGeom prst="rect">
              <a:avLst/>
            </a:prstGeom>
            <a:noFill/>
          </p:spPr>
          <p:txBody>
            <a:bodyPr wrap="square" rtlCol="0">
              <a:spAutoFit/>
            </a:bodyPr>
            <a:lstStyle/>
            <a:p>
              <a:r>
                <a:rPr lang="en-US" altLang="ja-JP" sz="2400" kern="0" dirty="0" smtClean="0">
                  <a:solidFill>
                    <a:srgbClr val="4A4D4A"/>
                  </a:solidFill>
                  <a:latin typeface="Arial" pitchFamily="34" charset="0"/>
                  <a:ea typeface="明朝" charset="-128"/>
                  <a:cs typeface="Arial" pitchFamily="34" charset="0"/>
                </a:rPr>
                <a:t>3 possible configurations:</a:t>
              </a:r>
              <a:endParaRPr lang="en-GB" sz="2000" dirty="0" smtClean="0">
                <a:solidFill>
                  <a:schemeClr val="tx1">
                    <a:lumMod val="65000"/>
                    <a:lumOff val="35000"/>
                  </a:schemeClr>
                </a:solidFill>
                <a:latin typeface="+mn-lt"/>
              </a:endParaRPr>
            </a:p>
          </p:txBody>
        </p:sp>
      </p:grpSp>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9502" y="4595143"/>
            <a:ext cx="3683000"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ction Button: Home 15">
            <a:hlinkClick r:id="rId7"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067415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Obstruction Measurement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86</a:t>
            </a:fld>
            <a:endParaRPr lang="de-DE" sz="1000" smtClean="0">
              <a:solidFill>
                <a:schemeClr val="tx1"/>
              </a:solidFill>
              <a:latin typeface="DIN-Light" charset="0"/>
            </a:endParaRPr>
          </a:p>
        </p:txBody>
      </p:sp>
      <p:pic>
        <p:nvPicPr>
          <p:cNvPr id="3074" name="Picture 2" descr="733213404@20092013-10B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15" y="3158220"/>
            <a:ext cx="4304928" cy="331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Inhaltsplatzhalter 2"/>
          <p:cNvSpPr>
            <a:spLocks noGrp="1"/>
          </p:cNvSpPr>
          <p:nvPr>
            <p:ph idx="1"/>
          </p:nvPr>
        </p:nvSpPr>
        <p:spPr>
          <a:xfrm>
            <a:off x="0" y="836614"/>
            <a:ext cx="5529064" cy="2398612"/>
          </a:xfrm>
        </p:spPr>
        <p:txBody>
          <a:bodyPr/>
          <a:lstStyle/>
          <a:p>
            <a:pPr lvl="1"/>
            <a:r>
              <a:rPr lang="en-US" altLang="ja-JP" dirty="0" smtClean="0"/>
              <a:t>Obstruction Measurement</a:t>
            </a:r>
            <a:endParaRPr lang="en-US" altLang="ja-JP" dirty="0"/>
          </a:p>
          <a:p>
            <a:pPr marL="39687" lvl="1" indent="0">
              <a:buNone/>
            </a:pPr>
            <a:r>
              <a:rPr lang="en-US" altLang="ja-JP" sz="1400" dirty="0"/>
              <a:t>Measured obstruction value is the number of 3D points </a:t>
            </a:r>
            <a:r>
              <a:rPr lang="en-US" altLang="ja-JP" sz="1400" dirty="0" smtClean="0"/>
              <a:t>counted inside </a:t>
            </a:r>
            <a:r>
              <a:rPr lang="en-US" altLang="ja-JP" sz="1400" dirty="0"/>
              <a:t>the </a:t>
            </a:r>
            <a:r>
              <a:rPr lang="en-US" altLang="ja-JP" sz="1400" dirty="0">
                <a:solidFill>
                  <a:srgbClr val="FF0000"/>
                </a:solidFill>
              </a:rPr>
              <a:t>red pyramid </a:t>
            </a:r>
            <a:r>
              <a:rPr lang="en-US" altLang="ja-JP" sz="1400" dirty="0" smtClean="0"/>
              <a:t>(see picture) from </a:t>
            </a:r>
            <a:r>
              <a:rPr lang="en-US" altLang="ja-JP" sz="1400" dirty="0"/>
              <a:t>the surface plane in direction towards the point of view of camera which was selected in the Vision Process </a:t>
            </a:r>
            <a:r>
              <a:rPr lang="en-US" altLang="ja-JP" sz="1400" dirty="0" smtClean="0"/>
              <a:t>Setup. Surface plane is the plane detected by a preceding plane tool, offset by [Plane Height Offset]+[Height Margin] mm.</a:t>
            </a:r>
            <a:endParaRPr lang="en-US" altLang="ja-JP" sz="1400" dirty="0"/>
          </a:p>
        </p:txBody>
      </p:sp>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607" y="1035484"/>
            <a:ext cx="2420937"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68838" y="3741138"/>
            <a:ext cx="4237162" cy="523220"/>
          </a:xfrm>
          <a:prstGeom prst="rect">
            <a:avLst/>
          </a:prstGeom>
        </p:spPr>
        <p:txBody>
          <a:bodyPr wrap="square">
            <a:spAutoFit/>
          </a:bodyPr>
          <a:lstStyle/>
          <a:p>
            <a:r>
              <a:rPr lang="en-US" sz="1400" dirty="0">
                <a:solidFill>
                  <a:schemeClr val="tx1"/>
                </a:solidFill>
                <a:latin typeface="+mn-lt"/>
              </a:rPr>
              <a:t>[Plane Height Offset] = -20 </a:t>
            </a:r>
            <a:r>
              <a:rPr lang="en-US" sz="1400" dirty="0" smtClean="0">
                <a:solidFill>
                  <a:schemeClr val="tx1"/>
                </a:solidFill>
                <a:latin typeface="+mn-lt"/>
              </a:rPr>
              <a:t>mm (part thickness)</a:t>
            </a:r>
            <a:r>
              <a:rPr lang="en-GB" sz="1400" dirty="0">
                <a:solidFill>
                  <a:schemeClr val="tx1"/>
                </a:solidFill>
                <a:latin typeface="+mn-lt"/>
              </a:rPr>
              <a:t/>
            </a:r>
            <a:br>
              <a:rPr lang="en-GB" sz="1400" dirty="0">
                <a:solidFill>
                  <a:schemeClr val="tx1"/>
                </a:solidFill>
                <a:latin typeface="+mn-lt"/>
              </a:rPr>
            </a:br>
            <a:r>
              <a:rPr lang="en-US" sz="1400" dirty="0" smtClean="0">
                <a:solidFill>
                  <a:schemeClr val="tx1"/>
                </a:solidFill>
                <a:latin typeface="+mn-lt"/>
              </a:rPr>
              <a:t>[Height Margin] </a:t>
            </a:r>
            <a:r>
              <a:rPr lang="en-US" sz="1400" dirty="0">
                <a:solidFill>
                  <a:schemeClr val="tx1"/>
                </a:solidFill>
                <a:latin typeface="+mn-lt"/>
              </a:rPr>
              <a:t>= </a:t>
            </a:r>
            <a:r>
              <a:rPr lang="en-US" sz="1400" dirty="0" smtClean="0">
                <a:solidFill>
                  <a:schemeClr val="tx1"/>
                </a:solidFill>
                <a:latin typeface="+mn-lt"/>
              </a:rPr>
              <a:t>5 mm </a:t>
            </a:r>
            <a:r>
              <a:rPr lang="en-US" sz="1400" dirty="0">
                <a:solidFill>
                  <a:schemeClr val="tx1"/>
                </a:solidFill>
                <a:latin typeface="+mn-lt"/>
              </a:rPr>
              <a:t>(Z accuracy of 3D </a:t>
            </a:r>
            <a:r>
              <a:rPr lang="en-US" sz="1400" dirty="0" smtClean="0">
                <a:solidFill>
                  <a:schemeClr val="tx1"/>
                </a:solidFill>
                <a:latin typeface="+mn-lt"/>
              </a:rPr>
              <a:t>data)</a:t>
            </a:r>
            <a:endParaRPr lang="en-US" sz="1400" dirty="0">
              <a:solidFill>
                <a:schemeClr val="tx1"/>
              </a:solidFill>
              <a:latin typeface="+mn-lt"/>
            </a:endParaRPr>
          </a:p>
        </p:txBody>
      </p:sp>
      <p:sp>
        <p:nvSpPr>
          <p:cNvPr id="30" name="Rectangle 29"/>
          <p:cNvSpPr/>
          <p:nvPr/>
        </p:nvSpPr>
        <p:spPr>
          <a:xfrm>
            <a:off x="5668838" y="5946949"/>
            <a:ext cx="4237162" cy="523220"/>
          </a:xfrm>
          <a:prstGeom prst="rect">
            <a:avLst/>
          </a:prstGeom>
        </p:spPr>
        <p:txBody>
          <a:bodyPr wrap="square">
            <a:spAutoFit/>
          </a:bodyPr>
          <a:lstStyle/>
          <a:p>
            <a:r>
              <a:rPr lang="en-US" sz="1400" dirty="0">
                <a:solidFill>
                  <a:schemeClr val="tx1"/>
                </a:solidFill>
                <a:latin typeface="+mn-lt"/>
              </a:rPr>
              <a:t>[Plane Height Offset] = </a:t>
            </a:r>
            <a:r>
              <a:rPr lang="en-US" sz="1400" dirty="0" smtClean="0">
                <a:solidFill>
                  <a:schemeClr val="tx1"/>
                </a:solidFill>
                <a:latin typeface="+mn-lt"/>
              </a:rPr>
              <a:t>0 mm</a:t>
            </a:r>
            <a:r>
              <a:rPr lang="en-GB" sz="1400" dirty="0">
                <a:solidFill>
                  <a:schemeClr val="tx1"/>
                </a:solidFill>
                <a:latin typeface="+mn-lt"/>
              </a:rPr>
              <a:t/>
            </a:r>
            <a:br>
              <a:rPr lang="en-GB" sz="1400" dirty="0">
                <a:solidFill>
                  <a:schemeClr val="tx1"/>
                </a:solidFill>
                <a:latin typeface="+mn-lt"/>
              </a:rPr>
            </a:br>
            <a:r>
              <a:rPr lang="en-US" sz="1400" dirty="0" smtClean="0">
                <a:solidFill>
                  <a:schemeClr val="tx1"/>
                </a:solidFill>
                <a:latin typeface="+mn-lt"/>
              </a:rPr>
              <a:t>[Height Margin] </a:t>
            </a:r>
            <a:r>
              <a:rPr lang="en-US" sz="1400" dirty="0">
                <a:solidFill>
                  <a:schemeClr val="tx1"/>
                </a:solidFill>
                <a:latin typeface="+mn-lt"/>
              </a:rPr>
              <a:t>= </a:t>
            </a:r>
            <a:r>
              <a:rPr lang="en-US" sz="1400" dirty="0" smtClean="0">
                <a:solidFill>
                  <a:schemeClr val="tx1"/>
                </a:solidFill>
                <a:latin typeface="+mn-lt"/>
              </a:rPr>
              <a:t>5 mm </a:t>
            </a:r>
            <a:r>
              <a:rPr lang="en-US" sz="1400" dirty="0">
                <a:solidFill>
                  <a:schemeClr val="tx1"/>
                </a:solidFill>
                <a:latin typeface="+mn-lt"/>
              </a:rPr>
              <a:t>(Z accuracy of 3D data)</a:t>
            </a:r>
          </a:p>
        </p:txBody>
      </p:sp>
      <p:sp>
        <p:nvSpPr>
          <p:cNvPr id="31" name="Rectangle 30"/>
          <p:cNvSpPr/>
          <p:nvPr/>
        </p:nvSpPr>
        <p:spPr>
          <a:xfrm>
            <a:off x="5668838" y="1916832"/>
            <a:ext cx="1580034" cy="307777"/>
          </a:xfrm>
          <a:prstGeom prst="rect">
            <a:avLst/>
          </a:prstGeom>
        </p:spPr>
        <p:txBody>
          <a:bodyPr wrap="square">
            <a:spAutoFit/>
          </a:bodyPr>
          <a:lstStyle/>
          <a:p>
            <a:r>
              <a:rPr lang="en-US" sz="1400" dirty="0" smtClean="0">
                <a:solidFill>
                  <a:schemeClr val="tx1"/>
                </a:solidFill>
                <a:latin typeface="+mn-lt"/>
              </a:rPr>
              <a:t>Examples:</a:t>
            </a:r>
            <a:endParaRPr lang="en-US" sz="1400" dirty="0">
              <a:solidFill>
                <a:schemeClr val="tx1"/>
              </a:solidFill>
              <a:latin typeface="+mn-lt"/>
            </a:endParaRPr>
          </a:p>
        </p:txBody>
      </p:sp>
      <p:pic>
        <p:nvPicPr>
          <p:cNvPr id="3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0" y="4477242"/>
            <a:ext cx="3683000"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ction Button: Home 12">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39946683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Obstruction Measurement Tool</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87</a:t>
            </a:fld>
            <a:endParaRPr lang="de-DE" sz="1000" smtClean="0">
              <a:solidFill>
                <a:schemeClr val="tx1"/>
              </a:solidFill>
              <a:latin typeface="DIN-Light"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Inhaltsplatzhalter 2"/>
          <p:cNvSpPr>
            <a:spLocks noGrp="1"/>
          </p:cNvSpPr>
          <p:nvPr>
            <p:ph idx="1"/>
          </p:nvPr>
        </p:nvSpPr>
        <p:spPr>
          <a:xfrm>
            <a:off x="5433202" y="1916832"/>
            <a:ext cx="4848389" cy="4139952"/>
          </a:xfrm>
        </p:spPr>
        <p:txBody>
          <a:bodyPr/>
          <a:lstStyle/>
          <a:p>
            <a:pPr lvl="1"/>
            <a:r>
              <a:rPr lang="en-US" sz="1400" b="0" dirty="0" smtClean="0"/>
              <a:t>Select preceding plane calculating tool.</a:t>
            </a:r>
          </a:p>
          <a:p>
            <a:pPr lvl="1"/>
            <a:r>
              <a:rPr lang="en-US" sz="1400" b="0" dirty="0" smtClean="0"/>
              <a:t>Set measurement area relative to position found by the parent locator tool.</a:t>
            </a:r>
          </a:p>
          <a:p>
            <a:pPr lvl="1"/>
            <a:r>
              <a:rPr lang="en-US" sz="1400" b="0" dirty="0" smtClean="0"/>
              <a:t>Define window mask, if needed.</a:t>
            </a:r>
          </a:p>
          <a:p>
            <a:pPr lvl="1"/>
            <a:r>
              <a:rPr lang="en-US" sz="1400" b="0" dirty="0" smtClean="0"/>
              <a:t>Set Plane Height Offset (can be negative)</a:t>
            </a:r>
          </a:p>
          <a:p>
            <a:pPr lvl="1"/>
            <a:r>
              <a:rPr lang="en-US" sz="1400" b="0" dirty="0" smtClean="0"/>
              <a:t>Set Height Margin (Z error of 3D points)</a:t>
            </a:r>
          </a:p>
          <a:p>
            <a:pPr lvl="1"/>
            <a:r>
              <a:rPr lang="en-US" sz="1400" b="0" dirty="0" smtClean="0"/>
              <a:t>Select how the found results are to be displayed on the image:</a:t>
            </a:r>
          </a:p>
          <a:p>
            <a:pPr lvl="2"/>
            <a:r>
              <a:rPr lang="en-US" sz="1000" dirty="0" smtClean="0"/>
              <a:t>Plot None</a:t>
            </a:r>
          </a:p>
          <a:p>
            <a:pPr lvl="2"/>
            <a:r>
              <a:rPr lang="en-US" sz="1000" b="0" dirty="0" smtClean="0"/>
              <a:t>Plot Measurement Area (</a:t>
            </a:r>
            <a:r>
              <a:rPr lang="en-US" sz="1000" b="1" dirty="0" smtClean="0">
                <a:solidFill>
                  <a:srgbClr val="0070C0"/>
                </a:solidFill>
              </a:rPr>
              <a:t>blue</a:t>
            </a:r>
            <a:r>
              <a:rPr lang="en-US" sz="1000" b="0" dirty="0" smtClean="0"/>
              <a:t> bounding box)</a:t>
            </a:r>
          </a:p>
          <a:p>
            <a:pPr lvl="2"/>
            <a:r>
              <a:rPr lang="en-US" sz="1000" dirty="0" smtClean="0"/>
              <a:t>Plot Points (obstructing points in </a:t>
            </a:r>
            <a:r>
              <a:rPr lang="en-US" sz="1000" b="1" dirty="0" smtClean="0">
                <a:solidFill>
                  <a:srgbClr val="CA1F7B"/>
                </a:solidFill>
              </a:rPr>
              <a:t>magenta</a:t>
            </a:r>
            <a:r>
              <a:rPr lang="en-US" sz="1000" dirty="0" smtClean="0"/>
              <a:t>, other – </a:t>
            </a:r>
            <a:r>
              <a:rPr lang="en-US" sz="1000" b="1" dirty="0" smtClean="0">
                <a:solidFill>
                  <a:srgbClr val="00FFFF"/>
                </a:solidFill>
              </a:rPr>
              <a:t>cyan</a:t>
            </a:r>
            <a:r>
              <a:rPr lang="en-US" sz="1000" dirty="0"/>
              <a:t>)</a:t>
            </a:r>
            <a:endParaRPr lang="en-US" sz="1000" dirty="0" smtClean="0"/>
          </a:p>
          <a:p>
            <a:pPr lvl="2"/>
            <a:r>
              <a:rPr lang="en-US" sz="1000" b="0" dirty="0" smtClean="0"/>
              <a:t>Plot Everything (measurement area + 3D points)</a:t>
            </a:r>
          </a:p>
          <a:p>
            <a:pPr lvl="1"/>
            <a:endParaRPr lang="en-US" sz="1400" b="0" dirty="0" smtClean="0"/>
          </a:p>
          <a:p>
            <a:pPr lvl="1"/>
            <a:endParaRPr lang="en-US" sz="1400" b="0" dirty="0" smtClean="0"/>
          </a:p>
          <a:p>
            <a:pPr lvl="1"/>
            <a:endParaRPr lang="en-US" sz="1400" dirty="0" smtClean="0">
              <a:solidFill>
                <a:srgbClr val="FF0000"/>
              </a:solidFill>
              <a:latin typeface="Arial" charset="0"/>
              <a:cs typeface="Arial" charset="0"/>
            </a:endParaRPr>
          </a:p>
        </p:txBody>
      </p:sp>
      <p:sp>
        <p:nvSpPr>
          <p:cNvPr id="8" name="Action Button: Home 7">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8817290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Some Tips</a:t>
            </a:r>
            <a:endParaRPr lang="de-DE" dirty="0" smtClean="0">
              <a:latin typeface="Arial" charset="0"/>
              <a:cs typeface="Arial" charset="0"/>
            </a:endParaRPr>
          </a:p>
        </p:txBody>
      </p:sp>
      <p:sp>
        <p:nvSpPr>
          <p:cNvPr id="6147" name="Inhaltsplatzhalter 2"/>
          <p:cNvSpPr>
            <a:spLocks noGrp="1"/>
          </p:cNvSpPr>
          <p:nvPr>
            <p:ph idx="1"/>
          </p:nvPr>
        </p:nvSpPr>
        <p:spPr>
          <a:xfrm>
            <a:off x="0" y="980728"/>
            <a:ext cx="9906000" cy="5400600"/>
          </a:xfrm>
        </p:spPr>
        <p:txBody>
          <a:bodyPr/>
          <a:lstStyle/>
          <a:p>
            <a:pPr lvl="1"/>
            <a:r>
              <a:rPr lang="en-US" sz="1800" dirty="0">
                <a:latin typeface="Arial" charset="0"/>
                <a:cs typeface="Arial" charset="0"/>
              </a:rPr>
              <a:t>A part can have </a:t>
            </a:r>
            <a:r>
              <a:rPr lang="en-US" sz="1800" dirty="0" smtClean="0">
                <a:latin typeface="Arial" charset="0"/>
                <a:cs typeface="Arial" charset="0"/>
              </a:rPr>
              <a:t>several </a:t>
            </a:r>
            <a:r>
              <a:rPr lang="en-US" sz="1800" dirty="0">
                <a:latin typeface="Arial" charset="0"/>
                <a:cs typeface="Arial" charset="0"/>
              </a:rPr>
              <a:t>stable </a:t>
            </a:r>
            <a:r>
              <a:rPr lang="en-US" sz="1800" dirty="0" smtClean="0">
                <a:latin typeface="Arial" charset="0"/>
                <a:cs typeface="Arial" charset="0"/>
              </a:rPr>
              <a:t>positions/postures exposing different features. Use complementing locator tools to locate a part in any posture! Model </a:t>
            </a:r>
            <a:r>
              <a:rPr lang="en-US" sz="1800" dirty="0">
                <a:latin typeface="Arial" charset="0"/>
                <a:cs typeface="Arial" charset="0"/>
              </a:rPr>
              <a:t>pattern </a:t>
            </a:r>
            <a:r>
              <a:rPr lang="en-US" sz="1800" dirty="0" smtClean="0">
                <a:latin typeface="Arial" charset="0"/>
                <a:cs typeface="Arial" charset="0"/>
              </a:rPr>
              <a:t>of a GPM or CSM Locator should be simple and compact!</a:t>
            </a:r>
          </a:p>
          <a:p>
            <a:pPr lvl="1"/>
            <a:r>
              <a:rPr lang="en-US" sz="1800" dirty="0" smtClean="0">
                <a:latin typeface="Arial" charset="0"/>
                <a:cs typeface="Arial" charset="0"/>
              </a:rPr>
              <a:t>Utilize </a:t>
            </a:r>
            <a:r>
              <a:rPr lang="en-US" sz="1800" dirty="0">
                <a:latin typeface="Arial" charset="0"/>
                <a:cs typeface="Arial" charset="0"/>
              </a:rPr>
              <a:t>both cameras in alternating VPs when using Hybrid Detection </a:t>
            </a:r>
            <a:r>
              <a:rPr lang="en-US" sz="1800" dirty="0" smtClean="0">
                <a:latin typeface="Arial" charset="0"/>
                <a:cs typeface="Arial" charset="0"/>
              </a:rPr>
              <a:t>Method</a:t>
            </a:r>
            <a:endParaRPr lang="en-US" sz="1800" dirty="0">
              <a:latin typeface="Arial" charset="0"/>
              <a:cs typeface="Arial" charset="0"/>
            </a:endParaRPr>
          </a:p>
          <a:p>
            <a:pPr lvl="1"/>
            <a:r>
              <a:rPr lang="en-US" sz="1800" dirty="0" smtClean="0">
                <a:latin typeface="Arial" charset="0"/>
                <a:cs typeface="Arial" charset="0"/>
              </a:rPr>
              <a:t>Pick priority can be defined, e.g. as</a:t>
            </a:r>
          </a:p>
          <a:p>
            <a:pPr lvl="2"/>
            <a:r>
              <a:rPr lang="en-US" sz="1600" dirty="0" smtClean="0">
                <a:latin typeface="Arial" charset="0"/>
                <a:cs typeface="Arial" charset="0"/>
              </a:rPr>
              <a:t>= Z</a:t>
            </a:r>
          </a:p>
          <a:p>
            <a:pPr lvl="2"/>
            <a:r>
              <a:rPr lang="en-US" sz="1600" dirty="0" smtClean="0">
                <a:latin typeface="Arial" charset="0"/>
                <a:cs typeface="Arial" charset="0"/>
              </a:rPr>
              <a:t>= </a:t>
            </a:r>
            <a:r>
              <a:rPr lang="en-US" sz="1600" dirty="0">
                <a:latin typeface="Arial" charset="0"/>
                <a:cs typeface="Arial" charset="0"/>
              </a:rPr>
              <a:t>Z + [GPM Locator score]</a:t>
            </a:r>
            <a:endParaRPr lang="en-US" sz="1600" dirty="0" smtClean="0">
              <a:latin typeface="Arial" charset="0"/>
              <a:cs typeface="Arial" charset="0"/>
            </a:endParaRPr>
          </a:p>
          <a:p>
            <a:pPr lvl="2"/>
            <a:r>
              <a:rPr lang="en-US" sz="1600" dirty="0">
                <a:latin typeface="Arial" charset="0"/>
                <a:cs typeface="Arial" charset="0"/>
              </a:rPr>
              <a:t>= </a:t>
            </a:r>
            <a:r>
              <a:rPr lang="en-US" sz="1600" dirty="0" smtClean="0">
                <a:latin typeface="Arial" charset="0"/>
                <a:cs typeface="Arial" charset="0"/>
              </a:rPr>
              <a:t>Z + [GPM </a:t>
            </a:r>
            <a:r>
              <a:rPr lang="en-US" sz="1600" dirty="0">
                <a:latin typeface="Arial" charset="0"/>
                <a:cs typeface="Arial" charset="0"/>
              </a:rPr>
              <a:t>Locator score</a:t>
            </a:r>
            <a:r>
              <a:rPr lang="en-US" sz="1600" dirty="0" smtClean="0">
                <a:latin typeface="Arial" charset="0"/>
                <a:cs typeface="Arial" charset="0"/>
              </a:rPr>
              <a:t>] – [Obstruction Ratio] + [Priority offset depending on Model ID]</a:t>
            </a:r>
          </a:p>
          <a:p>
            <a:pPr lvl="2"/>
            <a:r>
              <a:rPr lang="en-US" sz="1600" dirty="0" smtClean="0">
                <a:latin typeface="Arial" charset="0"/>
                <a:cs typeface="Arial" charset="0"/>
              </a:rPr>
              <a:t>Etc. Use Arithmetic Calculation Tool(s) to calculate the priority.</a:t>
            </a:r>
          </a:p>
          <a:p>
            <a:pPr lvl="1"/>
            <a:r>
              <a:rPr lang="en-US" sz="1800" dirty="0" smtClean="0">
                <a:latin typeface="Arial" charset="0"/>
                <a:cs typeface="Arial" charset="0"/>
              </a:rPr>
              <a:t>Use Measurement Output Tool</a:t>
            </a:r>
          </a:p>
          <a:p>
            <a:pPr lvl="2"/>
            <a:r>
              <a:rPr lang="en-US" sz="1600" dirty="0" smtClean="0">
                <a:latin typeface="Arial" charset="0"/>
                <a:cs typeface="Arial" charset="0"/>
              </a:rPr>
              <a:t>To output (at least) the pick priority and (maybe also) some other measured values</a:t>
            </a:r>
          </a:p>
          <a:p>
            <a:pPr lvl="2"/>
            <a:r>
              <a:rPr lang="en-US" sz="1600" dirty="0" smtClean="0">
                <a:latin typeface="Arial" charset="0"/>
                <a:cs typeface="Arial" charset="0"/>
              </a:rPr>
              <a:t>To get an overview of any measured values for all found parts (when doing fine-tuning or debugging of the command tools)</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88</a:t>
            </a:fld>
            <a:endParaRPr lang="de-DE" sz="1000" smtClean="0">
              <a:solidFill>
                <a:schemeClr val="tx1"/>
              </a:solidFill>
              <a:latin typeface="DIN-Light" charset="0"/>
            </a:endParaRPr>
          </a:p>
        </p:txBody>
      </p:sp>
      <p:sp>
        <p:nvSpPr>
          <p:cNvPr id="7" name="Action Button: Home 6">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cxnSp>
        <p:nvCxnSpPr>
          <p:cNvPr id="8" name="Straight Arrow Connector 7"/>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7255773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Parts List Manager Setup</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r>
              <a:rPr lang="en-US" dirty="0">
                <a:latin typeface="Arial" charset="0"/>
                <a:cs typeface="Arial" charset="0"/>
              </a:rPr>
              <a:t>Not needed for depalletizing application!</a:t>
            </a:r>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89</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046255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3DAS &amp; Bin Picking Software</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a:t>
            </a:fld>
            <a:endParaRPr lang="de-DE" sz="1000" smtClean="0">
              <a:solidFill>
                <a:schemeClr val="tx1"/>
              </a:solidFill>
              <a:latin typeface="DIN-Light" charset="0"/>
            </a:endParaRPr>
          </a:p>
        </p:txBody>
      </p:sp>
      <p:sp>
        <p:nvSpPr>
          <p:cNvPr id="6" name="Action Button: Home 5">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grpSp>
        <p:nvGrpSpPr>
          <p:cNvPr id="6629" name="Group 6628"/>
          <p:cNvGrpSpPr/>
          <p:nvPr/>
        </p:nvGrpSpPr>
        <p:grpSpPr>
          <a:xfrm>
            <a:off x="920750" y="1049338"/>
            <a:ext cx="8856786" cy="5383212"/>
            <a:chOff x="920750" y="1049338"/>
            <a:chExt cx="8856786" cy="5383212"/>
          </a:xfrm>
        </p:grpSpPr>
        <p:sp>
          <p:nvSpPr>
            <p:cNvPr id="8" name="Rectangle 7"/>
            <p:cNvSpPr/>
            <p:nvPr/>
          </p:nvSpPr>
          <p:spPr>
            <a:xfrm>
              <a:off x="7602608" y="5218817"/>
              <a:ext cx="2174928" cy="830997"/>
            </a:xfrm>
            <a:prstGeom prst="rect">
              <a:avLst/>
            </a:prstGeom>
          </p:spPr>
          <p:txBody>
            <a:bodyPr wrap="square">
              <a:spAutoFit/>
            </a:bodyPr>
            <a:lstStyle/>
            <a:p>
              <a:pPr marL="39687" lvl="1" indent="0">
                <a:buNone/>
              </a:pPr>
              <a:r>
                <a:rPr lang="en-US" sz="1200" b="0" kern="0" dirty="0" smtClean="0">
                  <a:solidFill>
                    <a:srgbClr val="00B050"/>
                  </a:solidFill>
                  <a:latin typeface="Arial" charset="0"/>
                  <a:cs typeface="Arial" charset="0"/>
                </a:rPr>
                <a:t>Note: Bin picking functions (software option J909) are not needed in case of a depalletizing application!</a:t>
              </a:r>
            </a:p>
          </p:txBody>
        </p:sp>
        <p:grpSp>
          <p:nvGrpSpPr>
            <p:cNvPr id="3" name="Group 4"/>
            <p:cNvGrpSpPr>
              <a:grpSpLocks noChangeAspect="1"/>
            </p:cNvGrpSpPr>
            <p:nvPr/>
          </p:nvGrpSpPr>
          <p:grpSpPr bwMode="auto">
            <a:xfrm>
              <a:off x="920750" y="1049338"/>
              <a:ext cx="7920038" cy="5383212"/>
              <a:chOff x="580" y="661"/>
              <a:chExt cx="4989" cy="3391"/>
            </a:xfrm>
          </p:grpSpPr>
          <p:sp>
            <p:nvSpPr>
              <p:cNvPr id="6199" name="Freeform 484"/>
              <p:cNvSpPr>
                <a:spLocks/>
              </p:cNvSpPr>
              <p:nvPr/>
            </p:nvSpPr>
            <p:spPr bwMode="auto">
              <a:xfrm>
                <a:off x="585" y="666"/>
                <a:ext cx="4092" cy="1410"/>
              </a:xfrm>
              <a:custGeom>
                <a:avLst/>
                <a:gdLst>
                  <a:gd name="T0" fmla="*/ 0 w 18588"/>
                  <a:gd name="T1" fmla="*/ 1067 h 6400"/>
                  <a:gd name="T2" fmla="*/ 1067 w 18588"/>
                  <a:gd name="T3" fmla="*/ 0 h 6400"/>
                  <a:gd name="T4" fmla="*/ 17522 w 18588"/>
                  <a:gd name="T5" fmla="*/ 0 h 6400"/>
                  <a:gd name="T6" fmla="*/ 18588 w 18588"/>
                  <a:gd name="T7" fmla="*/ 1067 h 6400"/>
                  <a:gd name="T8" fmla="*/ 18588 w 18588"/>
                  <a:gd name="T9" fmla="*/ 5334 h 6400"/>
                  <a:gd name="T10" fmla="*/ 17522 w 18588"/>
                  <a:gd name="T11" fmla="*/ 6400 h 6400"/>
                  <a:gd name="T12" fmla="*/ 1067 w 18588"/>
                  <a:gd name="T13" fmla="*/ 6400 h 6400"/>
                  <a:gd name="T14" fmla="*/ 0 w 18588"/>
                  <a:gd name="T15" fmla="*/ 5334 h 6400"/>
                  <a:gd name="T16" fmla="*/ 0 w 18588"/>
                  <a:gd name="T17" fmla="*/ 1067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88" h="6400">
                    <a:moveTo>
                      <a:pt x="0" y="1067"/>
                    </a:moveTo>
                    <a:cubicBezTo>
                      <a:pt x="0" y="478"/>
                      <a:pt x="478" y="0"/>
                      <a:pt x="1067" y="0"/>
                    </a:cubicBezTo>
                    <a:lnTo>
                      <a:pt x="17522" y="0"/>
                    </a:lnTo>
                    <a:cubicBezTo>
                      <a:pt x="18111" y="0"/>
                      <a:pt x="18588" y="478"/>
                      <a:pt x="18588" y="1067"/>
                    </a:cubicBezTo>
                    <a:lnTo>
                      <a:pt x="18588" y="5334"/>
                    </a:lnTo>
                    <a:cubicBezTo>
                      <a:pt x="18588" y="5923"/>
                      <a:pt x="18111" y="6400"/>
                      <a:pt x="17522" y="6400"/>
                    </a:cubicBezTo>
                    <a:lnTo>
                      <a:pt x="1067" y="6400"/>
                    </a:lnTo>
                    <a:cubicBezTo>
                      <a:pt x="478" y="6400"/>
                      <a:pt x="0" y="5923"/>
                      <a:pt x="0" y="5334"/>
                    </a:cubicBezTo>
                    <a:lnTo>
                      <a:pt x="0" y="1067"/>
                    </a:lnTo>
                    <a:close/>
                  </a:path>
                </a:pathLst>
              </a:custGeom>
              <a:solidFill>
                <a:srgbClr val="CC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AutoShape 3"/>
              <p:cNvSpPr>
                <a:spLocks noChangeAspect="1" noChangeArrowheads="1" noTextEdit="1"/>
              </p:cNvSpPr>
              <p:nvPr/>
            </p:nvSpPr>
            <p:spPr bwMode="auto">
              <a:xfrm>
                <a:off x="580" y="661"/>
                <a:ext cx="4989" cy="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5" name="Group 205"/>
              <p:cNvGrpSpPr>
                <a:grpSpLocks/>
              </p:cNvGrpSpPr>
              <p:nvPr/>
            </p:nvGrpSpPr>
            <p:grpSpPr bwMode="auto">
              <a:xfrm>
                <a:off x="742" y="1803"/>
                <a:ext cx="4814" cy="2244"/>
                <a:chOff x="742" y="1803"/>
                <a:chExt cx="4814" cy="2244"/>
              </a:xfrm>
            </p:grpSpPr>
            <p:sp>
              <p:nvSpPr>
                <p:cNvPr id="6429" name="Freeform 5"/>
                <p:cNvSpPr>
                  <a:spLocks/>
                </p:cNvSpPr>
                <p:nvPr/>
              </p:nvSpPr>
              <p:spPr bwMode="auto">
                <a:xfrm>
                  <a:off x="1958" y="2318"/>
                  <a:ext cx="2719" cy="1729"/>
                </a:xfrm>
                <a:custGeom>
                  <a:avLst/>
                  <a:gdLst>
                    <a:gd name="T0" fmla="*/ 0 w 12352"/>
                    <a:gd name="T1" fmla="*/ 1309 h 7852"/>
                    <a:gd name="T2" fmla="*/ 1309 w 12352"/>
                    <a:gd name="T3" fmla="*/ 0 h 7852"/>
                    <a:gd name="T4" fmla="*/ 11044 w 12352"/>
                    <a:gd name="T5" fmla="*/ 0 h 7852"/>
                    <a:gd name="T6" fmla="*/ 12352 w 12352"/>
                    <a:gd name="T7" fmla="*/ 1309 h 7852"/>
                    <a:gd name="T8" fmla="*/ 12352 w 12352"/>
                    <a:gd name="T9" fmla="*/ 6544 h 7852"/>
                    <a:gd name="T10" fmla="*/ 11044 w 12352"/>
                    <a:gd name="T11" fmla="*/ 7852 h 7852"/>
                    <a:gd name="T12" fmla="*/ 1309 w 12352"/>
                    <a:gd name="T13" fmla="*/ 7852 h 7852"/>
                    <a:gd name="T14" fmla="*/ 0 w 12352"/>
                    <a:gd name="T15" fmla="*/ 6544 h 7852"/>
                    <a:gd name="T16" fmla="*/ 0 w 12352"/>
                    <a:gd name="T17" fmla="*/ 1309 h 7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2" h="7852">
                      <a:moveTo>
                        <a:pt x="0" y="1309"/>
                      </a:moveTo>
                      <a:cubicBezTo>
                        <a:pt x="0" y="586"/>
                        <a:pt x="586" y="0"/>
                        <a:pt x="1309" y="0"/>
                      </a:cubicBezTo>
                      <a:lnTo>
                        <a:pt x="11044" y="0"/>
                      </a:lnTo>
                      <a:cubicBezTo>
                        <a:pt x="11767" y="0"/>
                        <a:pt x="12352" y="586"/>
                        <a:pt x="12352" y="1309"/>
                      </a:cubicBezTo>
                      <a:lnTo>
                        <a:pt x="12352" y="6544"/>
                      </a:lnTo>
                      <a:cubicBezTo>
                        <a:pt x="12352" y="7267"/>
                        <a:pt x="11767" y="7852"/>
                        <a:pt x="11044" y="7852"/>
                      </a:cubicBezTo>
                      <a:lnTo>
                        <a:pt x="1309" y="7852"/>
                      </a:lnTo>
                      <a:cubicBezTo>
                        <a:pt x="586" y="7852"/>
                        <a:pt x="0" y="7267"/>
                        <a:pt x="0" y="6544"/>
                      </a:cubicBezTo>
                      <a:lnTo>
                        <a:pt x="0" y="1309"/>
                      </a:lnTo>
                      <a:close/>
                    </a:path>
                  </a:pathLst>
                </a:custGeom>
                <a:solidFill>
                  <a:srgbClr val="FFCC9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30" name="Freeform 6"/>
                <p:cNvSpPr>
                  <a:spLocks/>
                </p:cNvSpPr>
                <p:nvPr/>
              </p:nvSpPr>
              <p:spPr bwMode="auto">
                <a:xfrm>
                  <a:off x="1958" y="2318"/>
                  <a:ext cx="2719" cy="1729"/>
                </a:xfrm>
                <a:custGeom>
                  <a:avLst/>
                  <a:gdLst>
                    <a:gd name="T0" fmla="*/ 0 w 12352"/>
                    <a:gd name="T1" fmla="*/ 1309 h 7852"/>
                    <a:gd name="T2" fmla="*/ 1309 w 12352"/>
                    <a:gd name="T3" fmla="*/ 0 h 7852"/>
                    <a:gd name="T4" fmla="*/ 11044 w 12352"/>
                    <a:gd name="T5" fmla="*/ 0 h 7852"/>
                    <a:gd name="T6" fmla="*/ 12352 w 12352"/>
                    <a:gd name="T7" fmla="*/ 1309 h 7852"/>
                    <a:gd name="T8" fmla="*/ 12352 w 12352"/>
                    <a:gd name="T9" fmla="*/ 6544 h 7852"/>
                    <a:gd name="T10" fmla="*/ 11044 w 12352"/>
                    <a:gd name="T11" fmla="*/ 7852 h 7852"/>
                    <a:gd name="T12" fmla="*/ 1309 w 12352"/>
                    <a:gd name="T13" fmla="*/ 7852 h 7852"/>
                    <a:gd name="T14" fmla="*/ 0 w 12352"/>
                    <a:gd name="T15" fmla="*/ 6544 h 7852"/>
                    <a:gd name="T16" fmla="*/ 0 w 12352"/>
                    <a:gd name="T17" fmla="*/ 1309 h 7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2" h="7852">
                      <a:moveTo>
                        <a:pt x="0" y="1309"/>
                      </a:moveTo>
                      <a:cubicBezTo>
                        <a:pt x="0" y="586"/>
                        <a:pt x="586" y="0"/>
                        <a:pt x="1309" y="0"/>
                      </a:cubicBezTo>
                      <a:lnTo>
                        <a:pt x="11044" y="0"/>
                      </a:lnTo>
                      <a:cubicBezTo>
                        <a:pt x="11767" y="0"/>
                        <a:pt x="12352" y="586"/>
                        <a:pt x="12352" y="1309"/>
                      </a:cubicBezTo>
                      <a:lnTo>
                        <a:pt x="12352" y="6544"/>
                      </a:lnTo>
                      <a:cubicBezTo>
                        <a:pt x="12352" y="7267"/>
                        <a:pt x="11767" y="7852"/>
                        <a:pt x="11044" y="7852"/>
                      </a:cubicBezTo>
                      <a:lnTo>
                        <a:pt x="1309" y="7852"/>
                      </a:lnTo>
                      <a:cubicBezTo>
                        <a:pt x="586" y="7852"/>
                        <a:pt x="0" y="7267"/>
                        <a:pt x="0" y="6544"/>
                      </a:cubicBezTo>
                      <a:lnTo>
                        <a:pt x="0" y="1309"/>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1" name="Rectangle 7"/>
                <p:cNvSpPr>
                  <a:spLocks noChangeArrowheads="1"/>
                </p:cNvSpPr>
                <p:nvPr/>
              </p:nvSpPr>
              <p:spPr bwMode="auto">
                <a:xfrm>
                  <a:off x="2564" y="2344"/>
                  <a:ext cx="167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itchFamily="34" charset="0"/>
                      <a:cs typeface="Arial" pitchFamily="34" charset="0"/>
                    </a:rPr>
                    <a:t>Bin Picking Functions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2" name="Rectangle 8"/>
                <p:cNvSpPr>
                  <a:spLocks noChangeArrowheads="1"/>
                </p:cNvSpPr>
                <p:nvPr/>
              </p:nvSpPr>
              <p:spPr bwMode="auto">
                <a:xfrm>
                  <a:off x="2267" y="3564"/>
                  <a:ext cx="1143" cy="1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33" name="Rectangle 9"/>
                <p:cNvSpPr>
                  <a:spLocks noChangeArrowheads="1"/>
                </p:cNvSpPr>
                <p:nvPr/>
              </p:nvSpPr>
              <p:spPr bwMode="auto">
                <a:xfrm>
                  <a:off x="2267" y="3564"/>
                  <a:ext cx="1143" cy="101"/>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4" name="Rectangle 10"/>
                <p:cNvSpPr>
                  <a:spLocks noChangeArrowheads="1"/>
                </p:cNvSpPr>
                <p:nvPr/>
              </p:nvSpPr>
              <p:spPr bwMode="auto">
                <a:xfrm>
                  <a:off x="2445" y="3575"/>
                  <a:ext cx="89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Object Data of the robot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5" name="Rectangle 11"/>
                <p:cNvSpPr>
                  <a:spLocks noChangeArrowheads="1"/>
                </p:cNvSpPr>
                <p:nvPr/>
              </p:nvSpPr>
              <p:spPr bwMode="auto">
                <a:xfrm>
                  <a:off x="2267" y="3685"/>
                  <a:ext cx="1143" cy="2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36" name="Rectangle 12"/>
                <p:cNvSpPr>
                  <a:spLocks noChangeArrowheads="1"/>
                </p:cNvSpPr>
                <p:nvPr/>
              </p:nvSpPr>
              <p:spPr bwMode="auto">
                <a:xfrm>
                  <a:off x="2267" y="3685"/>
                  <a:ext cx="1143" cy="248"/>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37" name="Rectangle 13"/>
                <p:cNvSpPr>
                  <a:spLocks noChangeArrowheads="1"/>
                </p:cNvSpPr>
                <p:nvPr/>
              </p:nvSpPr>
              <p:spPr bwMode="auto">
                <a:xfrm>
                  <a:off x="2382" y="3725"/>
                  <a:ext cx="103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Object Data of the container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8" name="Rectangle 14"/>
                <p:cNvSpPr>
                  <a:spLocks noChangeArrowheads="1"/>
                </p:cNvSpPr>
                <p:nvPr/>
              </p:nvSpPr>
              <p:spPr bwMode="auto">
                <a:xfrm>
                  <a:off x="2568" y="3813"/>
                  <a:ext cx="6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and other objects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39" name="Rectangle 15"/>
                <p:cNvSpPr>
                  <a:spLocks noChangeArrowheads="1"/>
                </p:cNvSpPr>
                <p:nvPr/>
              </p:nvSpPr>
              <p:spPr bwMode="auto">
                <a:xfrm>
                  <a:off x="2359" y="3405"/>
                  <a:ext cx="110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Interference Avoidance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0" name="Rectangle 16"/>
                <p:cNvSpPr>
                  <a:spLocks noChangeArrowheads="1"/>
                </p:cNvSpPr>
                <p:nvPr/>
              </p:nvSpPr>
              <p:spPr bwMode="auto">
                <a:xfrm>
                  <a:off x="2516" y="2623"/>
                  <a:ext cx="78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Part List Manager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1" name="Freeform 17"/>
                <p:cNvSpPr>
                  <a:spLocks/>
                </p:cNvSpPr>
                <p:nvPr/>
              </p:nvSpPr>
              <p:spPr bwMode="auto">
                <a:xfrm>
                  <a:off x="2196" y="2733"/>
                  <a:ext cx="1314" cy="434"/>
                </a:xfrm>
                <a:custGeom>
                  <a:avLst/>
                  <a:gdLst>
                    <a:gd name="T0" fmla="*/ 0 w 11944"/>
                    <a:gd name="T1" fmla="*/ 656 h 3936"/>
                    <a:gd name="T2" fmla="*/ 656 w 11944"/>
                    <a:gd name="T3" fmla="*/ 0 h 3936"/>
                    <a:gd name="T4" fmla="*/ 11288 w 11944"/>
                    <a:gd name="T5" fmla="*/ 0 h 3936"/>
                    <a:gd name="T6" fmla="*/ 11944 w 11944"/>
                    <a:gd name="T7" fmla="*/ 656 h 3936"/>
                    <a:gd name="T8" fmla="*/ 11944 w 11944"/>
                    <a:gd name="T9" fmla="*/ 3280 h 3936"/>
                    <a:gd name="T10" fmla="*/ 11288 w 11944"/>
                    <a:gd name="T11" fmla="*/ 3936 h 3936"/>
                    <a:gd name="T12" fmla="*/ 656 w 11944"/>
                    <a:gd name="T13" fmla="*/ 3936 h 3936"/>
                    <a:gd name="T14" fmla="*/ 0 w 11944"/>
                    <a:gd name="T15" fmla="*/ 3280 h 3936"/>
                    <a:gd name="T16" fmla="*/ 0 w 11944"/>
                    <a:gd name="T17" fmla="*/ 656 h 3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44" h="3936">
                      <a:moveTo>
                        <a:pt x="0" y="656"/>
                      </a:moveTo>
                      <a:cubicBezTo>
                        <a:pt x="0" y="294"/>
                        <a:pt x="294" y="0"/>
                        <a:pt x="656" y="0"/>
                      </a:cubicBezTo>
                      <a:lnTo>
                        <a:pt x="11288" y="0"/>
                      </a:lnTo>
                      <a:cubicBezTo>
                        <a:pt x="11651" y="0"/>
                        <a:pt x="11944" y="294"/>
                        <a:pt x="11944" y="656"/>
                      </a:cubicBezTo>
                      <a:lnTo>
                        <a:pt x="11944" y="3280"/>
                      </a:lnTo>
                      <a:cubicBezTo>
                        <a:pt x="11944" y="3643"/>
                        <a:pt x="11651" y="3936"/>
                        <a:pt x="11288" y="3936"/>
                      </a:cubicBezTo>
                      <a:lnTo>
                        <a:pt x="656" y="3936"/>
                      </a:lnTo>
                      <a:cubicBezTo>
                        <a:pt x="294" y="3936"/>
                        <a:pt x="0" y="3643"/>
                        <a:pt x="0" y="3280"/>
                      </a:cubicBezTo>
                      <a:lnTo>
                        <a:pt x="0" y="656"/>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2" name="Freeform 18"/>
                <p:cNvSpPr>
                  <a:spLocks noEditPoints="1"/>
                </p:cNvSpPr>
                <p:nvPr/>
              </p:nvSpPr>
              <p:spPr bwMode="auto">
                <a:xfrm>
                  <a:off x="2293" y="2789"/>
                  <a:ext cx="264" cy="288"/>
                </a:xfrm>
                <a:custGeom>
                  <a:avLst/>
                  <a:gdLst>
                    <a:gd name="T0" fmla="*/ 0 w 2400"/>
                    <a:gd name="T1" fmla="*/ 2310 h 2616"/>
                    <a:gd name="T2" fmla="*/ 2067 w 2400"/>
                    <a:gd name="T3" fmla="*/ 2003 h 2616"/>
                    <a:gd name="T4" fmla="*/ 2067 w 2400"/>
                    <a:gd name="T5" fmla="*/ 409 h 2616"/>
                    <a:gd name="T6" fmla="*/ 0 w 2400"/>
                    <a:gd name="T7" fmla="*/ 409 h 2616"/>
                    <a:gd name="T8" fmla="*/ 0 w 2400"/>
                    <a:gd name="T9" fmla="*/ 2310 h 2616"/>
                    <a:gd name="T10" fmla="*/ 171 w 2400"/>
                    <a:gd name="T11" fmla="*/ 409 h 2616"/>
                    <a:gd name="T12" fmla="*/ 171 w 2400"/>
                    <a:gd name="T13" fmla="*/ 202 h 2616"/>
                    <a:gd name="T14" fmla="*/ 2223 w 2400"/>
                    <a:gd name="T15" fmla="*/ 202 h 2616"/>
                    <a:gd name="T16" fmla="*/ 2223 w 2400"/>
                    <a:gd name="T17" fmla="*/ 1806 h 2616"/>
                    <a:gd name="T18" fmla="*/ 2067 w 2400"/>
                    <a:gd name="T19" fmla="*/ 1817 h 2616"/>
                    <a:gd name="T20" fmla="*/ 2067 w 2400"/>
                    <a:gd name="T21" fmla="*/ 409 h 2616"/>
                    <a:gd name="T22" fmla="*/ 171 w 2400"/>
                    <a:gd name="T23" fmla="*/ 409 h 2616"/>
                    <a:gd name="T24" fmla="*/ 331 w 2400"/>
                    <a:gd name="T25" fmla="*/ 202 h 2616"/>
                    <a:gd name="T26" fmla="*/ 331 w 2400"/>
                    <a:gd name="T27" fmla="*/ 0 h 2616"/>
                    <a:gd name="T28" fmla="*/ 2400 w 2400"/>
                    <a:gd name="T29" fmla="*/ 0 h 2616"/>
                    <a:gd name="T30" fmla="*/ 2400 w 2400"/>
                    <a:gd name="T31" fmla="*/ 1600 h 2616"/>
                    <a:gd name="T32" fmla="*/ 2223 w 2400"/>
                    <a:gd name="T33" fmla="*/ 1608 h 2616"/>
                    <a:gd name="T34" fmla="*/ 2223 w 2400"/>
                    <a:gd name="T35" fmla="*/ 202 h 2616"/>
                    <a:gd name="T36" fmla="*/ 331 w 2400"/>
                    <a:gd name="T37" fmla="*/ 202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0" h="2616">
                      <a:moveTo>
                        <a:pt x="0" y="2310"/>
                      </a:moveTo>
                      <a:cubicBezTo>
                        <a:pt x="1034" y="2616"/>
                        <a:pt x="1034" y="2003"/>
                        <a:pt x="2067" y="2003"/>
                      </a:cubicBezTo>
                      <a:lnTo>
                        <a:pt x="2067" y="409"/>
                      </a:lnTo>
                      <a:lnTo>
                        <a:pt x="0" y="409"/>
                      </a:lnTo>
                      <a:lnTo>
                        <a:pt x="0" y="2310"/>
                      </a:lnTo>
                      <a:close/>
                      <a:moveTo>
                        <a:pt x="171" y="409"/>
                      </a:moveTo>
                      <a:lnTo>
                        <a:pt x="171" y="202"/>
                      </a:lnTo>
                      <a:lnTo>
                        <a:pt x="2223" y="202"/>
                      </a:lnTo>
                      <a:lnTo>
                        <a:pt x="2223" y="1806"/>
                      </a:lnTo>
                      <a:cubicBezTo>
                        <a:pt x="2145" y="1806"/>
                        <a:pt x="2067" y="1817"/>
                        <a:pt x="2067" y="1817"/>
                      </a:cubicBezTo>
                      <a:lnTo>
                        <a:pt x="2067" y="409"/>
                      </a:lnTo>
                      <a:lnTo>
                        <a:pt x="171" y="409"/>
                      </a:lnTo>
                      <a:close/>
                      <a:moveTo>
                        <a:pt x="331" y="202"/>
                      </a:moveTo>
                      <a:lnTo>
                        <a:pt x="331" y="0"/>
                      </a:lnTo>
                      <a:lnTo>
                        <a:pt x="2400" y="0"/>
                      </a:lnTo>
                      <a:lnTo>
                        <a:pt x="2400" y="1600"/>
                      </a:lnTo>
                      <a:cubicBezTo>
                        <a:pt x="2312" y="1600"/>
                        <a:pt x="2223" y="1608"/>
                        <a:pt x="2223" y="1608"/>
                      </a:cubicBezTo>
                      <a:lnTo>
                        <a:pt x="2223" y="202"/>
                      </a:lnTo>
                      <a:lnTo>
                        <a:pt x="331" y="20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43" name="Freeform 19"/>
                <p:cNvSpPr>
                  <a:spLocks noEditPoints="1"/>
                </p:cNvSpPr>
                <p:nvPr/>
              </p:nvSpPr>
              <p:spPr bwMode="auto">
                <a:xfrm>
                  <a:off x="2293" y="2789"/>
                  <a:ext cx="264" cy="288"/>
                </a:xfrm>
                <a:custGeom>
                  <a:avLst/>
                  <a:gdLst>
                    <a:gd name="T0" fmla="*/ 0 w 2400"/>
                    <a:gd name="T1" fmla="*/ 409 h 2616"/>
                    <a:gd name="T2" fmla="*/ 2067 w 2400"/>
                    <a:gd name="T3" fmla="*/ 409 h 2616"/>
                    <a:gd name="T4" fmla="*/ 2067 w 2400"/>
                    <a:gd name="T5" fmla="*/ 2003 h 2616"/>
                    <a:gd name="T6" fmla="*/ 0 w 2400"/>
                    <a:gd name="T7" fmla="*/ 2310 h 2616"/>
                    <a:gd name="T8" fmla="*/ 0 w 2400"/>
                    <a:gd name="T9" fmla="*/ 409 h 2616"/>
                    <a:gd name="T10" fmla="*/ 171 w 2400"/>
                    <a:gd name="T11" fmla="*/ 409 h 2616"/>
                    <a:gd name="T12" fmla="*/ 171 w 2400"/>
                    <a:gd name="T13" fmla="*/ 202 h 2616"/>
                    <a:gd name="T14" fmla="*/ 2223 w 2400"/>
                    <a:gd name="T15" fmla="*/ 202 h 2616"/>
                    <a:gd name="T16" fmla="*/ 2223 w 2400"/>
                    <a:gd name="T17" fmla="*/ 1806 h 2616"/>
                    <a:gd name="T18" fmla="*/ 2067 w 2400"/>
                    <a:gd name="T19" fmla="*/ 1817 h 2616"/>
                    <a:gd name="T20" fmla="*/ 331 w 2400"/>
                    <a:gd name="T21" fmla="*/ 202 h 2616"/>
                    <a:gd name="T22" fmla="*/ 331 w 2400"/>
                    <a:gd name="T23" fmla="*/ 0 h 2616"/>
                    <a:gd name="T24" fmla="*/ 2400 w 2400"/>
                    <a:gd name="T25" fmla="*/ 0 h 2616"/>
                    <a:gd name="T26" fmla="*/ 2400 w 2400"/>
                    <a:gd name="T27" fmla="*/ 1600 h 2616"/>
                    <a:gd name="T28" fmla="*/ 2223 w 2400"/>
                    <a:gd name="T29" fmla="*/ 1608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0" h="2616">
                      <a:moveTo>
                        <a:pt x="0" y="409"/>
                      </a:moveTo>
                      <a:lnTo>
                        <a:pt x="2067" y="409"/>
                      </a:lnTo>
                      <a:lnTo>
                        <a:pt x="2067" y="2003"/>
                      </a:lnTo>
                      <a:cubicBezTo>
                        <a:pt x="1034" y="2003"/>
                        <a:pt x="1034" y="2616"/>
                        <a:pt x="0" y="2310"/>
                      </a:cubicBezTo>
                      <a:lnTo>
                        <a:pt x="0" y="409"/>
                      </a:lnTo>
                      <a:close/>
                      <a:moveTo>
                        <a:pt x="171" y="409"/>
                      </a:moveTo>
                      <a:lnTo>
                        <a:pt x="171" y="202"/>
                      </a:lnTo>
                      <a:lnTo>
                        <a:pt x="2223" y="202"/>
                      </a:lnTo>
                      <a:lnTo>
                        <a:pt x="2223" y="1806"/>
                      </a:lnTo>
                      <a:cubicBezTo>
                        <a:pt x="2145" y="1806"/>
                        <a:pt x="2067" y="1817"/>
                        <a:pt x="2067" y="1817"/>
                      </a:cubicBezTo>
                      <a:moveTo>
                        <a:pt x="331" y="202"/>
                      </a:moveTo>
                      <a:lnTo>
                        <a:pt x="331" y="0"/>
                      </a:lnTo>
                      <a:lnTo>
                        <a:pt x="2400" y="0"/>
                      </a:lnTo>
                      <a:lnTo>
                        <a:pt x="2400" y="1600"/>
                      </a:lnTo>
                      <a:cubicBezTo>
                        <a:pt x="2312" y="1600"/>
                        <a:pt x="2223" y="1608"/>
                        <a:pt x="2223" y="1608"/>
                      </a:cubicBez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4" name="Rectangle 20"/>
                <p:cNvSpPr>
                  <a:spLocks noChangeArrowheads="1"/>
                </p:cNvSpPr>
                <p:nvPr/>
              </p:nvSpPr>
              <p:spPr bwMode="auto">
                <a:xfrm>
                  <a:off x="2278" y="3055"/>
                  <a:ext cx="32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part list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5" name="Rectangle 21"/>
                <p:cNvSpPr>
                  <a:spLocks noChangeArrowheads="1"/>
                </p:cNvSpPr>
                <p:nvPr/>
              </p:nvSpPr>
              <p:spPr bwMode="auto">
                <a:xfrm>
                  <a:off x="2629" y="2917"/>
                  <a:ext cx="820"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46" name="Rectangle 22"/>
                <p:cNvSpPr>
                  <a:spLocks noChangeArrowheads="1"/>
                </p:cNvSpPr>
                <p:nvPr/>
              </p:nvSpPr>
              <p:spPr bwMode="auto">
                <a:xfrm>
                  <a:off x="2629" y="2917"/>
                  <a:ext cx="820" cy="96"/>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47" name="Rectangle 23"/>
                <p:cNvSpPr>
                  <a:spLocks noChangeArrowheads="1"/>
                </p:cNvSpPr>
                <p:nvPr/>
              </p:nvSpPr>
              <p:spPr bwMode="auto">
                <a:xfrm>
                  <a:off x="2662" y="2925"/>
                  <a:ext cx="8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Reference Position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49" name="Freeform 25"/>
                <p:cNvSpPr>
                  <a:spLocks noEditPoints="1"/>
                </p:cNvSpPr>
                <p:nvPr/>
              </p:nvSpPr>
              <p:spPr bwMode="auto">
                <a:xfrm>
                  <a:off x="3510" y="2939"/>
                  <a:ext cx="144" cy="832"/>
                </a:xfrm>
                <a:custGeom>
                  <a:avLst/>
                  <a:gdLst>
                    <a:gd name="T0" fmla="*/ 55 w 144"/>
                    <a:gd name="T1" fmla="*/ 810 h 832"/>
                    <a:gd name="T2" fmla="*/ 144 w 144"/>
                    <a:gd name="T3" fmla="*/ 810 h 832"/>
                    <a:gd name="T4" fmla="*/ 144 w 144"/>
                    <a:gd name="T5" fmla="*/ 0 h 832"/>
                    <a:gd name="T6" fmla="*/ 8 w 144"/>
                    <a:gd name="T7" fmla="*/ 0 h 832"/>
                    <a:gd name="T8" fmla="*/ 8 w 144"/>
                    <a:gd name="T9" fmla="*/ 22 h 832"/>
                    <a:gd name="T10" fmla="*/ 133 w 144"/>
                    <a:gd name="T11" fmla="*/ 22 h 832"/>
                    <a:gd name="T12" fmla="*/ 122 w 144"/>
                    <a:gd name="T13" fmla="*/ 11 h 832"/>
                    <a:gd name="T14" fmla="*/ 122 w 144"/>
                    <a:gd name="T15" fmla="*/ 799 h 832"/>
                    <a:gd name="T16" fmla="*/ 133 w 144"/>
                    <a:gd name="T17" fmla="*/ 788 h 832"/>
                    <a:gd name="T18" fmla="*/ 55 w 144"/>
                    <a:gd name="T19" fmla="*/ 788 h 832"/>
                    <a:gd name="T20" fmla="*/ 55 w 144"/>
                    <a:gd name="T21" fmla="*/ 810 h 832"/>
                    <a:gd name="T22" fmla="*/ 66 w 144"/>
                    <a:gd name="T23" fmla="*/ 766 h 832"/>
                    <a:gd name="T24" fmla="*/ 0 w 144"/>
                    <a:gd name="T25" fmla="*/ 799 h 832"/>
                    <a:gd name="T26" fmla="*/ 66 w 144"/>
                    <a:gd name="T27" fmla="*/ 832 h 832"/>
                    <a:gd name="T28" fmla="*/ 66 w 144"/>
                    <a:gd name="T29" fmla="*/ 76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832">
                      <a:moveTo>
                        <a:pt x="55" y="810"/>
                      </a:moveTo>
                      <a:lnTo>
                        <a:pt x="144" y="810"/>
                      </a:lnTo>
                      <a:lnTo>
                        <a:pt x="144" y="0"/>
                      </a:lnTo>
                      <a:lnTo>
                        <a:pt x="8" y="0"/>
                      </a:lnTo>
                      <a:lnTo>
                        <a:pt x="8" y="22"/>
                      </a:lnTo>
                      <a:lnTo>
                        <a:pt x="133" y="22"/>
                      </a:lnTo>
                      <a:lnTo>
                        <a:pt x="122" y="11"/>
                      </a:lnTo>
                      <a:lnTo>
                        <a:pt x="122" y="799"/>
                      </a:lnTo>
                      <a:lnTo>
                        <a:pt x="133" y="788"/>
                      </a:lnTo>
                      <a:lnTo>
                        <a:pt x="55" y="788"/>
                      </a:lnTo>
                      <a:lnTo>
                        <a:pt x="55" y="810"/>
                      </a:lnTo>
                      <a:close/>
                      <a:moveTo>
                        <a:pt x="66" y="766"/>
                      </a:moveTo>
                      <a:lnTo>
                        <a:pt x="0" y="799"/>
                      </a:lnTo>
                      <a:lnTo>
                        <a:pt x="66" y="832"/>
                      </a:lnTo>
                      <a:lnTo>
                        <a:pt x="66" y="76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0" name="Freeform 26"/>
                <p:cNvSpPr>
                  <a:spLocks noEditPoints="1"/>
                </p:cNvSpPr>
                <p:nvPr/>
              </p:nvSpPr>
              <p:spPr bwMode="auto">
                <a:xfrm>
                  <a:off x="3509" y="2767"/>
                  <a:ext cx="1408" cy="66"/>
                </a:xfrm>
                <a:custGeom>
                  <a:avLst/>
                  <a:gdLst>
                    <a:gd name="T0" fmla="*/ 0 w 1408"/>
                    <a:gd name="T1" fmla="*/ 22 h 66"/>
                    <a:gd name="T2" fmla="*/ 1353 w 1408"/>
                    <a:gd name="T3" fmla="*/ 22 h 66"/>
                    <a:gd name="T4" fmla="*/ 1353 w 1408"/>
                    <a:gd name="T5" fmla="*/ 44 h 66"/>
                    <a:gd name="T6" fmla="*/ 0 w 1408"/>
                    <a:gd name="T7" fmla="*/ 44 h 66"/>
                    <a:gd name="T8" fmla="*/ 0 w 1408"/>
                    <a:gd name="T9" fmla="*/ 22 h 66"/>
                    <a:gd name="T10" fmla="*/ 1342 w 1408"/>
                    <a:gd name="T11" fmla="*/ 0 h 66"/>
                    <a:gd name="T12" fmla="*/ 1408 w 1408"/>
                    <a:gd name="T13" fmla="*/ 33 h 66"/>
                    <a:gd name="T14" fmla="*/ 1342 w 1408"/>
                    <a:gd name="T15" fmla="*/ 66 h 66"/>
                    <a:gd name="T16" fmla="*/ 1342 w 140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8" h="66">
                      <a:moveTo>
                        <a:pt x="0" y="22"/>
                      </a:moveTo>
                      <a:lnTo>
                        <a:pt x="1353" y="22"/>
                      </a:lnTo>
                      <a:lnTo>
                        <a:pt x="1353" y="44"/>
                      </a:lnTo>
                      <a:lnTo>
                        <a:pt x="0" y="44"/>
                      </a:lnTo>
                      <a:lnTo>
                        <a:pt x="0" y="22"/>
                      </a:lnTo>
                      <a:close/>
                      <a:moveTo>
                        <a:pt x="1342" y="0"/>
                      </a:moveTo>
                      <a:lnTo>
                        <a:pt x="1408" y="33"/>
                      </a:lnTo>
                      <a:lnTo>
                        <a:pt x="1342" y="66"/>
                      </a:lnTo>
                      <a:lnTo>
                        <a:pt x="134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1" name="Rectangle 27"/>
                <p:cNvSpPr>
                  <a:spLocks noChangeArrowheads="1"/>
                </p:cNvSpPr>
                <p:nvPr/>
              </p:nvSpPr>
              <p:spPr bwMode="auto">
                <a:xfrm>
                  <a:off x="2897" y="3197"/>
                  <a:ext cx="78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Reference Position,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2" name="Rectangle 28"/>
                <p:cNvSpPr>
                  <a:spLocks noChangeArrowheads="1"/>
                </p:cNvSpPr>
                <p:nvPr/>
              </p:nvSpPr>
              <p:spPr bwMode="auto">
                <a:xfrm>
                  <a:off x="3128" y="3285"/>
                  <a:ext cx="53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Vision Offset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3" name="Rectangle 29"/>
                <p:cNvSpPr>
                  <a:spLocks noChangeArrowheads="1"/>
                </p:cNvSpPr>
                <p:nvPr/>
              </p:nvSpPr>
              <p:spPr bwMode="auto">
                <a:xfrm>
                  <a:off x="3818" y="3197"/>
                  <a:ext cx="68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Position to avoid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4" name="Rectangle 30"/>
                <p:cNvSpPr>
                  <a:spLocks noChangeArrowheads="1"/>
                </p:cNvSpPr>
                <p:nvPr/>
              </p:nvSpPr>
              <p:spPr bwMode="auto">
                <a:xfrm>
                  <a:off x="3818" y="3285"/>
                  <a:ext cx="51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interference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5" name="Rectangle 31"/>
                <p:cNvSpPr>
                  <a:spLocks noChangeArrowheads="1"/>
                </p:cNvSpPr>
                <p:nvPr/>
              </p:nvSpPr>
              <p:spPr bwMode="auto">
                <a:xfrm>
                  <a:off x="4790" y="2927"/>
                  <a:ext cx="766"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Position Register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6" name="Rectangle 32"/>
                <p:cNvSpPr>
                  <a:spLocks noChangeArrowheads="1"/>
                </p:cNvSpPr>
                <p:nvPr/>
              </p:nvSpPr>
              <p:spPr bwMode="auto">
                <a:xfrm>
                  <a:off x="3954" y="2702"/>
                  <a:ext cx="53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Pick Position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57" name="Freeform 33"/>
                <p:cNvSpPr>
                  <a:spLocks/>
                </p:cNvSpPr>
                <p:nvPr/>
              </p:nvSpPr>
              <p:spPr bwMode="auto">
                <a:xfrm>
                  <a:off x="4909" y="2114"/>
                  <a:ext cx="264" cy="207"/>
                </a:xfrm>
                <a:custGeom>
                  <a:avLst/>
                  <a:gdLst>
                    <a:gd name="T0" fmla="*/ 0 w 1200"/>
                    <a:gd name="T1" fmla="*/ 0 h 938"/>
                    <a:gd name="T2" fmla="*/ 600 w 1200"/>
                    <a:gd name="T3" fmla="*/ 134 h 938"/>
                    <a:gd name="T4" fmla="*/ 1200 w 1200"/>
                    <a:gd name="T5" fmla="*/ 0 h 938"/>
                    <a:gd name="T6" fmla="*/ 1200 w 1200"/>
                    <a:gd name="T7" fmla="*/ 804 h 938"/>
                    <a:gd name="T8" fmla="*/ 600 w 1200"/>
                    <a:gd name="T9" fmla="*/ 938 h 938"/>
                    <a:gd name="T10" fmla="*/ 0 w 1200"/>
                    <a:gd name="T11" fmla="*/ 804 h 938"/>
                    <a:gd name="T12" fmla="*/ 0 w 1200"/>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1200" h="938">
                      <a:moveTo>
                        <a:pt x="0" y="0"/>
                      </a:moveTo>
                      <a:cubicBezTo>
                        <a:pt x="0" y="74"/>
                        <a:pt x="269" y="134"/>
                        <a:pt x="600" y="134"/>
                      </a:cubicBezTo>
                      <a:cubicBezTo>
                        <a:pt x="932" y="134"/>
                        <a:pt x="1200" y="74"/>
                        <a:pt x="1200" y="0"/>
                      </a:cubicBezTo>
                      <a:lnTo>
                        <a:pt x="1200" y="804"/>
                      </a:lnTo>
                      <a:cubicBezTo>
                        <a:pt x="1200" y="878"/>
                        <a:pt x="932" y="938"/>
                        <a:pt x="600" y="938"/>
                      </a:cubicBezTo>
                      <a:cubicBezTo>
                        <a:pt x="269" y="938"/>
                        <a:pt x="0" y="878"/>
                        <a:pt x="0" y="804"/>
                      </a:cubicBez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8" name="Oval 34"/>
                <p:cNvSpPr>
                  <a:spLocks noChangeArrowheads="1"/>
                </p:cNvSpPr>
                <p:nvPr/>
              </p:nvSpPr>
              <p:spPr bwMode="auto">
                <a:xfrm>
                  <a:off x="4909" y="2085"/>
                  <a:ext cx="264" cy="5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59" name="Freeform 35"/>
                <p:cNvSpPr>
                  <a:spLocks noEditPoints="1"/>
                </p:cNvSpPr>
                <p:nvPr/>
              </p:nvSpPr>
              <p:spPr bwMode="auto">
                <a:xfrm>
                  <a:off x="4909" y="2085"/>
                  <a:ext cx="264" cy="236"/>
                </a:xfrm>
                <a:custGeom>
                  <a:avLst/>
                  <a:gdLst>
                    <a:gd name="T0" fmla="*/ 1200 w 1200"/>
                    <a:gd name="T1" fmla="*/ 134 h 1072"/>
                    <a:gd name="T2" fmla="*/ 600 w 1200"/>
                    <a:gd name="T3" fmla="*/ 268 h 1072"/>
                    <a:gd name="T4" fmla="*/ 0 w 1200"/>
                    <a:gd name="T5" fmla="*/ 134 h 1072"/>
                    <a:gd name="T6" fmla="*/ 600 w 1200"/>
                    <a:gd name="T7" fmla="*/ 0 h 1072"/>
                    <a:gd name="T8" fmla="*/ 1200 w 1200"/>
                    <a:gd name="T9" fmla="*/ 134 h 1072"/>
                    <a:gd name="T10" fmla="*/ 1200 w 1200"/>
                    <a:gd name="T11" fmla="*/ 134 h 1072"/>
                    <a:gd name="T12" fmla="*/ 1200 w 1200"/>
                    <a:gd name="T13" fmla="*/ 938 h 1072"/>
                    <a:gd name="T14" fmla="*/ 600 w 1200"/>
                    <a:gd name="T15" fmla="*/ 1072 h 1072"/>
                    <a:gd name="T16" fmla="*/ 0 w 1200"/>
                    <a:gd name="T17" fmla="*/ 938 h 1072"/>
                    <a:gd name="T18" fmla="*/ 0 w 1200"/>
                    <a:gd name="T19" fmla="*/ 134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0" h="1072">
                      <a:moveTo>
                        <a:pt x="1200" y="134"/>
                      </a:moveTo>
                      <a:cubicBezTo>
                        <a:pt x="1200" y="208"/>
                        <a:pt x="932" y="268"/>
                        <a:pt x="600" y="268"/>
                      </a:cubicBezTo>
                      <a:cubicBezTo>
                        <a:pt x="269" y="268"/>
                        <a:pt x="0" y="208"/>
                        <a:pt x="0" y="134"/>
                      </a:cubicBezTo>
                      <a:cubicBezTo>
                        <a:pt x="0" y="60"/>
                        <a:pt x="269" y="0"/>
                        <a:pt x="600" y="0"/>
                      </a:cubicBezTo>
                      <a:cubicBezTo>
                        <a:pt x="932" y="0"/>
                        <a:pt x="1200" y="60"/>
                        <a:pt x="1200" y="134"/>
                      </a:cubicBezTo>
                      <a:close/>
                      <a:moveTo>
                        <a:pt x="1200" y="134"/>
                      </a:moveTo>
                      <a:lnTo>
                        <a:pt x="1200" y="938"/>
                      </a:lnTo>
                      <a:cubicBezTo>
                        <a:pt x="1200" y="1012"/>
                        <a:pt x="932" y="1072"/>
                        <a:pt x="600" y="1072"/>
                      </a:cubicBezTo>
                      <a:cubicBezTo>
                        <a:pt x="269" y="1072"/>
                        <a:pt x="0" y="1012"/>
                        <a:pt x="0" y="938"/>
                      </a:cubicBezTo>
                      <a:lnTo>
                        <a:pt x="0" y="134"/>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0" name="Rectangle 36"/>
                <p:cNvSpPr>
                  <a:spLocks noChangeArrowheads="1"/>
                </p:cNvSpPr>
                <p:nvPr/>
              </p:nvSpPr>
              <p:spPr bwMode="auto">
                <a:xfrm>
                  <a:off x="4791" y="2336"/>
                  <a:ext cx="68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Vision Register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461" name="Freeform 37"/>
                <p:cNvSpPr>
                  <a:spLocks noEditPoints="1"/>
                </p:cNvSpPr>
                <p:nvPr/>
              </p:nvSpPr>
              <p:spPr bwMode="auto">
                <a:xfrm>
                  <a:off x="2389" y="2180"/>
                  <a:ext cx="2528" cy="66"/>
                </a:xfrm>
                <a:custGeom>
                  <a:avLst/>
                  <a:gdLst>
                    <a:gd name="T0" fmla="*/ 0 w 2528"/>
                    <a:gd name="T1" fmla="*/ 22 h 66"/>
                    <a:gd name="T2" fmla="*/ 2473 w 2528"/>
                    <a:gd name="T3" fmla="*/ 22 h 66"/>
                    <a:gd name="T4" fmla="*/ 2473 w 2528"/>
                    <a:gd name="T5" fmla="*/ 44 h 66"/>
                    <a:gd name="T6" fmla="*/ 0 w 2528"/>
                    <a:gd name="T7" fmla="*/ 44 h 66"/>
                    <a:gd name="T8" fmla="*/ 0 w 2528"/>
                    <a:gd name="T9" fmla="*/ 22 h 66"/>
                    <a:gd name="T10" fmla="*/ 2462 w 2528"/>
                    <a:gd name="T11" fmla="*/ 0 h 66"/>
                    <a:gd name="T12" fmla="*/ 2528 w 2528"/>
                    <a:gd name="T13" fmla="*/ 33 h 66"/>
                    <a:gd name="T14" fmla="*/ 2462 w 2528"/>
                    <a:gd name="T15" fmla="*/ 66 h 66"/>
                    <a:gd name="T16" fmla="*/ 2462 w 252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8" h="66">
                      <a:moveTo>
                        <a:pt x="0" y="22"/>
                      </a:moveTo>
                      <a:lnTo>
                        <a:pt x="2473" y="22"/>
                      </a:lnTo>
                      <a:lnTo>
                        <a:pt x="2473" y="44"/>
                      </a:lnTo>
                      <a:lnTo>
                        <a:pt x="0" y="44"/>
                      </a:lnTo>
                      <a:lnTo>
                        <a:pt x="0" y="22"/>
                      </a:lnTo>
                      <a:close/>
                      <a:moveTo>
                        <a:pt x="2462" y="0"/>
                      </a:moveTo>
                      <a:lnTo>
                        <a:pt x="2528" y="33"/>
                      </a:lnTo>
                      <a:lnTo>
                        <a:pt x="2462" y="66"/>
                      </a:lnTo>
                      <a:lnTo>
                        <a:pt x="246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2" name="Freeform 38"/>
                <p:cNvSpPr>
                  <a:spLocks/>
                </p:cNvSpPr>
                <p:nvPr/>
              </p:nvSpPr>
              <p:spPr bwMode="auto">
                <a:xfrm>
                  <a:off x="4917" y="2705"/>
                  <a:ext cx="264" cy="207"/>
                </a:xfrm>
                <a:custGeom>
                  <a:avLst/>
                  <a:gdLst>
                    <a:gd name="T0" fmla="*/ 0 w 1200"/>
                    <a:gd name="T1" fmla="*/ 0 h 938"/>
                    <a:gd name="T2" fmla="*/ 600 w 1200"/>
                    <a:gd name="T3" fmla="*/ 134 h 938"/>
                    <a:gd name="T4" fmla="*/ 1200 w 1200"/>
                    <a:gd name="T5" fmla="*/ 0 h 938"/>
                    <a:gd name="T6" fmla="*/ 1200 w 1200"/>
                    <a:gd name="T7" fmla="*/ 804 h 938"/>
                    <a:gd name="T8" fmla="*/ 600 w 1200"/>
                    <a:gd name="T9" fmla="*/ 938 h 938"/>
                    <a:gd name="T10" fmla="*/ 0 w 1200"/>
                    <a:gd name="T11" fmla="*/ 804 h 938"/>
                    <a:gd name="T12" fmla="*/ 0 w 1200"/>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1200" h="938">
                      <a:moveTo>
                        <a:pt x="0" y="0"/>
                      </a:moveTo>
                      <a:cubicBezTo>
                        <a:pt x="0" y="74"/>
                        <a:pt x="269" y="134"/>
                        <a:pt x="600" y="134"/>
                      </a:cubicBezTo>
                      <a:cubicBezTo>
                        <a:pt x="932" y="134"/>
                        <a:pt x="1200" y="74"/>
                        <a:pt x="1200" y="0"/>
                      </a:cubicBezTo>
                      <a:lnTo>
                        <a:pt x="1200" y="804"/>
                      </a:lnTo>
                      <a:cubicBezTo>
                        <a:pt x="1200" y="878"/>
                        <a:pt x="932" y="938"/>
                        <a:pt x="600" y="938"/>
                      </a:cubicBezTo>
                      <a:cubicBezTo>
                        <a:pt x="269" y="938"/>
                        <a:pt x="0" y="878"/>
                        <a:pt x="0" y="804"/>
                      </a:cubicBez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3" name="Oval 39"/>
                <p:cNvSpPr>
                  <a:spLocks noChangeArrowheads="1"/>
                </p:cNvSpPr>
                <p:nvPr/>
              </p:nvSpPr>
              <p:spPr bwMode="auto">
                <a:xfrm>
                  <a:off x="4917" y="2676"/>
                  <a:ext cx="264" cy="5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4" name="Freeform 40"/>
                <p:cNvSpPr>
                  <a:spLocks noEditPoints="1"/>
                </p:cNvSpPr>
                <p:nvPr/>
              </p:nvSpPr>
              <p:spPr bwMode="auto">
                <a:xfrm>
                  <a:off x="4917" y="2676"/>
                  <a:ext cx="264" cy="236"/>
                </a:xfrm>
                <a:custGeom>
                  <a:avLst/>
                  <a:gdLst>
                    <a:gd name="T0" fmla="*/ 1200 w 1200"/>
                    <a:gd name="T1" fmla="*/ 134 h 1072"/>
                    <a:gd name="T2" fmla="*/ 600 w 1200"/>
                    <a:gd name="T3" fmla="*/ 268 h 1072"/>
                    <a:gd name="T4" fmla="*/ 0 w 1200"/>
                    <a:gd name="T5" fmla="*/ 134 h 1072"/>
                    <a:gd name="T6" fmla="*/ 600 w 1200"/>
                    <a:gd name="T7" fmla="*/ 0 h 1072"/>
                    <a:gd name="T8" fmla="*/ 1200 w 1200"/>
                    <a:gd name="T9" fmla="*/ 134 h 1072"/>
                    <a:gd name="T10" fmla="*/ 1200 w 1200"/>
                    <a:gd name="T11" fmla="*/ 134 h 1072"/>
                    <a:gd name="T12" fmla="*/ 1200 w 1200"/>
                    <a:gd name="T13" fmla="*/ 938 h 1072"/>
                    <a:gd name="T14" fmla="*/ 600 w 1200"/>
                    <a:gd name="T15" fmla="*/ 1072 h 1072"/>
                    <a:gd name="T16" fmla="*/ 0 w 1200"/>
                    <a:gd name="T17" fmla="*/ 938 h 1072"/>
                    <a:gd name="T18" fmla="*/ 0 w 1200"/>
                    <a:gd name="T19" fmla="*/ 134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0" h="1072">
                      <a:moveTo>
                        <a:pt x="1200" y="134"/>
                      </a:moveTo>
                      <a:cubicBezTo>
                        <a:pt x="1200" y="208"/>
                        <a:pt x="932" y="268"/>
                        <a:pt x="600" y="268"/>
                      </a:cubicBezTo>
                      <a:cubicBezTo>
                        <a:pt x="269" y="268"/>
                        <a:pt x="0" y="208"/>
                        <a:pt x="0" y="134"/>
                      </a:cubicBezTo>
                      <a:cubicBezTo>
                        <a:pt x="0" y="60"/>
                        <a:pt x="269" y="0"/>
                        <a:pt x="600" y="0"/>
                      </a:cubicBezTo>
                      <a:cubicBezTo>
                        <a:pt x="932" y="0"/>
                        <a:pt x="1200" y="60"/>
                        <a:pt x="1200" y="134"/>
                      </a:cubicBezTo>
                      <a:close/>
                      <a:moveTo>
                        <a:pt x="1200" y="134"/>
                      </a:moveTo>
                      <a:lnTo>
                        <a:pt x="1200" y="938"/>
                      </a:lnTo>
                      <a:cubicBezTo>
                        <a:pt x="1200" y="1012"/>
                        <a:pt x="932" y="1072"/>
                        <a:pt x="600" y="1072"/>
                      </a:cubicBezTo>
                      <a:cubicBezTo>
                        <a:pt x="269" y="1072"/>
                        <a:pt x="0" y="1012"/>
                        <a:pt x="0" y="938"/>
                      </a:cubicBezTo>
                      <a:lnTo>
                        <a:pt x="0" y="134"/>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5" name="Freeform 41"/>
                <p:cNvSpPr>
                  <a:spLocks/>
                </p:cNvSpPr>
                <p:nvPr/>
              </p:nvSpPr>
              <p:spPr bwMode="auto">
                <a:xfrm>
                  <a:off x="2179" y="3514"/>
                  <a:ext cx="1331" cy="449"/>
                </a:xfrm>
                <a:custGeom>
                  <a:avLst/>
                  <a:gdLst>
                    <a:gd name="T0" fmla="*/ 0 w 12096"/>
                    <a:gd name="T1" fmla="*/ 680 h 4080"/>
                    <a:gd name="T2" fmla="*/ 680 w 12096"/>
                    <a:gd name="T3" fmla="*/ 0 h 4080"/>
                    <a:gd name="T4" fmla="*/ 11416 w 12096"/>
                    <a:gd name="T5" fmla="*/ 0 h 4080"/>
                    <a:gd name="T6" fmla="*/ 12096 w 12096"/>
                    <a:gd name="T7" fmla="*/ 680 h 4080"/>
                    <a:gd name="T8" fmla="*/ 12096 w 12096"/>
                    <a:gd name="T9" fmla="*/ 3400 h 4080"/>
                    <a:gd name="T10" fmla="*/ 11416 w 12096"/>
                    <a:gd name="T11" fmla="*/ 4080 h 4080"/>
                    <a:gd name="T12" fmla="*/ 680 w 12096"/>
                    <a:gd name="T13" fmla="*/ 4080 h 4080"/>
                    <a:gd name="T14" fmla="*/ 0 w 12096"/>
                    <a:gd name="T15" fmla="*/ 3400 h 4080"/>
                    <a:gd name="T16" fmla="*/ 0 w 12096"/>
                    <a:gd name="T17" fmla="*/ 680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96" h="4080">
                      <a:moveTo>
                        <a:pt x="0" y="680"/>
                      </a:moveTo>
                      <a:cubicBezTo>
                        <a:pt x="0" y="305"/>
                        <a:pt x="305" y="0"/>
                        <a:pt x="680" y="0"/>
                      </a:cubicBezTo>
                      <a:lnTo>
                        <a:pt x="11416" y="0"/>
                      </a:lnTo>
                      <a:cubicBezTo>
                        <a:pt x="11792" y="0"/>
                        <a:pt x="12096" y="305"/>
                        <a:pt x="12096" y="680"/>
                      </a:cubicBezTo>
                      <a:lnTo>
                        <a:pt x="12096" y="3400"/>
                      </a:lnTo>
                      <a:cubicBezTo>
                        <a:pt x="12096" y="3776"/>
                        <a:pt x="11792" y="4080"/>
                        <a:pt x="11416" y="4080"/>
                      </a:cubicBezTo>
                      <a:lnTo>
                        <a:pt x="680" y="4080"/>
                      </a:lnTo>
                      <a:cubicBezTo>
                        <a:pt x="305" y="4080"/>
                        <a:pt x="0" y="3776"/>
                        <a:pt x="0" y="3400"/>
                      </a:cubicBezTo>
                      <a:lnTo>
                        <a:pt x="0" y="680"/>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6" name="Line 42"/>
                <p:cNvSpPr>
                  <a:spLocks noChangeShapeType="1"/>
                </p:cNvSpPr>
                <p:nvPr/>
              </p:nvSpPr>
              <p:spPr bwMode="auto">
                <a:xfrm>
                  <a:off x="3510" y="3824"/>
                  <a:ext cx="255" cy="0"/>
                </a:xfrm>
                <a:prstGeom prst="line">
                  <a:avLst/>
                </a:prstGeom>
                <a:noFill/>
                <a:ln w="349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7" name="Line 43"/>
                <p:cNvSpPr>
                  <a:spLocks noChangeShapeType="1"/>
                </p:cNvSpPr>
                <p:nvPr/>
              </p:nvSpPr>
              <p:spPr bwMode="auto">
                <a:xfrm>
                  <a:off x="3765" y="2868"/>
                  <a:ext cx="0" cy="956"/>
                </a:xfrm>
                <a:prstGeom prst="line">
                  <a:avLst/>
                </a:prstGeom>
                <a:noFill/>
                <a:ln w="349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68" name="Freeform 44"/>
                <p:cNvSpPr>
                  <a:spLocks noEditPoints="1"/>
                </p:cNvSpPr>
                <p:nvPr/>
              </p:nvSpPr>
              <p:spPr bwMode="auto">
                <a:xfrm>
                  <a:off x="3510" y="2842"/>
                  <a:ext cx="255" cy="66"/>
                </a:xfrm>
                <a:custGeom>
                  <a:avLst/>
                  <a:gdLst>
                    <a:gd name="T0" fmla="*/ 55 w 255"/>
                    <a:gd name="T1" fmla="*/ 22 h 66"/>
                    <a:gd name="T2" fmla="*/ 255 w 255"/>
                    <a:gd name="T3" fmla="*/ 22 h 66"/>
                    <a:gd name="T4" fmla="*/ 255 w 255"/>
                    <a:gd name="T5" fmla="*/ 44 h 66"/>
                    <a:gd name="T6" fmla="*/ 55 w 255"/>
                    <a:gd name="T7" fmla="*/ 44 h 66"/>
                    <a:gd name="T8" fmla="*/ 55 w 255"/>
                    <a:gd name="T9" fmla="*/ 22 h 66"/>
                    <a:gd name="T10" fmla="*/ 66 w 255"/>
                    <a:gd name="T11" fmla="*/ 66 h 66"/>
                    <a:gd name="T12" fmla="*/ 0 w 255"/>
                    <a:gd name="T13" fmla="*/ 33 h 66"/>
                    <a:gd name="T14" fmla="*/ 66 w 255"/>
                    <a:gd name="T15" fmla="*/ 0 h 66"/>
                    <a:gd name="T16" fmla="*/ 66 w 255"/>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66">
                      <a:moveTo>
                        <a:pt x="55" y="22"/>
                      </a:moveTo>
                      <a:lnTo>
                        <a:pt x="255" y="22"/>
                      </a:lnTo>
                      <a:lnTo>
                        <a:pt x="255" y="44"/>
                      </a:lnTo>
                      <a:lnTo>
                        <a:pt x="55" y="44"/>
                      </a:lnTo>
                      <a:lnTo>
                        <a:pt x="55" y="22"/>
                      </a:lnTo>
                      <a:close/>
                      <a:moveTo>
                        <a:pt x="66" y="66"/>
                      </a:moveTo>
                      <a:lnTo>
                        <a:pt x="0" y="33"/>
                      </a:lnTo>
                      <a:lnTo>
                        <a:pt x="66" y="0"/>
                      </a:lnTo>
                      <a:lnTo>
                        <a:pt x="66" y="6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69" name="Line 45"/>
                <p:cNvSpPr>
                  <a:spLocks noChangeShapeType="1"/>
                </p:cNvSpPr>
                <p:nvPr/>
              </p:nvSpPr>
              <p:spPr bwMode="auto">
                <a:xfrm>
                  <a:off x="1183" y="1803"/>
                  <a:ext cx="0" cy="573"/>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0" name="Freeform 46"/>
                <p:cNvSpPr>
                  <a:spLocks/>
                </p:cNvSpPr>
                <p:nvPr/>
              </p:nvSpPr>
              <p:spPr bwMode="auto">
                <a:xfrm>
                  <a:off x="1430" y="3550"/>
                  <a:ext cx="344" cy="141"/>
                </a:xfrm>
                <a:custGeom>
                  <a:avLst/>
                  <a:gdLst>
                    <a:gd name="T0" fmla="*/ 344 w 344"/>
                    <a:gd name="T1" fmla="*/ 66 h 141"/>
                    <a:gd name="T2" fmla="*/ 165 w 344"/>
                    <a:gd name="T3" fmla="*/ 141 h 141"/>
                    <a:gd name="T4" fmla="*/ 0 w 344"/>
                    <a:gd name="T5" fmla="*/ 69 h 141"/>
                    <a:gd name="T6" fmla="*/ 170 w 344"/>
                    <a:gd name="T7" fmla="*/ 0 h 141"/>
                    <a:gd name="T8" fmla="*/ 344 w 344"/>
                    <a:gd name="T9" fmla="*/ 66 h 141"/>
                  </a:gdLst>
                  <a:ahLst/>
                  <a:cxnLst>
                    <a:cxn ang="0">
                      <a:pos x="T0" y="T1"/>
                    </a:cxn>
                    <a:cxn ang="0">
                      <a:pos x="T2" y="T3"/>
                    </a:cxn>
                    <a:cxn ang="0">
                      <a:pos x="T4" y="T5"/>
                    </a:cxn>
                    <a:cxn ang="0">
                      <a:pos x="T6" y="T7"/>
                    </a:cxn>
                    <a:cxn ang="0">
                      <a:pos x="T8" y="T9"/>
                    </a:cxn>
                  </a:cxnLst>
                  <a:rect l="0" t="0" r="r" b="b"/>
                  <a:pathLst>
                    <a:path w="344" h="141">
                      <a:moveTo>
                        <a:pt x="344" y="66"/>
                      </a:moveTo>
                      <a:lnTo>
                        <a:pt x="165" y="141"/>
                      </a:lnTo>
                      <a:lnTo>
                        <a:pt x="0" y="69"/>
                      </a:lnTo>
                      <a:lnTo>
                        <a:pt x="170" y="0"/>
                      </a:lnTo>
                      <a:lnTo>
                        <a:pt x="344" y="6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1" name="Freeform 47"/>
                <p:cNvSpPr>
                  <a:spLocks/>
                </p:cNvSpPr>
                <p:nvPr/>
              </p:nvSpPr>
              <p:spPr bwMode="auto">
                <a:xfrm>
                  <a:off x="1430" y="3550"/>
                  <a:ext cx="344" cy="141"/>
                </a:xfrm>
                <a:custGeom>
                  <a:avLst/>
                  <a:gdLst>
                    <a:gd name="T0" fmla="*/ 344 w 344"/>
                    <a:gd name="T1" fmla="*/ 66 h 141"/>
                    <a:gd name="T2" fmla="*/ 165 w 344"/>
                    <a:gd name="T3" fmla="*/ 141 h 141"/>
                    <a:gd name="T4" fmla="*/ 0 w 344"/>
                    <a:gd name="T5" fmla="*/ 69 h 141"/>
                    <a:gd name="T6" fmla="*/ 170 w 344"/>
                    <a:gd name="T7" fmla="*/ 0 h 141"/>
                    <a:gd name="T8" fmla="*/ 344 w 344"/>
                    <a:gd name="T9" fmla="*/ 66 h 141"/>
                  </a:gdLst>
                  <a:ahLst/>
                  <a:cxnLst>
                    <a:cxn ang="0">
                      <a:pos x="T0" y="T1"/>
                    </a:cxn>
                    <a:cxn ang="0">
                      <a:pos x="T2" y="T3"/>
                    </a:cxn>
                    <a:cxn ang="0">
                      <a:pos x="T4" y="T5"/>
                    </a:cxn>
                    <a:cxn ang="0">
                      <a:pos x="T6" y="T7"/>
                    </a:cxn>
                    <a:cxn ang="0">
                      <a:pos x="T8" y="T9"/>
                    </a:cxn>
                  </a:cxnLst>
                  <a:rect l="0" t="0" r="r" b="b"/>
                  <a:pathLst>
                    <a:path w="344" h="141">
                      <a:moveTo>
                        <a:pt x="344" y="66"/>
                      </a:moveTo>
                      <a:lnTo>
                        <a:pt x="165" y="141"/>
                      </a:lnTo>
                      <a:lnTo>
                        <a:pt x="0" y="69"/>
                      </a:lnTo>
                      <a:lnTo>
                        <a:pt x="170" y="0"/>
                      </a:lnTo>
                      <a:lnTo>
                        <a:pt x="344" y="66"/>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2" name="Freeform 48"/>
                <p:cNvSpPr>
                  <a:spLocks/>
                </p:cNvSpPr>
                <p:nvPr/>
              </p:nvSpPr>
              <p:spPr bwMode="auto">
                <a:xfrm>
                  <a:off x="1594" y="3616"/>
                  <a:ext cx="180" cy="86"/>
                </a:xfrm>
                <a:custGeom>
                  <a:avLst/>
                  <a:gdLst>
                    <a:gd name="T0" fmla="*/ 180 w 180"/>
                    <a:gd name="T1" fmla="*/ 0 h 86"/>
                    <a:gd name="T2" fmla="*/ 180 w 180"/>
                    <a:gd name="T3" fmla="*/ 9 h 86"/>
                    <a:gd name="T4" fmla="*/ 0 w 180"/>
                    <a:gd name="T5" fmla="*/ 86 h 86"/>
                    <a:gd name="T6" fmla="*/ 0 w 180"/>
                    <a:gd name="T7" fmla="*/ 73 h 86"/>
                    <a:gd name="T8" fmla="*/ 180 w 180"/>
                    <a:gd name="T9" fmla="*/ 0 h 86"/>
                  </a:gdLst>
                  <a:ahLst/>
                  <a:cxnLst>
                    <a:cxn ang="0">
                      <a:pos x="T0" y="T1"/>
                    </a:cxn>
                    <a:cxn ang="0">
                      <a:pos x="T2" y="T3"/>
                    </a:cxn>
                    <a:cxn ang="0">
                      <a:pos x="T4" y="T5"/>
                    </a:cxn>
                    <a:cxn ang="0">
                      <a:pos x="T6" y="T7"/>
                    </a:cxn>
                    <a:cxn ang="0">
                      <a:pos x="T8" y="T9"/>
                    </a:cxn>
                  </a:cxnLst>
                  <a:rect l="0" t="0" r="r" b="b"/>
                  <a:pathLst>
                    <a:path w="180" h="86">
                      <a:moveTo>
                        <a:pt x="180" y="0"/>
                      </a:moveTo>
                      <a:lnTo>
                        <a:pt x="180" y="9"/>
                      </a:lnTo>
                      <a:lnTo>
                        <a:pt x="0" y="86"/>
                      </a:lnTo>
                      <a:lnTo>
                        <a:pt x="0" y="73"/>
                      </a:lnTo>
                      <a:lnTo>
                        <a:pt x="18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3" name="Freeform 49"/>
                <p:cNvSpPr>
                  <a:spLocks/>
                </p:cNvSpPr>
                <p:nvPr/>
              </p:nvSpPr>
              <p:spPr bwMode="auto">
                <a:xfrm>
                  <a:off x="1594" y="3616"/>
                  <a:ext cx="180" cy="86"/>
                </a:xfrm>
                <a:custGeom>
                  <a:avLst/>
                  <a:gdLst>
                    <a:gd name="T0" fmla="*/ 180 w 180"/>
                    <a:gd name="T1" fmla="*/ 0 h 86"/>
                    <a:gd name="T2" fmla="*/ 180 w 180"/>
                    <a:gd name="T3" fmla="*/ 9 h 86"/>
                    <a:gd name="T4" fmla="*/ 0 w 180"/>
                    <a:gd name="T5" fmla="*/ 86 h 86"/>
                    <a:gd name="T6" fmla="*/ 0 w 180"/>
                    <a:gd name="T7" fmla="*/ 73 h 86"/>
                    <a:gd name="T8" fmla="*/ 180 w 180"/>
                    <a:gd name="T9" fmla="*/ 0 h 86"/>
                  </a:gdLst>
                  <a:ahLst/>
                  <a:cxnLst>
                    <a:cxn ang="0">
                      <a:pos x="T0" y="T1"/>
                    </a:cxn>
                    <a:cxn ang="0">
                      <a:pos x="T2" y="T3"/>
                    </a:cxn>
                    <a:cxn ang="0">
                      <a:pos x="T4" y="T5"/>
                    </a:cxn>
                    <a:cxn ang="0">
                      <a:pos x="T6" y="T7"/>
                    </a:cxn>
                    <a:cxn ang="0">
                      <a:pos x="T8" y="T9"/>
                    </a:cxn>
                  </a:cxnLst>
                  <a:rect l="0" t="0" r="r" b="b"/>
                  <a:pathLst>
                    <a:path w="180" h="86">
                      <a:moveTo>
                        <a:pt x="180" y="0"/>
                      </a:moveTo>
                      <a:lnTo>
                        <a:pt x="180" y="9"/>
                      </a:lnTo>
                      <a:lnTo>
                        <a:pt x="0" y="86"/>
                      </a:lnTo>
                      <a:lnTo>
                        <a:pt x="0" y="73"/>
                      </a:lnTo>
                      <a:lnTo>
                        <a:pt x="180" y="0"/>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4" name="Freeform 50"/>
                <p:cNvSpPr>
                  <a:spLocks/>
                </p:cNvSpPr>
                <p:nvPr/>
              </p:nvSpPr>
              <p:spPr bwMode="auto">
                <a:xfrm>
                  <a:off x="1430" y="3618"/>
                  <a:ext cx="167" cy="84"/>
                </a:xfrm>
                <a:custGeom>
                  <a:avLst/>
                  <a:gdLst>
                    <a:gd name="T0" fmla="*/ 166 w 167"/>
                    <a:gd name="T1" fmla="*/ 84 h 84"/>
                    <a:gd name="T2" fmla="*/ 0 w 167"/>
                    <a:gd name="T3" fmla="*/ 13 h 84"/>
                    <a:gd name="T4" fmla="*/ 0 w 167"/>
                    <a:gd name="T5" fmla="*/ 0 h 84"/>
                    <a:gd name="T6" fmla="*/ 167 w 167"/>
                    <a:gd name="T7" fmla="*/ 70 h 84"/>
                    <a:gd name="T8" fmla="*/ 166 w 167"/>
                    <a:gd name="T9" fmla="*/ 84 h 84"/>
                  </a:gdLst>
                  <a:ahLst/>
                  <a:cxnLst>
                    <a:cxn ang="0">
                      <a:pos x="T0" y="T1"/>
                    </a:cxn>
                    <a:cxn ang="0">
                      <a:pos x="T2" y="T3"/>
                    </a:cxn>
                    <a:cxn ang="0">
                      <a:pos x="T4" y="T5"/>
                    </a:cxn>
                    <a:cxn ang="0">
                      <a:pos x="T6" y="T7"/>
                    </a:cxn>
                    <a:cxn ang="0">
                      <a:pos x="T8" y="T9"/>
                    </a:cxn>
                  </a:cxnLst>
                  <a:rect l="0" t="0" r="r" b="b"/>
                  <a:pathLst>
                    <a:path w="167" h="84">
                      <a:moveTo>
                        <a:pt x="166" y="84"/>
                      </a:moveTo>
                      <a:lnTo>
                        <a:pt x="0" y="13"/>
                      </a:lnTo>
                      <a:lnTo>
                        <a:pt x="0" y="0"/>
                      </a:lnTo>
                      <a:lnTo>
                        <a:pt x="167" y="70"/>
                      </a:lnTo>
                      <a:lnTo>
                        <a:pt x="166" y="8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75" name="Freeform 51"/>
                <p:cNvSpPr>
                  <a:spLocks/>
                </p:cNvSpPr>
                <p:nvPr/>
              </p:nvSpPr>
              <p:spPr bwMode="auto">
                <a:xfrm>
                  <a:off x="1430" y="3618"/>
                  <a:ext cx="167" cy="84"/>
                </a:xfrm>
                <a:custGeom>
                  <a:avLst/>
                  <a:gdLst>
                    <a:gd name="T0" fmla="*/ 166 w 167"/>
                    <a:gd name="T1" fmla="*/ 84 h 84"/>
                    <a:gd name="T2" fmla="*/ 0 w 167"/>
                    <a:gd name="T3" fmla="*/ 13 h 84"/>
                    <a:gd name="T4" fmla="*/ 0 w 167"/>
                    <a:gd name="T5" fmla="*/ 0 h 84"/>
                    <a:gd name="T6" fmla="*/ 167 w 167"/>
                    <a:gd name="T7" fmla="*/ 70 h 84"/>
                    <a:gd name="T8" fmla="*/ 166 w 167"/>
                    <a:gd name="T9" fmla="*/ 84 h 84"/>
                  </a:gdLst>
                  <a:ahLst/>
                  <a:cxnLst>
                    <a:cxn ang="0">
                      <a:pos x="T0" y="T1"/>
                    </a:cxn>
                    <a:cxn ang="0">
                      <a:pos x="T2" y="T3"/>
                    </a:cxn>
                    <a:cxn ang="0">
                      <a:pos x="T4" y="T5"/>
                    </a:cxn>
                    <a:cxn ang="0">
                      <a:pos x="T6" y="T7"/>
                    </a:cxn>
                    <a:cxn ang="0">
                      <a:pos x="T8" y="T9"/>
                    </a:cxn>
                  </a:cxnLst>
                  <a:rect l="0" t="0" r="r" b="b"/>
                  <a:pathLst>
                    <a:path w="167" h="84">
                      <a:moveTo>
                        <a:pt x="166" y="84"/>
                      </a:moveTo>
                      <a:lnTo>
                        <a:pt x="0" y="13"/>
                      </a:lnTo>
                      <a:lnTo>
                        <a:pt x="0" y="0"/>
                      </a:lnTo>
                      <a:lnTo>
                        <a:pt x="167" y="70"/>
                      </a:lnTo>
                      <a:lnTo>
                        <a:pt x="166" y="84"/>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6" name="Oval 52"/>
                <p:cNvSpPr>
                  <a:spLocks noChangeArrowheads="1"/>
                </p:cNvSpPr>
                <p:nvPr/>
              </p:nvSpPr>
              <p:spPr bwMode="auto">
                <a:xfrm>
                  <a:off x="1454" y="3616"/>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77" name="Oval 53"/>
                <p:cNvSpPr>
                  <a:spLocks noChangeArrowheads="1"/>
                </p:cNvSpPr>
                <p:nvPr/>
              </p:nvSpPr>
              <p:spPr bwMode="auto">
                <a:xfrm>
                  <a:off x="1454" y="3616"/>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78" name="Oval 54"/>
                <p:cNvSpPr>
                  <a:spLocks noChangeArrowheads="1"/>
                </p:cNvSpPr>
                <p:nvPr/>
              </p:nvSpPr>
              <p:spPr bwMode="auto">
                <a:xfrm>
                  <a:off x="1590" y="3670"/>
                  <a:ext cx="12"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79" name="Oval 55"/>
                <p:cNvSpPr>
                  <a:spLocks noChangeArrowheads="1"/>
                </p:cNvSpPr>
                <p:nvPr/>
              </p:nvSpPr>
              <p:spPr bwMode="auto">
                <a:xfrm>
                  <a:off x="1590" y="3670"/>
                  <a:ext cx="12"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0" name="Oval 56"/>
                <p:cNvSpPr>
                  <a:spLocks noChangeArrowheads="1"/>
                </p:cNvSpPr>
                <p:nvPr/>
              </p:nvSpPr>
              <p:spPr bwMode="auto">
                <a:xfrm>
                  <a:off x="1736" y="3613"/>
                  <a:ext cx="12"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1" name="Oval 57"/>
                <p:cNvSpPr>
                  <a:spLocks noChangeArrowheads="1"/>
                </p:cNvSpPr>
                <p:nvPr/>
              </p:nvSpPr>
              <p:spPr bwMode="auto">
                <a:xfrm>
                  <a:off x="1736" y="3613"/>
                  <a:ext cx="12"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2" name="Freeform 58"/>
                <p:cNvSpPr>
                  <a:spLocks/>
                </p:cNvSpPr>
                <p:nvPr/>
              </p:nvSpPr>
              <p:spPr bwMode="auto">
                <a:xfrm>
                  <a:off x="1578" y="2187"/>
                  <a:ext cx="59" cy="1440"/>
                </a:xfrm>
                <a:custGeom>
                  <a:avLst/>
                  <a:gdLst>
                    <a:gd name="T0" fmla="*/ 536 w 536"/>
                    <a:gd name="T1" fmla="*/ 0 h 13076"/>
                    <a:gd name="T2" fmla="*/ 268 w 536"/>
                    <a:gd name="T3" fmla="*/ 180 h 13076"/>
                    <a:gd name="T4" fmla="*/ 0 w 536"/>
                    <a:gd name="T5" fmla="*/ 0 h 13076"/>
                    <a:gd name="T6" fmla="*/ 0 w 536"/>
                    <a:gd name="T7" fmla="*/ 12897 h 13076"/>
                    <a:gd name="T8" fmla="*/ 268 w 536"/>
                    <a:gd name="T9" fmla="*/ 13076 h 13076"/>
                    <a:gd name="T10" fmla="*/ 536 w 536"/>
                    <a:gd name="T11" fmla="*/ 12897 h 13076"/>
                    <a:gd name="T12" fmla="*/ 536 w 536"/>
                    <a:gd name="T13" fmla="*/ 0 h 13076"/>
                  </a:gdLst>
                  <a:ahLst/>
                  <a:cxnLst>
                    <a:cxn ang="0">
                      <a:pos x="T0" y="T1"/>
                    </a:cxn>
                    <a:cxn ang="0">
                      <a:pos x="T2" y="T3"/>
                    </a:cxn>
                    <a:cxn ang="0">
                      <a:pos x="T4" y="T5"/>
                    </a:cxn>
                    <a:cxn ang="0">
                      <a:pos x="T6" y="T7"/>
                    </a:cxn>
                    <a:cxn ang="0">
                      <a:pos x="T8" y="T9"/>
                    </a:cxn>
                    <a:cxn ang="0">
                      <a:pos x="T10" y="T11"/>
                    </a:cxn>
                    <a:cxn ang="0">
                      <a:pos x="T12" y="T13"/>
                    </a:cxn>
                  </a:cxnLst>
                  <a:rect l="0" t="0" r="r" b="b"/>
                  <a:pathLst>
                    <a:path w="536" h="13076">
                      <a:moveTo>
                        <a:pt x="536" y="0"/>
                      </a:moveTo>
                      <a:cubicBezTo>
                        <a:pt x="536" y="99"/>
                        <a:pt x="416" y="180"/>
                        <a:pt x="268" y="180"/>
                      </a:cubicBezTo>
                      <a:cubicBezTo>
                        <a:pt x="120" y="180"/>
                        <a:pt x="0" y="99"/>
                        <a:pt x="0" y="0"/>
                      </a:cubicBezTo>
                      <a:lnTo>
                        <a:pt x="0" y="12897"/>
                      </a:lnTo>
                      <a:cubicBezTo>
                        <a:pt x="0" y="12996"/>
                        <a:pt x="120" y="13076"/>
                        <a:pt x="268" y="13076"/>
                      </a:cubicBezTo>
                      <a:cubicBezTo>
                        <a:pt x="416" y="13076"/>
                        <a:pt x="536" y="12996"/>
                        <a:pt x="536" y="12897"/>
                      </a:cubicBezTo>
                      <a:lnTo>
                        <a:pt x="536"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3" name="Oval 59"/>
                <p:cNvSpPr>
                  <a:spLocks noChangeArrowheads="1"/>
                </p:cNvSpPr>
                <p:nvPr/>
              </p:nvSpPr>
              <p:spPr bwMode="auto">
                <a:xfrm>
                  <a:off x="1578" y="2168"/>
                  <a:ext cx="59" cy="3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84" name="Freeform 60"/>
                <p:cNvSpPr>
                  <a:spLocks noEditPoints="1"/>
                </p:cNvSpPr>
                <p:nvPr/>
              </p:nvSpPr>
              <p:spPr bwMode="auto">
                <a:xfrm>
                  <a:off x="1578" y="2168"/>
                  <a:ext cx="59" cy="1459"/>
                </a:xfrm>
                <a:custGeom>
                  <a:avLst/>
                  <a:gdLst>
                    <a:gd name="T0" fmla="*/ 0 w 536"/>
                    <a:gd name="T1" fmla="*/ 180 h 13256"/>
                    <a:gd name="T2" fmla="*/ 268 w 536"/>
                    <a:gd name="T3" fmla="*/ 360 h 13256"/>
                    <a:gd name="T4" fmla="*/ 536 w 536"/>
                    <a:gd name="T5" fmla="*/ 180 h 13256"/>
                    <a:gd name="T6" fmla="*/ 268 w 536"/>
                    <a:gd name="T7" fmla="*/ 0 h 13256"/>
                    <a:gd name="T8" fmla="*/ 0 w 536"/>
                    <a:gd name="T9" fmla="*/ 180 h 13256"/>
                    <a:gd name="T10" fmla="*/ 0 w 536"/>
                    <a:gd name="T11" fmla="*/ 180 h 13256"/>
                    <a:gd name="T12" fmla="*/ 0 w 536"/>
                    <a:gd name="T13" fmla="*/ 13077 h 13256"/>
                    <a:gd name="T14" fmla="*/ 268 w 536"/>
                    <a:gd name="T15" fmla="*/ 13256 h 13256"/>
                    <a:gd name="T16" fmla="*/ 536 w 536"/>
                    <a:gd name="T17" fmla="*/ 13077 h 13256"/>
                    <a:gd name="T18" fmla="*/ 536 w 536"/>
                    <a:gd name="T19" fmla="*/ 180 h 13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6" h="13256">
                      <a:moveTo>
                        <a:pt x="0" y="180"/>
                      </a:moveTo>
                      <a:cubicBezTo>
                        <a:pt x="0" y="279"/>
                        <a:pt x="120" y="360"/>
                        <a:pt x="268" y="360"/>
                      </a:cubicBezTo>
                      <a:cubicBezTo>
                        <a:pt x="416" y="360"/>
                        <a:pt x="536" y="279"/>
                        <a:pt x="536" y="180"/>
                      </a:cubicBezTo>
                      <a:cubicBezTo>
                        <a:pt x="536" y="81"/>
                        <a:pt x="416" y="0"/>
                        <a:pt x="268" y="0"/>
                      </a:cubicBezTo>
                      <a:cubicBezTo>
                        <a:pt x="120" y="0"/>
                        <a:pt x="0" y="81"/>
                        <a:pt x="0" y="180"/>
                      </a:cubicBezTo>
                      <a:close/>
                      <a:moveTo>
                        <a:pt x="0" y="180"/>
                      </a:moveTo>
                      <a:lnTo>
                        <a:pt x="0" y="13077"/>
                      </a:lnTo>
                      <a:cubicBezTo>
                        <a:pt x="0" y="13176"/>
                        <a:pt x="120" y="13256"/>
                        <a:pt x="268" y="13256"/>
                      </a:cubicBezTo>
                      <a:cubicBezTo>
                        <a:pt x="416" y="13256"/>
                        <a:pt x="536" y="13176"/>
                        <a:pt x="536" y="13077"/>
                      </a:cubicBezTo>
                      <a:lnTo>
                        <a:pt x="536" y="180"/>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5" name="Freeform 61"/>
                <p:cNvSpPr>
                  <a:spLocks/>
                </p:cNvSpPr>
                <p:nvPr/>
              </p:nvSpPr>
              <p:spPr bwMode="auto">
                <a:xfrm>
                  <a:off x="1516" y="2227"/>
                  <a:ext cx="162" cy="50"/>
                </a:xfrm>
                <a:custGeom>
                  <a:avLst/>
                  <a:gdLst>
                    <a:gd name="T0" fmla="*/ 118 w 162"/>
                    <a:gd name="T1" fmla="*/ 1 h 50"/>
                    <a:gd name="T2" fmla="*/ 162 w 162"/>
                    <a:gd name="T3" fmla="*/ 14 h 50"/>
                    <a:gd name="T4" fmla="*/ 71 w 162"/>
                    <a:gd name="T5" fmla="*/ 50 h 50"/>
                    <a:gd name="T6" fmla="*/ 0 w 162"/>
                    <a:gd name="T7" fmla="*/ 21 h 50"/>
                    <a:gd name="T8" fmla="*/ 56 w 162"/>
                    <a:gd name="T9" fmla="*/ 0 h 50"/>
                    <a:gd name="T10" fmla="*/ 52 w 162"/>
                    <a:gd name="T11" fmla="*/ 8 h 50"/>
                    <a:gd name="T12" fmla="*/ 56 w 162"/>
                    <a:gd name="T13" fmla="*/ 13 h 50"/>
                    <a:gd name="T14" fmla="*/ 69 w 162"/>
                    <a:gd name="T15" fmla="*/ 17 h 50"/>
                    <a:gd name="T16" fmla="*/ 78 w 162"/>
                    <a:gd name="T17" fmla="*/ 18 h 50"/>
                    <a:gd name="T18" fmla="*/ 87 w 162"/>
                    <a:gd name="T19" fmla="*/ 19 h 50"/>
                    <a:gd name="T20" fmla="*/ 101 w 162"/>
                    <a:gd name="T21" fmla="*/ 17 h 50"/>
                    <a:gd name="T22" fmla="*/ 108 w 162"/>
                    <a:gd name="T23" fmla="*/ 14 h 50"/>
                    <a:gd name="T24" fmla="*/ 115 w 162"/>
                    <a:gd name="T25" fmla="*/ 11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4"/>
                      </a:lnTo>
                      <a:lnTo>
                        <a:pt x="71" y="50"/>
                      </a:lnTo>
                      <a:lnTo>
                        <a:pt x="0" y="21"/>
                      </a:lnTo>
                      <a:lnTo>
                        <a:pt x="56" y="0"/>
                      </a:lnTo>
                      <a:lnTo>
                        <a:pt x="52" y="8"/>
                      </a:lnTo>
                      <a:lnTo>
                        <a:pt x="56" y="13"/>
                      </a:lnTo>
                      <a:lnTo>
                        <a:pt x="69" y="17"/>
                      </a:lnTo>
                      <a:lnTo>
                        <a:pt x="78" y="18"/>
                      </a:lnTo>
                      <a:lnTo>
                        <a:pt x="87" y="19"/>
                      </a:lnTo>
                      <a:lnTo>
                        <a:pt x="101" y="17"/>
                      </a:lnTo>
                      <a:lnTo>
                        <a:pt x="108" y="14"/>
                      </a:lnTo>
                      <a:lnTo>
                        <a:pt x="115" y="11"/>
                      </a:lnTo>
                      <a:lnTo>
                        <a:pt x="118" y="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86" name="Freeform 62"/>
                <p:cNvSpPr>
                  <a:spLocks/>
                </p:cNvSpPr>
                <p:nvPr/>
              </p:nvSpPr>
              <p:spPr bwMode="auto">
                <a:xfrm>
                  <a:off x="1516" y="2227"/>
                  <a:ext cx="162" cy="50"/>
                </a:xfrm>
                <a:custGeom>
                  <a:avLst/>
                  <a:gdLst>
                    <a:gd name="T0" fmla="*/ 118 w 162"/>
                    <a:gd name="T1" fmla="*/ 1 h 50"/>
                    <a:gd name="T2" fmla="*/ 162 w 162"/>
                    <a:gd name="T3" fmla="*/ 14 h 50"/>
                    <a:gd name="T4" fmla="*/ 71 w 162"/>
                    <a:gd name="T5" fmla="*/ 50 h 50"/>
                    <a:gd name="T6" fmla="*/ 0 w 162"/>
                    <a:gd name="T7" fmla="*/ 21 h 50"/>
                    <a:gd name="T8" fmla="*/ 56 w 162"/>
                    <a:gd name="T9" fmla="*/ 0 h 50"/>
                    <a:gd name="T10" fmla="*/ 52 w 162"/>
                    <a:gd name="T11" fmla="*/ 8 h 50"/>
                    <a:gd name="T12" fmla="*/ 56 w 162"/>
                    <a:gd name="T13" fmla="*/ 13 h 50"/>
                    <a:gd name="T14" fmla="*/ 69 w 162"/>
                    <a:gd name="T15" fmla="*/ 17 h 50"/>
                    <a:gd name="T16" fmla="*/ 78 w 162"/>
                    <a:gd name="T17" fmla="*/ 18 h 50"/>
                    <a:gd name="T18" fmla="*/ 87 w 162"/>
                    <a:gd name="T19" fmla="*/ 19 h 50"/>
                    <a:gd name="T20" fmla="*/ 101 w 162"/>
                    <a:gd name="T21" fmla="*/ 17 h 50"/>
                    <a:gd name="T22" fmla="*/ 108 w 162"/>
                    <a:gd name="T23" fmla="*/ 14 h 50"/>
                    <a:gd name="T24" fmla="*/ 115 w 162"/>
                    <a:gd name="T25" fmla="*/ 11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4"/>
                      </a:lnTo>
                      <a:lnTo>
                        <a:pt x="71" y="50"/>
                      </a:lnTo>
                      <a:lnTo>
                        <a:pt x="0" y="21"/>
                      </a:lnTo>
                      <a:lnTo>
                        <a:pt x="56" y="0"/>
                      </a:lnTo>
                      <a:lnTo>
                        <a:pt x="52" y="8"/>
                      </a:lnTo>
                      <a:lnTo>
                        <a:pt x="56" y="13"/>
                      </a:lnTo>
                      <a:lnTo>
                        <a:pt x="69" y="17"/>
                      </a:lnTo>
                      <a:lnTo>
                        <a:pt x="78" y="18"/>
                      </a:lnTo>
                      <a:lnTo>
                        <a:pt x="87" y="19"/>
                      </a:lnTo>
                      <a:lnTo>
                        <a:pt x="101" y="17"/>
                      </a:lnTo>
                      <a:lnTo>
                        <a:pt x="108" y="14"/>
                      </a:lnTo>
                      <a:lnTo>
                        <a:pt x="115" y="11"/>
                      </a:lnTo>
                      <a:lnTo>
                        <a:pt x="118" y="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7" name="Freeform 63"/>
                <p:cNvSpPr>
                  <a:spLocks/>
                </p:cNvSpPr>
                <p:nvPr/>
              </p:nvSpPr>
              <p:spPr bwMode="auto">
                <a:xfrm>
                  <a:off x="1586" y="2238"/>
                  <a:ext cx="92" cy="86"/>
                </a:xfrm>
                <a:custGeom>
                  <a:avLst/>
                  <a:gdLst>
                    <a:gd name="T0" fmla="*/ 92 w 92"/>
                    <a:gd name="T1" fmla="*/ 0 h 86"/>
                    <a:gd name="T2" fmla="*/ 92 w 92"/>
                    <a:gd name="T3" fmla="*/ 47 h 86"/>
                    <a:gd name="T4" fmla="*/ 0 w 92"/>
                    <a:gd name="T5" fmla="*/ 86 h 86"/>
                    <a:gd name="T6" fmla="*/ 0 w 92"/>
                    <a:gd name="T7" fmla="*/ 37 h 86"/>
                    <a:gd name="T8" fmla="*/ 92 w 92"/>
                    <a:gd name="T9" fmla="*/ 0 h 86"/>
                  </a:gdLst>
                  <a:ahLst/>
                  <a:cxnLst>
                    <a:cxn ang="0">
                      <a:pos x="T0" y="T1"/>
                    </a:cxn>
                    <a:cxn ang="0">
                      <a:pos x="T2" y="T3"/>
                    </a:cxn>
                    <a:cxn ang="0">
                      <a:pos x="T4" y="T5"/>
                    </a:cxn>
                    <a:cxn ang="0">
                      <a:pos x="T6" y="T7"/>
                    </a:cxn>
                    <a:cxn ang="0">
                      <a:pos x="T8" y="T9"/>
                    </a:cxn>
                  </a:cxnLst>
                  <a:rect l="0" t="0" r="r" b="b"/>
                  <a:pathLst>
                    <a:path w="92" h="86">
                      <a:moveTo>
                        <a:pt x="92" y="0"/>
                      </a:moveTo>
                      <a:lnTo>
                        <a:pt x="92" y="47"/>
                      </a:lnTo>
                      <a:lnTo>
                        <a:pt x="0" y="86"/>
                      </a:lnTo>
                      <a:lnTo>
                        <a:pt x="0" y="37"/>
                      </a:lnTo>
                      <a:lnTo>
                        <a:pt x="9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88" name="Freeform 64"/>
                <p:cNvSpPr>
                  <a:spLocks/>
                </p:cNvSpPr>
                <p:nvPr/>
              </p:nvSpPr>
              <p:spPr bwMode="auto">
                <a:xfrm>
                  <a:off x="1586" y="2238"/>
                  <a:ext cx="92" cy="86"/>
                </a:xfrm>
                <a:custGeom>
                  <a:avLst/>
                  <a:gdLst>
                    <a:gd name="T0" fmla="*/ 92 w 92"/>
                    <a:gd name="T1" fmla="*/ 0 h 86"/>
                    <a:gd name="T2" fmla="*/ 92 w 92"/>
                    <a:gd name="T3" fmla="*/ 47 h 86"/>
                    <a:gd name="T4" fmla="*/ 0 w 92"/>
                    <a:gd name="T5" fmla="*/ 86 h 86"/>
                    <a:gd name="T6" fmla="*/ 0 w 92"/>
                    <a:gd name="T7" fmla="*/ 37 h 86"/>
                    <a:gd name="T8" fmla="*/ 92 w 92"/>
                    <a:gd name="T9" fmla="*/ 0 h 86"/>
                  </a:gdLst>
                  <a:ahLst/>
                  <a:cxnLst>
                    <a:cxn ang="0">
                      <a:pos x="T0" y="T1"/>
                    </a:cxn>
                    <a:cxn ang="0">
                      <a:pos x="T2" y="T3"/>
                    </a:cxn>
                    <a:cxn ang="0">
                      <a:pos x="T4" y="T5"/>
                    </a:cxn>
                    <a:cxn ang="0">
                      <a:pos x="T6" y="T7"/>
                    </a:cxn>
                    <a:cxn ang="0">
                      <a:pos x="T8" y="T9"/>
                    </a:cxn>
                  </a:cxnLst>
                  <a:rect l="0" t="0" r="r" b="b"/>
                  <a:pathLst>
                    <a:path w="92" h="86">
                      <a:moveTo>
                        <a:pt x="92" y="0"/>
                      </a:moveTo>
                      <a:lnTo>
                        <a:pt x="92" y="47"/>
                      </a:lnTo>
                      <a:lnTo>
                        <a:pt x="0" y="86"/>
                      </a:lnTo>
                      <a:lnTo>
                        <a:pt x="0" y="37"/>
                      </a:lnTo>
                      <a:lnTo>
                        <a:pt x="92"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89" name="Freeform 65"/>
                <p:cNvSpPr>
                  <a:spLocks/>
                </p:cNvSpPr>
                <p:nvPr/>
              </p:nvSpPr>
              <p:spPr bwMode="auto">
                <a:xfrm>
                  <a:off x="1520" y="2242"/>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90" name="Freeform 66"/>
                <p:cNvSpPr>
                  <a:spLocks/>
                </p:cNvSpPr>
                <p:nvPr/>
              </p:nvSpPr>
              <p:spPr bwMode="auto">
                <a:xfrm>
                  <a:off x="1520" y="2242"/>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1" name="Freeform 67"/>
                <p:cNvSpPr>
                  <a:spLocks/>
                </p:cNvSpPr>
                <p:nvPr/>
              </p:nvSpPr>
              <p:spPr bwMode="auto">
                <a:xfrm>
                  <a:off x="788" y="2237"/>
                  <a:ext cx="780" cy="367"/>
                </a:xfrm>
                <a:custGeom>
                  <a:avLst/>
                  <a:gdLst>
                    <a:gd name="T0" fmla="*/ 0 w 7087"/>
                    <a:gd name="T1" fmla="*/ 3074 h 3339"/>
                    <a:gd name="T2" fmla="*/ 130 w 7087"/>
                    <a:gd name="T3" fmla="*/ 3176 h 3339"/>
                    <a:gd name="T4" fmla="*/ 118 w 7087"/>
                    <a:gd name="T5" fmla="*/ 3339 h 3339"/>
                    <a:gd name="T6" fmla="*/ 7042 w 7087"/>
                    <a:gd name="T7" fmla="*/ 282 h 3339"/>
                    <a:gd name="T8" fmla="*/ 7055 w 7087"/>
                    <a:gd name="T9" fmla="*/ 118 h 3339"/>
                    <a:gd name="T10" fmla="*/ 6925 w 7087"/>
                    <a:gd name="T11" fmla="*/ 17 h 3339"/>
                    <a:gd name="T12" fmla="*/ 0 w 7087"/>
                    <a:gd name="T13" fmla="*/ 3074 h 3339"/>
                  </a:gdLst>
                  <a:ahLst/>
                  <a:cxnLst>
                    <a:cxn ang="0">
                      <a:pos x="T0" y="T1"/>
                    </a:cxn>
                    <a:cxn ang="0">
                      <a:pos x="T2" y="T3"/>
                    </a:cxn>
                    <a:cxn ang="0">
                      <a:pos x="T4" y="T5"/>
                    </a:cxn>
                    <a:cxn ang="0">
                      <a:pos x="T6" y="T7"/>
                    </a:cxn>
                    <a:cxn ang="0">
                      <a:pos x="T8" y="T9"/>
                    </a:cxn>
                    <a:cxn ang="0">
                      <a:pos x="T10" y="T11"/>
                    </a:cxn>
                    <a:cxn ang="0">
                      <a:pos x="T12" y="T13"/>
                    </a:cxn>
                  </a:cxnLst>
                  <a:rect l="0" t="0" r="r" b="b"/>
                  <a:pathLst>
                    <a:path w="7087" h="3339">
                      <a:moveTo>
                        <a:pt x="0" y="3074"/>
                      </a:moveTo>
                      <a:cubicBezTo>
                        <a:pt x="40" y="3057"/>
                        <a:pt x="97" y="3102"/>
                        <a:pt x="130" y="3176"/>
                      </a:cubicBezTo>
                      <a:cubicBezTo>
                        <a:pt x="162" y="3249"/>
                        <a:pt x="157" y="3322"/>
                        <a:pt x="118" y="3339"/>
                      </a:cubicBezTo>
                      <a:lnTo>
                        <a:pt x="7042" y="282"/>
                      </a:lnTo>
                      <a:cubicBezTo>
                        <a:pt x="7081" y="265"/>
                        <a:pt x="7087" y="192"/>
                        <a:pt x="7055" y="118"/>
                      </a:cubicBezTo>
                      <a:cubicBezTo>
                        <a:pt x="7022" y="45"/>
                        <a:pt x="6964" y="0"/>
                        <a:pt x="6925" y="17"/>
                      </a:cubicBezTo>
                      <a:lnTo>
                        <a:pt x="0" y="3074"/>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2" name="Freeform 68"/>
                <p:cNvSpPr>
                  <a:spLocks/>
                </p:cNvSpPr>
                <p:nvPr/>
              </p:nvSpPr>
              <p:spPr bwMode="auto">
                <a:xfrm>
                  <a:off x="783" y="2573"/>
                  <a:ext cx="23" cy="33"/>
                </a:xfrm>
                <a:custGeom>
                  <a:avLst/>
                  <a:gdLst>
                    <a:gd name="T0" fmla="*/ 44 w 206"/>
                    <a:gd name="T1" fmla="*/ 17 h 300"/>
                    <a:gd name="T2" fmla="*/ 32 w 206"/>
                    <a:gd name="T3" fmla="*/ 181 h 300"/>
                    <a:gd name="T4" fmla="*/ 162 w 206"/>
                    <a:gd name="T5" fmla="*/ 282 h 300"/>
                    <a:gd name="T6" fmla="*/ 174 w 206"/>
                    <a:gd name="T7" fmla="*/ 119 h 300"/>
                    <a:gd name="T8" fmla="*/ 44 w 206"/>
                    <a:gd name="T9" fmla="*/ 17 h 300"/>
                  </a:gdLst>
                  <a:ahLst/>
                  <a:cxnLst>
                    <a:cxn ang="0">
                      <a:pos x="T0" y="T1"/>
                    </a:cxn>
                    <a:cxn ang="0">
                      <a:pos x="T2" y="T3"/>
                    </a:cxn>
                    <a:cxn ang="0">
                      <a:pos x="T4" y="T5"/>
                    </a:cxn>
                    <a:cxn ang="0">
                      <a:pos x="T6" y="T7"/>
                    </a:cxn>
                    <a:cxn ang="0">
                      <a:pos x="T8" y="T9"/>
                    </a:cxn>
                  </a:cxnLst>
                  <a:rect l="0" t="0" r="r" b="b"/>
                  <a:pathLst>
                    <a:path w="206" h="300">
                      <a:moveTo>
                        <a:pt x="44" y="17"/>
                      </a:moveTo>
                      <a:cubicBezTo>
                        <a:pt x="5" y="34"/>
                        <a:pt x="0" y="108"/>
                        <a:pt x="32" y="181"/>
                      </a:cubicBezTo>
                      <a:cubicBezTo>
                        <a:pt x="65" y="254"/>
                        <a:pt x="122" y="300"/>
                        <a:pt x="162" y="282"/>
                      </a:cubicBezTo>
                      <a:cubicBezTo>
                        <a:pt x="201" y="265"/>
                        <a:pt x="206" y="192"/>
                        <a:pt x="174" y="119"/>
                      </a:cubicBezTo>
                      <a:cubicBezTo>
                        <a:pt x="141" y="45"/>
                        <a:pt x="84" y="0"/>
                        <a:pt x="44" y="17"/>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3" name="Freeform 69"/>
                <p:cNvSpPr>
                  <a:spLocks noEditPoints="1"/>
                </p:cNvSpPr>
                <p:nvPr/>
              </p:nvSpPr>
              <p:spPr bwMode="auto">
                <a:xfrm>
                  <a:off x="783" y="2237"/>
                  <a:ext cx="785" cy="369"/>
                </a:xfrm>
                <a:custGeom>
                  <a:avLst/>
                  <a:gdLst>
                    <a:gd name="T0" fmla="*/ 162 w 7131"/>
                    <a:gd name="T1" fmla="*/ 3339 h 3357"/>
                    <a:gd name="T2" fmla="*/ 174 w 7131"/>
                    <a:gd name="T3" fmla="*/ 3176 h 3357"/>
                    <a:gd name="T4" fmla="*/ 44 w 7131"/>
                    <a:gd name="T5" fmla="*/ 3074 h 3357"/>
                    <a:gd name="T6" fmla="*/ 32 w 7131"/>
                    <a:gd name="T7" fmla="*/ 3238 h 3357"/>
                    <a:gd name="T8" fmla="*/ 162 w 7131"/>
                    <a:gd name="T9" fmla="*/ 3339 h 3357"/>
                    <a:gd name="T10" fmla="*/ 162 w 7131"/>
                    <a:gd name="T11" fmla="*/ 3339 h 3357"/>
                    <a:gd name="T12" fmla="*/ 7086 w 7131"/>
                    <a:gd name="T13" fmla="*/ 282 h 3357"/>
                    <a:gd name="T14" fmla="*/ 7099 w 7131"/>
                    <a:gd name="T15" fmla="*/ 118 h 3357"/>
                    <a:gd name="T16" fmla="*/ 6969 w 7131"/>
                    <a:gd name="T17" fmla="*/ 17 h 3357"/>
                    <a:gd name="T18" fmla="*/ 44 w 7131"/>
                    <a:gd name="T19" fmla="*/ 3074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31" h="3357">
                      <a:moveTo>
                        <a:pt x="162" y="3339"/>
                      </a:moveTo>
                      <a:cubicBezTo>
                        <a:pt x="201" y="3322"/>
                        <a:pt x="206" y="3249"/>
                        <a:pt x="174" y="3176"/>
                      </a:cubicBezTo>
                      <a:cubicBezTo>
                        <a:pt x="141" y="3102"/>
                        <a:pt x="84" y="3057"/>
                        <a:pt x="44" y="3074"/>
                      </a:cubicBezTo>
                      <a:cubicBezTo>
                        <a:pt x="5" y="3091"/>
                        <a:pt x="0" y="3165"/>
                        <a:pt x="32" y="3238"/>
                      </a:cubicBezTo>
                      <a:cubicBezTo>
                        <a:pt x="65" y="3311"/>
                        <a:pt x="122" y="3357"/>
                        <a:pt x="162" y="3339"/>
                      </a:cubicBezTo>
                      <a:close/>
                      <a:moveTo>
                        <a:pt x="162" y="3339"/>
                      </a:moveTo>
                      <a:lnTo>
                        <a:pt x="7086" y="282"/>
                      </a:lnTo>
                      <a:cubicBezTo>
                        <a:pt x="7125" y="265"/>
                        <a:pt x="7131" y="192"/>
                        <a:pt x="7099" y="118"/>
                      </a:cubicBezTo>
                      <a:cubicBezTo>
                        <a:pt x="7066" y="45"/>
                        <a:pt x="7008" y="0"/>
                        <a:pt x="6969" y="17"/>
                      </a:cubicBezTo>
                      <a:lnTo>
                        <a:pt x="44" y="307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4" name="Freeform 70"/>
                <p:cNvSpPr>
                  <a:spLocks/>
                </p:cNvSpPr>
                <p:nvPr/>
              </p:nvSpPr>
              <p:spPr bwMode="auto">
                <a:xfrm>
                  <a:off x="991" y="2532"/>
                  <a:ext cx="31" cy="47"/>
                </a:xfrm>
                <a:custGeom>
                  <a:avLst/>
                  <a:gdLst>
                    <a:gd name="T0" fmla="*/ 288 w 288"/>
                    <a:gd name="T1" fmla="*/ 0 h 427"/>
                    <a:gd name="T2" fmla="*/ 144 w 288"/>
                    <a:gd name="T3" fmla="*/ 69 h 427"/>
                    <a:gd name="T4" fmla="*/ 0 w 288"/>
                    <a:gd name="T5" fmla="*/ 0 h 427"/>
                    <a:gd name="T6" fmla="*/ 0 w 288"/>
                    <a:gd name="T7" fmla="*/ 359 h 427"/>
                    <a:gd name="T8" fmla="*/ 144 w 288"/>
                    <a:gd name="T9" fmla="*/ 427 h 427"/>
                    <a:gd name="T10" fmla="*/ 288 w 288"/>
                    <a:gd name="T11" fmla="*/ 359 h 427"/>
                    <a:gd name="T12" fmla="*/ 288 w 288"/>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288" h="427">
                      <a:moveTo>
                        <a:pt x="288" y="0"/>
                      </a:moveTo>
                      <a:cubicBezTo>
                        <a:pt x="288" y="38"/>
                        <a:pt x="224" y="69"/>
                        <a:pt x="144" y="69"/>
                      </a:cubicBezTo>
                      <a:cubicBezTo>
                        <a:pt x="65" y="69"/>
                        <a:pt x="0" y="38"/>
                        <a:pt x="0" y="0"/>
                      </a:cubicBezTo>
                      <a:lnTo>
                        <a:pt x="0" y="359"/>
                      </a:lnTo>
                      <a:cubicBezTo>
                        <a:pt x="0" y="397"/>
                        <a:pt x="65" y="427"/>
                        <a:pt x="144" y="427"/>
                      </a:cubicBezTo>
                      <a:cubicBezTo>
                        <a:pt x="224" y="427"/>
                        <a:pt x="288" y="397"/>
                        <a:pt x="288" y="359"/>
                      </a:cubicBezTo>
                      <a:lnTo>
                        <a:pt x="28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5" name="Oval 71"/>
                <p:cNvSpPr>
                  <a:spLocks noChangeArrowheads="1"/>
                </p:cNvSpPr>
                <p:nvPr/>
              </p:nvSpPr>
              <p:spPr bwMode="auto">
                <a:xfrm>
                  <a:off x="991" y="2524"/>
                  <a:ext cx="31" cy="15"/>
                </a:xfrm>
                <a:prstGeom prst="ellipse">
                  <a:avLst/>
                </a:prstGeom>
                <a:solidFill>
                  <a:srgbClr val="6666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96" name="Freeform 72"/>
                <p:cNvSpPr>
                  <a:spLocks noEditPoints="1"/>
                </p:cNvSpPr>
                <p:nvPr/>
              </p:nvSpPr>
              <p:spPr bwMode="auto">
                <a:xfrm>
                  <a:off x="991" y="2524"/>
                  <a:ext cx="31" cy="55"/>
                </a:xfrm>
                <a:custGeom>
                  <a:avLst/>
                  <a:gdLst>
                    <a:gd name="T0" fmla="*/ 0 w 288"/>
                    <a:gd name="T1" fmla="*/ 69 h 496"/>
                    <a:gd name="T2" fmla="*/ 144 w 288"/>
                    <a:gd name="T3" fmla="*/ 138 h 496"/>
                    <a:gd name="T4" fmla="*/ 288 w 288"/>
                    <a:gd name="T5" fmla="*/ 69 h 496"/>
                    <a:gd name="T6" fmla="*/ 144 w 288"/>
                    <a:gd name="T7" fmla="*/ 0 h 496"/>
                    <a:gd name="T8" fmla="*/ 0 w 288"/>
                    <a:gd name="T9" fmla="*/ 69 h 496"/>
                    <a:gd name="T10" fmla="*/ 0 w 288"/>
                    <a:gd name="T11" fmla="*/ 69 h 496"/>
                    <a:gd name="T12" fmla="*/ 0 w 288"/>
                    <a:gd name="T13" fmla="*/ 428 h 496"/>
                    <a:gd name="T14" fmla="*/ 144 w 288"/>
                    <a:gd name="T15" fmla="*/ 496 h 496"/>
                    <a:gd name="T16" fmla="*/ 288 w 288"/>
                    <a:gd name="T17" fmla="*/ 428 h 496"/>
                    <a:gd name="T18" fmla="*/ 288 w 288"/>
                    <a:gd name="T19" fmla="*/ 69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496">
                      <a:moveTo>
                        <a:pt x="0" y="69"/>
                      </a:moveTo>
                      <a:cubicBezTo>
                        <a:pt x="0" y="107"/>
                        <a:pt x="65" y="138"/>
                        <a:pt x="144" y="138"/>
                      </a:cubicBezTo>
                      <a:cubicBezTo>
                        <a:pt x="224" y="138"/>
                        <a:pt x="288" y="107"/>
                        <a:pt x="288" y="69"/>
                      </a:cubicBezTo>
                      <a:cubicBezTo>
                        <a:pt x="288" y="31"/>
                        <a:pt x="224" y="0"/>
                        <a:pt x="144" y="0"/>
                      </a:cubicBezTo>
                      <a:cubicBezTo>
                        <a:pt x="65" y="0"/>
                        <a:pt x="0" y="31"/>
                        <a:pt x="0" y="69"/>
                      </a:cubicBezTo>
                      <a:close/>
                      <a:moveTo>
                        <a:pt x="0" y="69"/>
                      </a:moveTo>
                      <a:lnTo>
                        <a:pt x="0" y="428"/>
                      </a:lnTo>
                      <a:cubicBezTo>
                        <a:pt x="0" y="466"/>
                        <a:pt x="65" y="496"/>
                        <a:pt x="144" y="496"/>
                      </a:cubicBezTo>
                      <a:cubicBezTo>
                        <a:pt x="224" y="496"/>
                        <a:pt x="288" y="466"/>
                        <a:pt x="288" y="428"/>
                      </a:cubicBezTo>
                      <a:lnTo>
                        <a:pt x="288" y="69"/>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7" name="Freeform 73"/>
                <p:cNvSpPr>
                  <a:spLocks/>
                </p:cNvSpPr>
                <p:nvPr/>
              </p:nvSpPr>
              <p:spPr bwMode="auto">
                <a:xfrm>
                  <a:off x="1001" y="2476"/>
                  <a:ext cx="34" cy="77"/>
                </a:xfrm>
                <a:custGeom>
                  <a:avLst/>
                  <a:gdLst>
                    <a:gd name="T0" fmla="*/ 34 w 34"/>
                    <a:gd name="T1" fmla="*/ 0 h 77"/>
                    <a:gd name="T2" fmla="*/ 0 w 34"/>
                    <a:gd name="T3" fmla="*/ 19 h 77"/>
                    <a:gd name="T4" fmla="*/ 0 w 34"/>
                    <a:gd name="T5" fmla="*/ 77 h 77"/>
                    <a:gd name="T6" fmla="*/ 34 w 34"/>
                    <a:gd name="T7" fmla="*/ 60 h 77"/>
                    <a:gd name="T8" fmla="*/ 34 w 34"/>
                    <a:gd name="T9" fmla="*/ 0 h 77"/>
                  </a:gdLst>
                  <a:ahLst/>
                  <a:cxnLst>
                    <a:cxn ang="0">
                      <a:pos x="T0" y="T1"/>
                    </a:cxn>
                    <a:cxn ang="0">
                      <a:pos x="T2" y="T3"/>
                    </a:cxn>
                    <a:cxn ang="0">
                      <a:pos x="T4" y="T5"/>
                    </a:cxn>
                    <a:cxn ang="0">
                      <a:pos x="T6" y="T7"/>
                    </a:cxn>
                    <a:cxn ang="0">
                      <a:pos x="T8" y="T9"/>
                    </a:cxn>
                  </a:cxnLst>
                  <a:rect l="0" t="0" r="r" b="b"/>
                  <a:pathLst>
                    <a:path w="34" h="77">
                      <a:moveTo>
                        <a:pt x="34" y="0"/>
                      </a:moveTo>
                      <a:lnTo>
                        <a:pt x="0" y="19"/>
                      </a:lnTo>
                      <a:lnTo>
                        <a:pt x="0" y="77"/>
                      </a:lnTo>
                      <a:lnTo>
                        <a:pt x="34" y="60"/>
                      </a:lnTo>
                      <a:lnTo>
                        <a:pt x="3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98" name="Freeform 74"/>
                <p:cNvSpPr>
                  <a:spLocks/>
                </p:cNvSpPr>
                <p:nvPr/>
              </p:nvSpPr>
              <p:spPr bwMode="auto">
                <a:xfrm>
                  <a:off x="1001" y="2476"/>
                  <a:ext cx="34" cy="77"/>
                </a:xfrm>
                <a:custGeom>
                  <a:avLst/>
                  <a:gdLst>
                    <a:gd name="T0" fmla="*/ 34 w 34"/>
                    <a:gd name="T1" fmla="*/ 0 h 77"/>
                    <a:gd name="T2" fmla="*/ 0 w 34"/>
                    <a:gd name="T3" fmla="*/ 19 h 77"/>
                    <a:gd name="T4" fmla="*/ 0 w 34"/>
                    <a:gd name="T5" fmla="*/ 77 h 77"/>
                    <a:gd name="T6" fmla="*/ 34 w 34"/>
                    <a:gd name="T7" fmla="*/ 60 h 77"/>
                    <a:gd name="T8" fmla="*/ 34 w 34"/>
                    <a:gd name="T9" fmla="*/ 0 h 77"/>
                  </a:gdLst>
                  <a:ahLst/>
                  <a:cxnLst>
                    <a:cxn ang="0">
                      <a:pos x="T0" y="T1"/>
                    </a:cxn>
                    <a:cxn ang="0">
                      <a:pos x="T2" y="T3"/>
                    </a:cxn>
                    <a:cxn ang="0">
                      <a:pos x="T4" y="T5"/>
                    </a:cxn>
                    <a:cxn ang="0">
                      <a:pos x="T6" y="T7"/>
                    </a:cxn>
                    <a:cxn ang="0">
                      <a:pos x="T8" y="T9"/>
                    </a:cxn>
                  </a:cxnLst>
                  <a:rect l="0" t="0" r="r" b="b"/>
                  <a:pathLst>
                    <a:path w="34" h="77">
                      <a:moveTo>
                        <a:pt x="34" y="0"/>
                      </a:moveTo>
                      <a:lnTo>
                        <a:pt x="0" y="19"/>
                      </a:lnTo>
                      <a:lnTo>
                        <a:pt x="0" y="77"/>
                      </a:lnTo>
                      <a:lnTo>
                        <a:pt x="34" y="60"/>
                      </a:lnTo>
                      <a:lnTo>
                        <a:pt x="34"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99" name="Freeform 75"/>
                <p:cNvSpPr>
                  <a:spLocks/>
                </p:cNvSpPr>
                <p:nvPr/>
              </p:nvSpPr>
              <p:spPr bwMode="auto">
                <a:xfrm>
                  <a:off x="977" y="2484"/>
                  <a:ext cx="24" cy="68"/>
                </a:xfrm>
                <a:custGeom>
                  <a:avLst/>
                  <a:gdLst>
                    <a:gd name="T0" fmla="*/ 24 w 24"/>
                    <a:gd name="T1" fmla="*/ 11 h 68"/>
                    <a:gd name="T2" fmla="*/ 0 w 24"/>
                    <a:gd name="T3" fmla="*/ 0 h 68"/>
                    <a:gd name="T4" fmla="*/ 0 w 24"/>
                    <a:gd name="T5" fmla="*/ 55 h 68"/>
                    <a:gd name="T6" fmla="*/ 24 w 24"/>
                    <a:gd name="T7" fmla="*/ 68 h 68"/>
                    <a:gd name="T8" fmla="*/ 24 w 24"/>
                    <a:gd name="T9" fmla="*/ 11 h 68"/>
                  </a:gdLst>
                  <a:ahLst/>
                  <a:cxnLst>
                    <a:cxn ang="0">
                      <a:pos x="T0" y="T1"/>
                    </a:cxn>
                    <a:cxn ang="0">
                      <a:pos x="T2" y="T3"/>
                    </a:cxn>
                    <a:cxn ang="0">
                      <a:pos x="T4" y="T5"/>
                    </a:cxn>
                    <a:cxn ang="0">
                      <a:pos x="T6" y="T7"/>
                    </a:cxn>
                    <a:cxn ang="0">
                      <a:pos x="T8" y="T9"/>
                    </a:cxn>
                  </a:cxnLst>
                  <a:rect l="0" t="0" r="r" b="b"/>
                  <a:pathLst>
                    <a:path w="24" h="68">
                      <a:moveTo>
                        <a:pt x="24" y="11"/>
                      </a:moveTo>
                      <a:lnTo>
                        <a:pt x="0" y="0"/>
                      </a:lnTo>
                      <a:lnTo>
                        <a:pt x="0" y="55"/>
                      </a:lnTo>
                      <a:lnTo>
                        <a:pt x="24" y="68"/>
                      </a:lnTo>
                      <a:lnTo>
                        <a:pt x="24"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0" name="Freeform 76"/>
                <p:cNvSpPr>
                  <a:spLocks/>
                </p:cNvSpPr>
                <p:nvPr/>
              </p:nvSpPr>
              <p:spPr bwMode="auto">
                <a:xfrm>
                  <a:off x="977" y="2484"/>
                  <a:ext cx="24" cy="68"/>
                </a:xfrm>
                <a:custGeom>
                  <a:avLst/>
                  <a:gdLst>
                    <a:gd name="T0" fmla="*/ 24 w 24"/>
                    <a:gd name="T1" fmla="*/ 11 h 68"/>
                    <a:gd name="T2" fmla="*/ 0 w 24"/>
                    <a:gd name="T3" fmla="*/ 0 h 68"/>
                    <a:gd name="T4" fmla="*/ 0 w 24"/>
                    <a:gd name="T5" fmla="*/ 55 h 68"/>
                    <a:gd name="T6" fmla="*/ 24 w 24"/>
                    <a:gd name="T7" fmla="*/ 68 h 68"/>
                    <a:gd name="T8" fmla="*/ 24 w 24"/>
                    <a:gd name="T9" fmla="*/ 11 h 68"/>
                  </a:gdLst>
                  <a:ahLst/>
                  <a:cxnLst>
                    <a:cxn ang="0">
                      <a:pos x="T0" y="T1"/>
                    </a:cxn>
                    <a:cxn ang="0">
                      <a:pos x="T2" y="T3"/>
                    </a:cxn>
                    <a:cxn ang="0">
                      <a:pos x="T4" y="T5"/>
                    </a:cxn>
                    <a:cxn ang="0">
                      <a:pos x="T6" y="T7"/>
                    </a:cxn>
                    <a:cxn ang="0">
                      <a:pos x="T8" y="T9"/>
                    </a:cxn>
                  </a:cxnLst>
                  <a:rect l="0" t="0" r="r" b="b"/>
                  <a:pathLst>
                    <a:path w="24" h="68">
                      <a:moveTo>
                        <a:pt x="24" y="11"/>
                      </a:moveTo>
                      <a:lnTo>
                        <a:pt x="0" y="0"/>
                      </a:lnTo>
                      <a:lnTo>
                        <a:pt x="0" y="55"/>
                      </a:lnTo>
                      <a:lnTo>
                        <a:pt x="24" y="68"/>
                      </a:lnTo>
                      <a:lnTo>
                        <a:pt x="24" y="1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1" name="Freeform 77"/>
                <p:cNvSpPr>
                  <a:spLocks/>
                </p:cNvSpPr>
                <p:nvPr/>
              </p:nvSpPr>
              <p:spPr bwMode="auto">
                <a:xfrm>
                  <a:off x="977" y="2466"/>
                  <a:ext cx="58" cy="28"/>
                </a:xfrm>
                <a:custGeom>
                  <a:avLst/>
                  <a:gdLst>
                    <a:gd name="T0" fmla="*/ 58 w 58"/>
                    <a:gd name="T1" fmla="*/ 10 h 28"/>
                    <a:gd name="T2" fmla="*/ 24 w 58"/>
                    <a:gd name="T3" fmla="*/ 28 h 28"/>
                    <a:gd name="T4" fmla="*/ 0 w 58"/>
                    <a:gd name="T5" fmla="*/ 18 h 28"/>
                    <a:gd name="T6" fmla="*/ 33 w 58"/>
                    <a:gd name="T7" fmla="*/ 0 h 28"/>
                    <a:gd name="T8" fmla="*/ 58 w 58"/>
                    <a:gd name="T9" fmla="*/ 10 h 28"/>
                  </a:gdLst>
                  <a:ahLst/>
                  <a:cxnLst>
                    <a:cxn ang="0">
                      <a:pos x="T0" y="T1"/>
                    </a:cxn>
                    <a:cxn ang="0">
                      <a:pos x="T2" y="T3"/>
                    </a:cxn>
                    <a:cxn ang="0">
                      <a:pos x="T4" y="T5"/>
                    </a:cxn>
                    <a:cxn ang="0">
                      <a:pos x="T6" y="T7"/>
                    </a:cxn>
                    <a:cxn ang="0">
                      <a:pos x="T8" y="T9"/>
                    </a:cxn>
                  </a:cxnLst>
                  <a:rect l="0" t="0" r="r" b="b"/>
                  <a:pathLst>
                    <a:path w="58" h="28">
                      <a:moveTo>
                        <a:pt x="58" y="10"/>
                      </a:moveTo>
                      <a:lnTo>
                        <a:pt x="24" y="28"/>
                      </a:lnTo>
                      <a:lnTo>
                        <a:pt x="0" y="18"/>
                      </a:lnTo>
                      <a:lnTo>
                        <a:pt x="33" y="0"/>
                      </a:lnTo>
                      <a:lnTo>
                        <a:pt x="58"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2" name="Freeform 78"/>
                <p:cNvSpPr>
                  <a:spLocks/>
                </p:cNvSpPr>
                <p:nvPr/>
              </p:nvSpPr>
              <p:spPr bwMode="auto">
                <a:xfrm>
                  <a:off x="977" y="2466"/>
                  <a:ext cx="58" cy="28"/>
                </a:xfrm>
                <a:custGeom>
                  <a:avLst/>
                  <a:gdLst>
                    <a:gd name="T0" fmla="*/ 58 w 58"/>
                    <a:gd name="T1" fmla="*/ 10 h 28"/>
                    <a:gd name="T2" fmla="*/ 24 w 58"/>
                    <a:gd name="T3" fmla="*/ 28 h 28"/>
                    <a:gd name="T4" fmla="*/ 0 w 58"/>
                    <a:gd name="T5" fmla="*/ 18 h 28"/>
                    <a:gd name="T6" fmla="*/ 33 w 58"/>
                    <a:gd name="T7" fmla="*/ 0 h 28"/>
                    <a:gd name="T8" fmla="*/ 58 w 58"/>
                    <a:gd name="T9" fmla="*/ 10 h 28"/>
                  </a:gdLst>
                  <a:ahLst/>
                  <a:cxnLst>
                    <a:cxn ang="0">
                      <a:pos x="T0" y="T1"/>
                    </a:cxn>
                    <a:cxn ang="0">
                      <a:pos x="T2" y="T3"/>
                    </a:cxn>
                    <a:cxn ang="0">
                      <a:pos x="T4" y="T5"/>
                    </a:cxn>
                    <a:cxn ang="0">
                      <a:pos x="T6" y="T7"/>
                    </a:cxn>
                    <a:cxn ang="0">
                      <a:pos x="T8" y="T9"/>
                    </a:cxn>
                  </a:cxnLst>
                  <a:rect l="0" t="0" r="r" b="b"/>
                  <a:pathLst>
                    <a:path w="58" h="28">
                      <a:moveTo>
                        <a:pt x="58" y="10"/>
                      </a:moveTo>
                      <a:lnTo>
                        <a:pt x="24" y="28"/>
                      </a:lnTo>
                      <a:lnTo>
                        <a:pt x="0" y="18"/>
                      </a:lnTo>
                      <a:lnTo>
                        <a:pt x="33" y="0"/>
                      </a:lnTo>
                      <a:lnTo>
                        <a:pt x="58" y="1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3" name="Freeform 79"/>
                <p:cNvSpPr>
                  <a:spLocks/>
                </p:cNvSpPr>
                <p:nvPr/>
              </p:nvSpPr>
              <p:spPr bwMode="auto">
                <a:xfrm>
                  <a:off x="1141" y="3316"/>
                  <a:ext cx="141" cy="140"/>
                </a:xfrm>
                <a:custGeom>
                  <a:avLst/>
                  <a:gdLst>
                    <a:gd name="T0" fmla="*/ 14 w 141"/>
                    <a:gd name="T1" fmla="*/ 0 h 140"/>
                    <a:gd name="T2" fmla="*/ 0 w 141"/>
                    <a:gd name="T3" fmla="*/ 22 h 140"/>
                    <a:gd name="T4" fmla="*/ 13 w 141"/>
                    <a:gd name="T5" fmla="*/ 135 h 140"/>
                    <a:gd name="T6" fmla="*/ 123 w 141"/>
                    <a:gd name="T7" fmla="*/ 140 h 140"/>
                    <a:gd name="T8" fmla="*/ 141 w 141"/>
                    <a:gd name="T9" fmla="*/ 117 h 140"/>
                    <a:gd name="T10" fmla="*/ 14 w 141"/>
                    <a:gd name="T11" fmla="*/ 0 h 140"/>
                  </a:gdLst>
                  <a:ahLst/>
                  <a:cxnLst>
                    <a:cxn ang="0">
                      <a:pos x="T0" y="T1"/>
                    </a:cxn>
                    <a:cxn ang="0">
                      <a:pos x="T2" y="T3"/>
                    </a:cxn>
                    <a:cxn ang="0">
                      <a:pos x="T4" y="T5"/>
                    </a:cxn>
                    <a:cxn ang="0">
                      <a:pos x="T6" y="T7"/>
                    </a:cxn>
                    <a:cxn ang="0">
                      <a:pos x="T8" y="T9"/>
                    </a:cxn>
                    <a:cxn ang="0">
                      <a:pos x="T10" y="T11"/>
                    </a:cxn>
                  </a:cxnLst>
                  <a:rect l="0" t="0" r="r" b="b"/>
                  <a:pathLst>
                    <a:path w="141" h="140">
                      <a:moveTo>
                        <a:pt x="14" y="0"/>
                      </a:moveTo>
                      <a:lnTo>
                        <a:pt x="0" y="22"/>
                      </a:lnTo>
                      <a:lnTo>
                        <a:pt x="13" y="135"/>
                      </a:lnTo>
                      <a:lnTo>
                        <a:pt x="123" y="140"/>
                      </a:lnTo>
                      <a:lnTo>
                        <a:pt x="141" y="117"/>
                      </a:lnTo>
                      <a:lnTo>
                        <a:pt x="1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4" name="Freeform 80"/>
                <p:cNvSpPr>
                  <a:spLocks/>
                </p:cNvSpPr>
                <p:nvPr/>
              </p:nvSpPr>
              <p:spPr bwMode="auto">
                <a:xfrm>
                  <a:off x="1141" y="3316"/>
                  <a:ext cx="141" cy="140"/>
                </a:xfrm>
                <a:custGeom>
                  <a:avLst/>
                  <a:gdLst>
                    <a:gd name="T0" fmla="*/ 14 w 141"/>
                    <a:gd name="T1" fmla="*/ 0 h 140"/>
                    <a:gd name="T2" fmla="*/ 0 w 141"/>
                    <a:gd name="T3" fmla="*/ 22 h 140"/>
                    <a:gd name="T4" fmla="*/ 13 w 141"/>
                    <a:gd name="T5" fmla="*/ 135 h 140"/>
                    <a:gd name="T6" fmla="*/ 123 w 141"/>
                    <a:gd name="T7" fmla="*/ 140 h 140"/>
                    <a:gd name="T8" fmla="*/ 141 w 141"/>
                    <a:gd name="T9" fmla="*/ 117 h 140"/>
                  </a:gdLst>
                  <a:ahLst/>
                  <a:cxnLst>
                    <a:cxn ang="0">
                      <a:pos x="T0" y="T1"/>
                    </a:cxn>
                    <a:cxn ang="0">
                      <a:pos x="T2" y="T3"/>
                    </a:cxn>
                    <a:cxn ang="0">
                      <a:pos x="T4" y="T5"/>
                    </a:cxn>
                    <a:cxn ang="0">
                      <a:pos x="T6" y="T7"/>
                    </a:cxn>
                    <a:cxn ang="0">
                      <a:pos x="T8" y="T9"/>
                    </a:cxn>
                  </a:cxnLst>
                  <a:rect l="0" t="0" r="r" b="b"/>
                  <a:pathLst>
                    <a:path w="141" h="140">
                      <a:moveTo>
                        <a:pt x="14" y="0"/>
                      </a:moveTo>
                      <a:lnTo>
                        <a:pt x="0" y="22"/>
                      </a:lnTo>
                      <a:lnTo>
                        <a:pt x="13" y="135"/>
                      </a:lnTo>
                      <a:lnTo>
                        <a:pt x="123" y="140"/>
                      </a:lnTo>
                      <a:lnTo>
                        <a:pt x="141" y="11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5" name="Freeform 81"/>
                <p:cNvSpPr>
                  <a:spLocks/>
                </p:cNvSpPr>
                <p:nvPr/>
              </p:nvSpPr>
              <p:spPr bwMode="auto">
                <a:xfrm>
                  <a:off x="1157" y="3313"/>
                  <a:ext cx="127" cy="118"/>
                </a:xfrm>
                <a:custGeom>
                  <a:avLst/>
                  <a:gdLst>
                    <a:gd name="T0" fmla="*/ 0 w 127"/>
                    <a:gd name="T1" fmla="*/ 0 h 118"/>
                    <a:gd name="T2" fmla="*/ 17 w 127"/>
                    <a:gd name="T3" fmla="*/ 111 h 118"/>
                    <a:gd name="T4" fmla="*/ 15 w 127"/>
                    <a:gd name="T5" fmla="*/ 109 h 118"/>
                    <a:gd name="T6" fmla="*/ 127 w 127"/>
                    <a:gd name="T7" fmla="*/ 118 h 118"/>
                    <a:gd name="T8" fmla="*/ 110 w 127"/>
                    <a:gd name="T9" fmla="*/ 12 h 118"/>
                    <a:gd name="T10" fmla="*/ 0 w 127"/>
                    <a:gd name="T11" fmla="*/ 0 h 118"/>
                  </a:gdLst>
                  <a:ahLst/>
                  <a:cxnLst>
                    <a:cxn ang="0">
                      <a:pos x="T0" y="T1"/>
                    </a:cxn>
                    <a:cxn ang="0">
                      <a:pos x="T2" y="T3"/>
                    </a:cxn>
                    <a:cxn ang="0">
                      <a:pos x="T4" y="T5"/>
                    </a:cxn>
                    <a:cxn ang="0">
                      <a:pos x="T6" y="T7"/>
                    </a:cxn>
                    <a:cxn ang="0">
                      <a:pos x="T8" y="T9"/>
                    </a:cxn>
                    <a:cxn ang="0">
                      <a:pos x="T10" y="T11"/>
                    </a:cxn>
                  </a:cxnLst>
                  <a:rect l="0" t="0" r="r" b="b"/>
                  <a:pathLst>
                    <a:path w="127" h="118">
                      <a:moveTo>
                        <a:pt x="0" y="0"/>
                      </a:moveTo>
                      <a:lnTo>
                        <a:pt x="17" y="111"/>
                      </a:lnTo>
                      <a:lnTo>
                        <a:pt x="15" y="109"/>
                      </a:lnTo>
                      <a:lnTo>
                        <a:pt x="127" y="118"/>
                      </a:lnTo>
                      <a:lnTo>
                        <a:pt x="110" y="12"/>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06" name="Freeform 82"/>
                <p:cNvSpPr>
                  <a:spLocks/>
                </p:cNvSpPr>
                <p:nvPr/>
              </p:nvSpPr>
              <p:spPr bwMode="auto">
                <a:xfrm>
                  <a:off x="1157" y="3313"/>
                  <a:ext cx="127" cy="118"/>
                </a:xfrm>
                <a:custGeom>
                  <a:avLst/>
                  <a:gdLst>
                    <a:gd name="T0" fmla="*/ 0 w 127"/>
                    <a:gd name="T1" fmla="*/ 0 h 118"/>
                    <a:gd name="T2" fmla="*/ 17 w 127"/>
                    <a:gd name="T3" fmla="*/ 111 h 118"/>
                    <a:gd name="T4" fmla="*/ 15 w 127"/>
                    <a:gd name="T5" fmla="*/ 109 h 118"/>
                    <a:gd name="T6" fmla="*/ 127 w 127"/>
                    <a:gd name="T7" fmla="*/ 118 h 118"/>
                    <a:gd name="T8" fmla="*/ 110 w 127"/>
                    <a:gd name="T9" fmla="*/ 12 h 118"/>
                    <a:gd name="T10" fmla="*/ 0 w 127"/>
                    <a:gd name="T11" fmla="*/ 0 h 118"/>
                  </a:gdLst>
                  <a:ahLst/>
                  <a:cxnLst>
                    <a:cxn ang="0">
                      <a:pos x="T0" y="T1"/>
                    </a:cxn>
                    <a:cxn ang="0">
                      <a:pos x="T2" y="T3"/>
                    </a:cxn>
                    <a:cxn ang="0">
                      <a:pos x="T4" y="T5"/>
                    </a:cxn>
                    <a:cxn ang="0">
                      <a:pos x="T6" y="T7"/>
                    </a:cxn>
                    <a:cxn ang="0">
                      <a:pos x="T8" y="T9"/>
                    </a:cxn>
                    <a:cxn ang="0">
                      <a:pos x="T10" y="T11"/>
                    </a:cxn>
                  </a:cxnLst>
                  <a:rect l="0" t="0" r="r" b="b"/>
                  <a:pathLst>
                    <a:path w="127" h="118">
                      <a:moveTo>
                        <a:pt x="0" y="0"/>
                      </a:moveTo>
                      <a:lnTo>
                        <a:pt x="17" y="111"/>
                      </a:lnTo>
                      <a:lnTo>
                        <a:pt x="15" y="109"/>
                      </a:lnTo>
                      <a:lnTo>
                        <a:pt x="127" y="118"/>
                      </a:lnTo>
                      <a:lnTo>
                        <a:pt x="110" y="12"/>
                      </a:lnTo>
                      <a:lnTo>
                        <a:pt x="0"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7" name="Freeform 83"/>
                <p:cNvSpPr>
                  <a:spLocks/>
                </p:cNvSpPr>
                <p:nvPr/>
              </p:nvSpPr>
              <p:spPr bwMode="auto">
                <a:xfrm>
                  <a:off x="1164" y="3320"/>
                  <a:ext cx="108" cy="97"/>
                </a:xfrm>
                <a:custGeom>
                  <a:avLst/>
                  <a:gdLst>
                    <a:gd name="T0" fmla="*/ 118 w 981"/>
                    <a:gd name="T1" fmla="*/ 152 h 882"/>
                    <a:gd name="T2" fmla="*/ 704 w 981"/>
                    <a:gd name="T3" fmla="*/ 166 h 882"/>
                    <a:gd name="T4" fmla="*/ 864 w 981"/>
                    <a:gd name="T5" fmla="*/ 730 h 882"/>
                    <a:gd name="T6" fmla="*/ 278 w 981"/>
                    <a:gd name="T7" fmla="*/ 716 h 882"/>
                    <a:gd name="T8" fmla="*/ 118 w 981"/>
                    <a:gd name="T9" fmla="*/ 152 h 882"/>
                  </a:gdLst>
                  <a:ahLst/>
                  <a:cxnLst>
                    <a:cxn ang="0">
                      <a:pos x="T0" y="T1"/>
                    </a:cxn>
                    <a:cxn ang="0">
                      <a:pos x="T2" y="T3"/>
                    </a:cxn>
                    <a:cxn ang="0">
                      <a:pos x="T4" y="T5"/>
                    </a:cxn>
                    <a:cxn ang="0">
                      <a:pos x="T6" y="T7"/>
                    </a:cxn>
                    <a:cxn ang="0">
                      <a:pos x="T8" y="T9"/>
                    </a:cxn>
                  </a:cxnLst>
                  <a:rect l="0" t="0" r="r" b="b"/>
                  <a:pathLst>
                    <a:path w="981" h="882">
                      <a:moveTo>
                        <a:pt x="118" y="152"/>
                      </a:moveTo>
                      <a:cubicBezTo>
                        <a:pt x="236" y="0"/>
                        <a:pt x="498" y="7"/>
                        <a:pt x="704" y="166"/>
                      </a:cubicBezTo>
                      <a:cubicBezTo>
                        <a:pt x="910" y="326"/>
                        <a:pt x="981" y="579"/>
                        <a:pt x="864" y="730"/>
                      </a:cubicBezTo>
                      <a:cubicBezTo>
                        <a:pt x="746" y="882"/>
                        <a:pt x="484" y="876"/>
                        <a:pt x="278" y="716"/>
                      </a:cubicBezTo>
                      <a:cubicBezTo>
                        <a:pt x="72" y="556"/>
                        <a:pt x="0" y="304"/>
                        <a:pt x="118" y="15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08" name="Freeform 84"/>
                <p:cNvSpPr>
                  <a:spLocks/>
                </p:cNvSpPr>
                <p:nvPr/>
              </p:nvSpPr>
              <p:spPr bwMode="auto">
                <a:xfrm>
                  <a:off x="1164" y="3320"/>
                  <a:ext cx="108" cy="97"/>
                </a:xfrm>
                <a:custGeom>
                  <a:avLst/>
                  <a:gdLst>
                    <a:gd name="T0" fmla="*/ 13 w 108"/>
                    <a:gd name="T1" fmla="*/ 17 h 97"/>
                    <a:gd name="T2" fmla="*/ 78 w 108"/>
                    <a:gd name="T3" fmla="*/ 19 h 97"/>
                    <a:gd name="T4" fmla="*/ 95 w 108"/>
                    <a:gd name="T5" fmla="*/ 81 h 97"/>
                    <a:gd name="T6" fmla="*/ 31 w 108"/>
                    <a:gd name="T7" fmla="*/ 79 h 97"/>
                    <a:gd name="T8" fmla="*/ 13 w 108"/>
                    <a:gd name="T9" fmla="*/ 17 h 97"/>
                  </a:gdLst>
                  <a:ahLst/>
                  <a:cxnLst>
                    <a:cxn ang="0">
                      <a:pos x="T0" y="T1"/>
                    </a:cxn>
                    <a:cxn ang="0">
                      <a:pos x="T2" y="T3"/>
                    </a:cxn>
                    <a:cxn ang="0">
                      <a:pos x="T4" y="T5"/>
                    </a:cxn>
                    <a:cxn ang="0">
                      <a:pos x="T6" y="T7"/>
                    </a:cxn>
                    <a:cxn ang="0">
                      <a:pos x="T8" y="T9"/>
                    </a:cxn>
                  </a:cxnLst>
                  <a:rect l="0" t="0" r="r" b="b"/>
                  <a:pathLst>
                    <a:path w="108" h="97">
                      <a:moveTo>
                        <a:pt x="13" y="17"/>
                      </a:moveTo>
                      <a:cubicBezTo>
                        <a:pt x="26" y="0"/>
                        <a:pt x="55" y="1"/>
                        <a:pt x="78" y="19"/>
                      </a:cubicBezTo>
                      <a:cubicBezTo>
                        <a:pt x="100" y="36"/>
                        <a:pt x="108" y="64"/>
                        <a:pt x="95" y="81"/>
                      </a:cubicBezTo>
                      <a:cubicBezTo>
                        <a:pt x="82" y="97"/>
                        <a:pt x="53" y="97"/>
                        <a:pt x="31" y="79"/>
                      </a:cubicBezTo>
                      <a:cubicBezTo>
                        <a:pt x="8" y="62"/>
                        <a:pt x="0" y="34"/>
                        <a:pt x="13"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09" name="Line 85"/>
                <p:cNvSpPr>
                  <a:spLocks noChangeShapeType="1"/>
                </p:cNvSpPr>
                <p:nvPr/>
              </p:nvSpPr>
              <p:spPr bwMode="auto">
                <a:xfrm flipH="1">
                  <a:off x="1159" y="3425"/>
                  <a:ext cx="17"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0" name="Freeform 86"/>
                <p:cNvSpPr>
                  <a:spLocks/>
                </p:cNvSpPr>
                <p:nvPr/>
              </p:nvSpPr>
              <p:spPr bwMode="auto">
                <a:xfrm>
                  <a:off x="1193" y="3343"/>
                  <a:ext cx="54" cy="48"/>
                </a:xfrm>
                <a:custGeom>
                  <a:avLst/>
                  <a:gdLst>
                    <a:gd name="T0" fmla="*/ 56 w 493"/>
                    <a:gd name="T1" fmla="*/ 72 h 440"/>
                    <a:gd name="T2" fmla="*/ 348 w 493"/>
                    <a:gd name="T3" fmla="*/ 89 h 440"/>
                    <a:gd name="T4" fmla="*/ 437 w 493"/>
                    <a:gd name="T5" fmla="*/ 368 h 440"/>
                    <a:gd name="T6" fmla="*/ 145 w 493"/>
                    <a:gd name="T7" fmla="*/ 351 h 440"/>
                    <a:gd name="T8" fmla="*/ 56 w 493"/>
                    <a:gd name="T9" fmla="*/ 72 h 440"/>
                  </a:gdLst>
                  <a:ahLst/>
                  <a:cxnLst>
                    <a:cxn ang="0">
                      <a:pos x="T0" y="T1"/>
                    </a:cxn>
                    <a:cxn ang="0">
                      <a:pos x="T2" y="T3"/>
                    </a:cxn>
                    <a:cxn ang="0">
                      <a:pos x="T4" y="T5"/>
                    </a:cxn>
                    <a:cxn ang="0">
                      <a:pos x="T6" y="T7"/>
                    </a:cxn>
                    <a:cxn ang="0">
                      <a:pos x="T8" y="T9"/>
                    </a:cxn>
                  </a:cxnLst>
                  <a:rect l="0" t="0" r="r" b="b"/>
                  <a:pathLst>
                    <a:path w="493" h="440">
                      <a:moveTo>
                        <a:pt x="56" y="72"/>
                      </a:moveTo>
                      <a:cubicBezTo>
                        <a:pt x="112" y="0"/>
                        <a:pt x="242" y="8"/>
                        <a:pt x="348" y="89"/>
                      </a:cubicBezTo>
                      <a:cubicBezTo>
                        <a:pt x="453" y="171"/>
                        <a:pt x="493" y="295"/>
                        <a:pt x="437" y="368"/>
                      </a:cubicBezTo>
                      <a:cubicBezTo>
                        <a:pt x="381" y="440"/>
                        <a:pt x="250" y="432"/>
                        <a:pt x="145" y="351"/>
                      </a:cubicBezTo>
                      <a:cubicBezTo>
                        <a:pt x="40" y="269"/>
                        <a:pt x="0" y="144"/>
                        <a:pt x="56" y="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11" name="Freeform 87"/>
                <p:cNvSpPr>
                  <a:spLocks/>
                </p:cNvSpPr>
                <p:nvPr/>
              </p:nvSpPr>
              <p:spPr bwMode="auto">
                <a:xfrm>
                  <a:off x="1193" y="3343"/>
                  <a:ext cx="54" cy="48"/>
                </a:xfrm>
                <a:custGeom>
                  <a:avLst/>
                  <a:gdLst>
                    <a:gd name="T0" fmla="*/ 6 w 54"/>
                    <a:gd name="T1" fmla="*/ 8 h 48"/>
                    <a:gd name="T2" fmla="*/ 38 w 54"/>
                    <a:gd name="T3" fmla="*/ 10 h 48"/>
                    <a:gd name="T4" fmla="*/ 48 w 54"/>
                    <a:gd name="T5" fmla="*/ 40 h 48"/>
                    <a:gd name="T6" fmla="*/ 15 w 54"/>
                    <a:gd name="T7" fmla="*/ 38 h 48"/>
                    <a:gd name="T8" fmla="*/ 6 w 54"/>
                    <a:gd name="T9" fmla="*/ 8 h 48"/>
                  </a:gdLst>
                  <a:ahLst/>
                  <a:cxnLst>
                    <a:cxn ang="0">
                      <a:pos x="T0" y="T1"/>
                    </a:cxn>
                    <a:cxn ang="0">
                      <a:pos x="T2" y="T3"/>
                    </a:cxn>
                    <a:cxn ang="0">
                      <a:pos x="T4" y="T5"/>
                    </a:cxn>
                    <a:cxn ang="0">
                      <a:pos x="T6" y="T7"/>
                    </a:cxn>
                    <a:cxn ang="0">
                      <a:pos x="T8" y="T9"/>
                    </a:cxn>
                  </a:cxnLst>
                  <a:rect l="0" t="0" r="r" b="b"/>
                  <a:pathLst>
                    <a:path w="54" h="48">
                      <a:moveTo>
                        <a:pt x="6" y="8"/>
                      </a:moveTo>
                      <a:cubicBezTo>
                        <a:pt x="12" y="0"/>
                        <a:pt x="26" y="1"/>
                        <a:pt x="38" y="10"/>
                      </a:cubicBezTo>
                      <a:cubicBezTo>
                        <a:pt x="49" y="19"/>
                        <a:pt x="54" y="32"/>
                        <a:pt x="48" y="40"/>
                      </a:cubicBezTo>
                      <a:cubicBezTo>
                        <a:pt x="41" y="48"/>
                        <a:pt x="27" y="47"/>
                        <a:pt x="15" y="38"/>
                      </a:cubicBezTo>
                      <a:cubicBezTo>
                        <a:pt x="4" y="29"/>
                        <a:pt x="0" y="16"/>
                        <a:pt x="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2" name="Line 88"/>
                <p:cNvSpPr>
                  <a:spLocks noChangeShapeType="1"/>
                </p:cNvSpPr>
                <p:nvPr/>
              </p:nvSpPr>
              <p:spPr bwMode="auto">
                <a:xfrm>
                  <a:off x="1688" y="3378"/>
                  <a:ext cx="0" cy="202"/>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3" name="Freeform 89"/>
                <p:cNvSpPr>
                  <a:spLocks noEditPoints="1"/>
                </p:cNvSpPr>
                <p:nvPr/>
              </p:nvSpPr>
              <p:spPr bwMode="auto">
                <a:xfrm>
                  <a:off x="1515" y="2349"/>
                  <a:ext cx="173" cy="1305"/>
                </a:xfrm>
                <a:custGeom>
                  <a:avLst/>
                  <a:gdLst>
                    <a:gd name="T0" fmla="*/ 1568 w 1568"/>
                    <a:gd name="T1" fmla="*/ 300 h 11848"/>
                    <a:gd name="T2" fmla="*/ 784 w 1568"/>
                    <a:gd name="T3" fmla="*/ 599 h 11848"/>
                    <a:gd name="T4" fmla="*/ 0 w 1568"/>
                    <a:gd name="T5" fmla="*/ 300 h 11848"/>
                    <a:gd name="T6" fmla="*/ 784 w 1568"/>
                    <a:gd name="T7" fmla="*/ 0 h 11848"/>
                    <a:gd name="T8" fmla="*/ 1568 w 1568"/>
                    <a:gd name="T9" fmla="*/ 300 h 11848"/>
                    <a:gd name="T10" fmla="*/ 1568 w 1568"/>
                    <a:gd name="T11" fmla="*/ 300 h 11848"/>
                    <a:gd name="T12" fmla="*/ 1568 w 1568"/>
                    <a:gd name="T13" fmla="*/ 11549 h 11848"/>
                    <a:gd name="T14" fmla="*/ 784 w 1568"/>
                    <a:gd name="T15" fmla="*/ 11848 h 11848"/>
                    <a:gd name="T16" fmla="*/ 0 w 1568"/>
                    <a:gd name="T17" fmla="*/ 11549 h 11848"/>
                    <a:gd name="T18" fmla="*/ 0 w 1568"/>
                    <a:gd name="T19" fmla="*/ 300 h 1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8" h="11848">
                      <a:moveTo>
                        <a:pt x="1568" y="300"/>
                      </a:moveTo>
                      <a:cubicBezTo>
                        <a:pt x="1568" y="465"/>
                        <a:pt x="1217" y="599"/>
                        <a:pt x="784" y="599"/>
                      </a:cubicBezTo>
                      <a:cubicBezTo>
                        <a:pt x="351" y="599"/>
                        <a:pt x="0" y="465"/>
                        <a:pt x="0" y="300"/>
                      </a:cubicBezTo>
                      <a:cubicBezTo>
                        <a:pt x="0" y="134"/>
                        <a:pt x="351" y="0"/>
                        <a:pt x="784" y="0"/>
                      </a:cubicBezTo>
                      <a:cubicBezTo>
                        <a:pt x="1217" y="0"/>
                        <a:pt x="1568" y="134"/>
                        <a:pt x="1568" y="300"/>
                      </a:cubicBezTo>
                      <a:close/>
                      <a:moveTo>
                        <a:pt x="1568" y="300"/>
                      </a:moveTo>
                      <a:lnTo>
                        <a:pt x="1568" y="11549"/>
                      </a:lnTo>
                      <a:cubicBezTo>
                        <a:pt x="1568" y="11714"/>
                        <a:pt x="1217" y="11848"/>
                        <a:pt x="784" y="11848"/>
                      </a:cubicBezTo>
                      <a:cubicBezTo>
                        <a:pt x="351" y="11848"/>
                        <a:pt x="0" y="11714"/>
                        <a:pt x="0" y="11549"/>
                      </a:cubicBezTo>
                      <a:lnTo>
                        <a:pt x="0" y="300"/>
                      </a:lnTo>
                    </a:path>
                  </a:pathLst>
                </a:custGeom>
                <a:noFill/>
                <a:ln w="174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4" name="Freeform 90"/>
                <p:cNvSpPr>
                  <a:spLocks/>
                </p:cNvSpPr>
                <p:nvPr/>
              </p:nvSpPr>
              <p:spPr bwMode="auto">
                <a:xfrm>
                  <a:off x="1305" y="3238"/>
                  <a:ext cx="356" cy="332"/>
                </a:xfrm>
                <a:custGeom>
                  <a:avLst/>
                  <a:gdLst>
                    <a:gd name="T0" fmla="*/ 356 w 356"/>
                    <a:gd name="T1" fmla="*/ 332 h 332"/>
                    <a:gd name="T2" fmla="*/ 0 w 356"/>
                    <a:gd name="T3" fmla="*/ 184 h 332"/>
                    <a:gd name="T4" fmla="*/ 0 w 356"/>
                    <a:gd name="T5" fmla="*/ 0 h 332"/>
                    <a:gd name="T6" fmla="*/ 356 w 356"/>
                    <a:gd name="T7" fmla="*/ 138 h 332"/>
                    <a:gd name="T8" fmla="*/ 356 w 356"/>
                    <a:gd name="T9" fmla="*/ 332 h 332"/>
                  </a:gdLst>
                  <a:ahLst/>
                  <a:cxnLst>
                    <a:cxn ang="0">
                      <a:pos x="T0" y="T1"/>
                    </a:cxn>
                    <a:cxn ang="0">
                      <a:pos x="T2" y="T3"/>
                    </a:cxn>
                    <a:cxn ang="0">
                      <a:pos x="T4" y="T5"/>
                    </a:cxn>
                    <a:cxn ang="0">
                      <a:pos x="T6" y="T7"/>
                    </a:cxn>
                    <a:cxn ang="0">
                      <a:pos x="T8" y="T9"/>
                    </a:cxn>
                  </a:cxnLst>
                  <a:rect l="0" t="0" r="r" b="b"/>
                  <a:pathLst>
                    <a:path w="356" h="332">
                      <a:moveTo>
                        <a:pt x="356" y="332"/>
                      </a:moveTo>
                      <a:lnTo>
                        <a:pt x="0" y="184"/>
                      </a:lnTo>
                      <a:lnTo>
                        <a:pt x="0" y="0"/>
                      </a:lnTo>
                      <a:lnTo>
                        <a:pt x="356" y="138"/>
                      </a:lnTo>
                      <a:lnTo>
                        <a:pt x="356" y="332"/>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5" name="Line 91"/>
                <p:cNvSpPr>
                  <a:spLocks noChangeShapeType="1"/>
                </p:cNvSpPr>
                <p:nvPr/>
              </p:nvSpPr>
              <p:spPr bwMode="auto">
                <a:xfrm flipH="1" flipV="1">
                  <a:off x="1305" y="3273"/>
                  <a:ext cx="356" cy="14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6" name="Line 92"/>
                <p:cNvSpPr>
                  <a:spLocks noChangeShapeType="1"/>
                </p:cNvSpPr>
                <p:nvPr/>
              </p:nvSpPr>
              <p:spPr bwMode="auto">
                <a:xfrm flipH="1" flipV="1">
                  <a:off x="1309" y="3306"/>
                  <a:ext cx="352" cy="14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7" name="Line 93"/>
                <p:cNvSpPr>
                  <a:spLocks noChangeShapeType="1"/>
                </p:cNvSpPr>
                <p:nvPr/>
              </p:nvSpPr>
              <p:spPr bwMode="auto">
                <a:xfrm flipH="1" flipV="1">
                  <a:off x="1309" y="3339"/>
                  <a:ext cx="352" cy="15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8" name="Line 94"/>
                <p:cNvSpPr>
                  <a:spLocks noChangeShapeType="1"/>
                </p:cNvSpPr>
                <p:nvPr/>
              </p:nvSpPr>
              <p:spPr bwMode="auto">
                <a:xfrm flipH="1" flipV="1">
                  <a:off x="1305" y="3383"/>
                  <a:ext cx="356" cy="14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19" name="Line 95"/>
                <p:cNvSpPr>
                  <a:spLocks noChangeShapeType="1"/>
                </p:cNvSpPr>
                <p:nvPr/>
              </p:nvSpPr>
              <p:spPr bwMode="auto">
                <a:xfrm>
                  <a:off x="1596" y="3361"/>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0" name="Line 96"/>
                <p:cNvSpPr>
                  <a:spLocks noChangeShapeType="1"/>
                </p:cNvSpPr>
                <p:nvPr/>
              </p:nvSpPr>
              <p:spPr bwMode="auto">
                <a:xfrm>
                  <a:off x="1539" y="3339"/>
                  <a:ext cx="0" cy="18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1" name="Line 97"/>
                <p:cNvSpPr>
                  <a:spLocks noChangeShapeType="1"/>
                </p:cNvSpPr>
                <p:nvPr/>
              </p:nvSpPr>
              <p:spPr bwMode="auto">
                <a:xfrm>
                  <a:off x="1481" y="3314"/>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2" name="Line 98"/>
                <p:cNvSpPr>
                  <a:spLocks noChangeShapeType="1"/>
                </p:cNvSpPr>
                <p:nvPr/>
              </p:nvSpPr>
              <p:spPr bwMode="auto">
                <a:xfrm>
                  <a:off x="1424" y="3287"/>
                  <a:ext cx="0" cy="18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3" name="Line 99"/>
                <p:cNvSpPr>
                  <a:spLocks noChangeShapeType="1"/>
                </p:cNvSpPr>
                <p:nvPr/>
              </p:nvSpPr>
              <p:spPr bwMode="auto">
                <a:xfrm>
                  <a:off x="1366" y="3262"/>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4" name="Freeform 100"/>
                <p:cNvSpPr>
                  <a:spLocks/>
                </p:cNvSpPr>
                <p:nvPr/>
              </p:nvSpPr>
              <p:spPr bwMode="auto">
                <a:xfrm>
                  <a:off x="801" y="3236"/>
                  <a:ext cx="504" cy="384"/>
                </a:xfrm>
                <a:custGeom>
                  <a:avLst/>
                  <a:gdLst>
                    <a:gd name="T0" fmla="*/ 504 w 504"/>
                    <a:gd name="T1" fmla="*/ 191 h 384"/>
                    <a:gd name="T2" fmla="*/ 0 w 504"/>
                    <a:gd name="T3" fmla="*/ 384 h 384"/>
                    <a:gd name="T4" fmla="*/ 0 w 504"/>
                    <a:gd name="T5" fmla="*/ 199 h 384"/>
                    <a:gd name="T6" fmla="*/ 504 w 504"/>
                    <a:gd name="T7" fmla="*/ 0 h 384"/>
                    <a:gd name="T8" fmla="*/ 504 w 504"/>
                    <a:gd name="T9" fmla="*/ 191 h 384"/>
                  </a:gdLst>
                  <a:ahLst/>
                  <a:cxnLst>
                    <a:cxn ang="0">
                      <a:pos x="T0" y="T1"/>
                    </a:cxn>
                    <a:cxn ang="0">
                      <a:pos x="T2" y="T3"/>
                    </a:cxn>
                    <a:cxn ang="0">
                      <a:pos x="T4" y="T5"/>
                    </a:cxn>
                    <a:cxn ang="0">
                      <a:pos x="T6" y="T7"/>
                    </a:cxn>
                    <a:cxn ang="0">
                      <a:pos x="T8" y="T9"/>
                    </a:cxn>
                  </a:cxnLst>
                  <a:rect l="0" t="0" r="r" b="b"/>
                  <a:pathLst>
                    <a:path w="504" h="384">
                      <a:moveTo>
                        <a:pt x="504" y="191"/>
                      </a:moveTo>
                      <a:lnTo>
                        <a:pt x="0" y="384"/>
                      </a:lnTo>
                      <a:lnTo>
                        <a:pt x="0" y="199"/>
                      </a:lnTo>
                      <a:lnTo>
                        <a:pt x="504" y="0"/>
                      </a:lnTo>
                      <a:lnTo>
                        <a:pt x="504" y="191"/>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5" name="Line 101"/>
                <p:cNvSpPr>
                  <a:spLocks noChangeShapeType="1"/>
                </p:cNvSpPr>
                <p:nvPr/>
              </p:nvSpPr>
              <p:spPr bwMode="auto">
                <a:xfrm flipH="1">
                  <a:off x="801" y="3273"/>
                  <a:ext cx="504"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6" name="Line 102"/>
                <p:cNvSpPr>
                  <a:spLocks noChangeShapeType="1"/>
                </p:cNvSpPr>
                <p:nvPr/>
              </p:nvSpPr>
              <p:spPr bwMode="auto">
                <a:xfrm flipH="1">
                  <a:off x="801" y="3311"/>
                  <a:ext cx="508"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7" name="Line 103"/>
                <p:cNvSpPr>
                  <a:spLocks noChangeShapeType="1"/>
                </p:cNvSpPr>
                <p:nvPr/>
              </p:nvSpPr>
              <p:spPr bwMode="auto">
                <a:xfrm flipH="1">
                  <a:off x="801" y="3350"/>
                  <a:ext cx="508"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8" name="Line 104"/>
                <p:cNvSpPr>
                  <a:spLocks noChangeShapeType="1"/>
                </p:cNvSpPr>
                <p:nvPr/>
              </p:nvSpPr>
              <p:spPr bwMode="auto">
                <a:xfrm flipH="1">
                  <a:off x="805" y="3389"/>
                  <a:ext cx="504" cy="19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29" name="Line 105"/>
                <p:cNvSpPr>
                  <a:spLocks noChangeShapeType="1"/>
                </p:cNvSpPr>
                <p:nvPr/>
              </p:nvSpPr>
              <p:spPr bwMode="auto">
                <a:xfrm>
                  <a:off x="1259" y="3257"/>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0" name="Line 106"/>
                <p:cNvSpPr>
                  <a:spLocks noChangeShapeType="1"/>
                </p:cNvSpPr>
                <p:nvPr/>
              </p:nvSpPr>
              <p:spPr bwMode="auto">
                <a:xfrm>
                  <a:off x="1201" y="3278"/>
                  <a:ext cx="0" cy="19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1" name="Line 107"/>
                <p:cNvSpPr>
                  <a:spLocks noChangeShapeType="1"/>
                </p:cNvSpPr>
                <p:nvPr/>
              </p:nvSpPr>
              <p:spPr bwMode="auto">
                <a:xfrm>
                  <a:off x="1144" y="330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2" name="Line 108"/>
                <p:cNvSpPr>
                  <a:spLocks noChangeShapeType="1"/>
                </p:cNvSpPr>
                <p:nvPr/>
              </p:nvSpPr>
              <p:spPr bwMode="auto">
                <a:xfrm>
                  <a:off x="1085" y="3326"/>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3" name="Line 109"/>
                <p:cNvSpPr>
                  <a:spLocks noChangeShapeType="1"/>
                </p:cNvSpPr>
                <p:nvPr/>
              </p:nvSpPr>
              <p:spPr bwMode="auto">
                <a:xfrm>
                  <a:off x="1028" y="3347"/>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4" name="Line 110"/>
                <p:cNvSpPr>
                  <a:spLocks noChangeShapeType="1"/>
                </p:cNvSpPr>
                <p:nvPr/>
              </p:nvSpPr>
              <p:spPr bwMode="auto">
                <a:xfrm>
                  <a:off x="970" y="3370"/>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5" name="Line 111"/>
                <p:cNvSpPr>
                  <a:spLocks noChangeShapeType="1"/>
                </p:cNvSpPr>
                <p:nvPr/>
              </p:nvSpPr>
              <p:spPr bwMode="auto">
                <a:xfrm>
                  <a:off x="913" y="3393"/>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6" name="Line 112"/>
                <p:cNvSpPr>
                  <a:spLocks noChangeShapeType="1"/>
                </p:cNvSpPr>
                <p:nvPr/>
              </p:nvSpPr>
              <p:spPr bwMode="auto">
                <a:xfrm>
                  <a:off x="855" y="3417"/>
                  <a:ext cx="0" cy="19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7" name="Freeform 113"/>
                <p:cNvSpPr>
                  <a:spLocks/>
                </p:cNvSpPr>
                <p:nvPr/>
              </p:nvSpPr>
              <p:spPr bwMode="auto">
                <a:xfrm>
                  <a:off x="1100" y="3771"/>
                  <a:ext cx="113" cy="178"/>
                </a:xfrm>
                <a:custGeom>
                  <a:avLst/>
                  <a:gdLst>
                    <a:gd name="T0" fmla="*/ 113 w 113"/>
                    <a:gd name="T1" fmla="*/ 0 h 178"/>
                    <a:gd name="T2" fmla="*/ 113 w 113"/>
                    <a:gd name="T3" fmla="*/ 147 h 178"/>
                    <a:gd name="T4" fmla="*/ 47 w 113"/>
                    <a:gd name="T5" fmla="*/ 178 h 178"/>
                    <a:gd name="T6" fmla="*/ 0 w 113"/>
                    <a:gd name="T7" fmla="*/ 150 h 178"/>
                    <a:gd name="T8" fmla="*/ 0 w 113"/>
                    <a:gd name="T9" fmla="*/ 13 h 178"/>
                    <a:gd name="T10" fmla="*/ 113 w 113"/>
                    <a:gd name="T11" fmla="*/ 0 h 178"/>
                  </a:gdLst>
                  <a:ahLst/>
                  <a:cxnLst>
                    <a:cxn ang="0">
                      <a:pos x="T0" y="T1"/>
                    </a:cxn>
                    <a:cxn ang="0">
                      <a:pos x="T2" y="T3"/>
                    </a:cxn>
                    <a:cxn ang="0">
                      <a:pos x="T4" y="T5"/>
                    </a:cxn>
                    <a:cxn ang="0">
                      <a:pos x="T6" y="T7"/>
                    </a:cxn>
                    <a:cxn ang="0">
                      <a:pos x="T8" y="T9"/>
                    </a:cxn>
                    <a:cxn ang="0">
                      <a:pos x="T10" y="T11"/>
                    </a:cxn>
                  </a:cxnLst>
                  <a:rect l="0" t="0" r="r" b="b"/>
                  <a:pathLst>
                    <a:path w="113" h="178">
                      <a:moveTo>
                        <a:pt x="113" y="0"/>
                      </a:moveTo>
                      <a:lnTo>
                        <a:pt x="113" y="147"/>
                      </a:lnTo>
                      <a:lnTo>
                        <a:pt x="47" y="178"/>
                      </a:lnTo>
                      <a:lnTo>
                        <a:pt x="0" y="150"/>
                      </a:lnTo>
                      <a:lnTo>
                        <a:pt x="0" y="13"/>
                      </a:lnTo>
                      <a:lnTo>
                        <a:pt x="11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38" name="Freeform 114"/>
                <p:cNvSpPr>
                  <a:spLocks/>
                </p:cNvSpPr>
                <p:nvPr/>
              </p:nvSpPr>
              <p:spPr bwMode="auto">
                <a:xfrm>
                  <a:off x="1100" y="3771"/>
                  <a:ext cx="113" cy="178"/>
                </a:xfrm>
                <a:custGeom>
                  <a:avLst/>
                  <a:gdLst>
                    <a:gd name="T0" fmla="*/ 113 w 113"/>
                    <a:gd name="T1" fmla="*/ 0 h 178"/>
                    <a:gd name="T2" fmla="*/ 113 w 113"/>
                    <a:gd name="T3" fmla="*/ 147 h 178"/>
                    <a:gd name="T4" fmla="*/ 47 w 113"/>
                    <a:gd name="T5" fmla="*/ 178 h 178"/>
                    <a:gd name="T6" fmla="*/ 0 w 113"/>
                    <a:gd name="T7" fmla="*/ 150 h 178"/>
                    <a:gd name="T8" fmla="*/ 0 w 113"/>
                    <a:gd name="T9" fmla="*/ 13 h 178"/>
                  </a:gdLst>
                  <a:ahLst/>
                  <a:cxnLst>
                    <a:cxn ang="0">
                      <a:pos x="T0" y="T1"/>
                    </a:cxn>
                    <a:cxn ang="0">
                      <a:pos x="T2" y="T3"/>
                    </a:cxn>
                    <a:cxn ang="0">
                      <a:pos x="T4" y="T5"/>
                    </a:cxn>
                    <a:cxn ang="0">
                      <a:pos x="T6" y="T7"/>
                    </a:cxn>
                    <a:cxn ang="0">
                      <a:pos x="T8" y="T9"/>
                    </a:cxn>
                  </a:cxnLst>
                  <a:rect l="0" t="0" r="r" b="b"/>
                  <a:pathLst>
                    <a:path w="113" h="178">
                      <a:moveTo>
                        <a:pt x="113" y="0"/>
                      </a:moveTo>
                      <a:lnTo>
                        <a:pt x="113" y="147"/>
                      </a:lnTo>
                      <a:lnTo>
                        <a:pt x="47" y="178"/>
                      </a:lnTo>
                      <a:lnTo>
                        <a:pt x="0" y="150"/>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39" name="Line 115"/>
                <p:cNvSpPr>
                  <a:spLocks noChangeShapeType="1"/>
                </p:cNvSpPr>
                <p:nvPr/>
              </p:nvSpPr>
              <p:spPr bwMode="auto">
                <a:xfrm flipV="1">
                  <a:off x="1152" y="3783"/>
                  <a:ext cx="0" cy="166"/>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0" name="Freeform 116"/>
                <p:cNvSpPr>
                  <a:spLocks/>
                </p:cNvSpPr>
                <p:nvPr/>
              </p:nvSpPr>
              <p:spPr bwMode="auto">
                <a:xfrm>
                  <a:off x="744" y="3620"/>
                  <a:ext cx="111" cy="179"/>
                </a:xfrm>
                <a:custGeom>
                  <a:avLst/>
                  <a:gdLst>
                    <a:gd name="T0" fmla="*/ 111 w 111"/>
                    <a:gd name="T1" fmla="*/ 0 h 179"/>
                    <a:gd name="T2" fmla="*/ 111 w 111"/>
                    <a:gd name="T3" fmla="*/ 148 h 179"/>
                    <a:gd name="T4" fmla="*/ 46 w 111"/>
                    <a:gd name="T5" fmla="*/ 179 h 179"/>
                    <a:gd name="T6" fmla="*/ 0 w 111"/>
                    <a:gd name="T7" fmla="*/ 150 h 179"/>
                    <a:gd name="T8" fmla="*/ 0 w 111"/>
                    <a:gd name="T9" fmla="*/ 13 h 179"/>
                    <a:gd name="T10" fmla="*/ 111 w 111"/>
                    <a:gd name="T11" fmla="*/ 0 h 179"/>
                  </a:gdLst>
                  <a:ahLst/>
                  <a:cxnLst>
                    <a:cxn ang="0">
                      <a:pos x="T0" y="T1"/>
                    </a:cxn>
                    <a:cxn ang="0">
                      <a:pos x="T2" y="T3"/>
                    </a:cxn>
                    <a:cxn ang="0">
                      <a:pos x="T4" y="T5"/>
                    </a:cxn>
                    <a:cxn ang="0">
                      <a:pos x="T6" y="T7"/>
                    </a:cxn>
                    <a:cxn ang="0">
                      <a:pos x="T8" y="T9"/>
                    </a:cxn>
                    <a:cxn ang="0">
                      <a:pos x="T10" y="T11"/>
                    </a:cxn>
                  </a:cxnLst>
                  <a:rect l="0" t="0" r="r" b="b"/>
                  <a:pathLst>
                    <a:path w="111" h="179">
                      <a:moveTo>
                        <a:pt x="111" y="0"/>
                      </a:moveTo>
                      <a:lnTo>
                        <a:pt x="111" y="148"/>
                      </a:lnTo>
                      <a:lnTo>
                        <a:pt x="46" y="179"/>
                      </a:lnTo>
                      <a:lnTo>
                        <a:pt x="0" y="150"/>
                      </a:lnTo>
                      <a:lnTo>
                        <a:pt x="0" y="13"/>
                      </a:lnTo>
                      <a:lnTo>
                        <a:pt x="11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1" name="Freeform 117"/>
                <p:cNvSpPr>
                  <a:spLocks/>
                </p:cNvSpPr>
                <p:nvPr/>
              </p:nvSpPr>
              <p:spPr bwMode="auto">
                <a:xfrm>
                  <a:off x="744" y="3620"/>
                  <a:ext cx="111" cy="179"/>
                </a:xfrm>
                <a:custGeom>
                  <a:avLst/>
                  <a:gdLst>
                    <a:gd name="T0" fmla="*/ 111 w 111"/>
                    <a:gd name="T1" fmla="*/ 0 h 179"/>
                    <a:gd name="T2" fmla="*/ 111 w 111"/>
                    <a:gd name="T3" fmla="*/ 148 h 179"/>
                    <a:gd name="T4" fmla="*/ 46 w 111"/>
                    <a:gd name="T5" fmla="*/ 179 h 179"/>
                    <a:gd name="T6" fmla="*/ 0 w 111"/>
                    <a:gd name="T7" fmla="*/ 150 h 179"/>
                    <a:gd name="T8" fmla="*/ 0 w 111"/>
                    <a:gd name="T9" fmla="*/ 13 h 179"/>
                  </a:gdLst>
                  <a:ahLst/>
                  <a:cxnLst>
                    <a:cxn ang="0">
                      <a:pos x="T0" y="T1"/>
                    </a:cxn>
                    <a:cxn ang="0">
                      <a:pos x="T2" y="T3"/>
                    </a:cxn>
                    <a:cxn ang="0">
                      <a:pos x="T4" y="T5"/>
                    </a:cxn>
                    <a:cxn ang="0">
                      <a:pos x="T6" y="T7"/>
                    </a:cxn>
                    <a:cxn ang="0">
                      <a:pos x="T8" y="T9"/>
                    </a:cxn>
                  </a:cxnLst>
                  <a:rect l="0" t="0" r="r" b="b"/>
                  <a:pathLst>
                    <a:path w="111" h="179">
                      <a:moveTo>
                        <a:pt x="111" y="0"/>
                      </a:moveTo>
                      <a:lnTo>
                        <a:pt x="111" y="148"/>
                      </a:lnTo>
                      <a:lnTo>
                        <a:pt x="46" y="179"/>
                      </a:lnTo>
                      <a:lnTo>
                        <a:pt x="0" y="150"/>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2" name="Line 118"/>
                <p:cNvSpPr>
                  <a:spLocks noChangeShapeType="1"/>
                </p:cNvSpPr>
                <p:nvPr/>
              </p:nvSpPr>
              <p:spPr bwMode="auto">
                <a:xfrm flipV="1">
                  <a:off x="793" y="3633"/>
                  <a:ext cx="0" cy="166"/>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3" name="Freeform 119"/>
                <p:cNvSpPr>
                  <a:spLocks/>
                </p:cNvSpPr>
                <p:nvPr/>
              </p:nvSpPr>
              <p:spPr bwMode="auto">
                <a:xfrm>
                  <a:off x="1623" y="3578"/>
                  <a:ext cx="111" cy="177"/>
                </a:xfrm>
                <a:custGeom>
                  <a:avLst/>
                  <a:gdLst>
                    <a:gd name="T0" fmla="*/ 111 w 111"/>
                    <a:gd name="T1" fmla="*/ 0 h 177"/>
                    <a:gd name="T2" fmla="*/ 111 w 111"/>
                    <a:gd name="T3" fmla="*/ 146 h 177"/>
                    <a:gd name="T4" fmla="*/ 46 w 111"/>
                    <a:gd name="T5" fmla="*/ 177 h 177"/>
                    <a:gd name="T6" fmla="*/ 0 w 111"/>
                    <a:gd name="T7" fmla="*/ 149 h 177"/>
                    <a:gd name="T8" fmla="*/ 0 w 111"/>
                    <a:gd name="T9" fmla="*/ 13 h 177"/>
                    <a:gd name="T10" fmla="*/ 111 w 111"/>
                    <a:gd name="T11" fmla="*/ 0 h 177"/>
                  </a:gdLst>
                  <a:ahLst/>
                  <a:cxnLst>
                    <a:cxn ang="0">
                      <a:pos x="T0" y="T1"/>
                    </a:cxn>
                    <a:cxn ang="0">
                      <a:pos x="T2" y="T3"/>
                    </a:cxn>
                    <a:cxn ang="0">
                      <a:pos x="T4" y="T5"/>
                    </a:cxn>
                    <a:cxn ang="0">
                      <a:pos x="T6" y="T7"/>
                    </a:cxn>
                    <a:cxn ang="0">
                      <a:pos x="T8" y="T9"/>
                    </a:cxn>
                    <a:cxn ang="0">
                      <a:pos x="T10" y="T11"/>
                    </a:cxn>
                  </a:cxnLst>
                  <a:rect l="0" t="0" r="r" b="b"/>
                  <a:pathLst>
                    <a:path w="111" h="177">
                      <a:moveTo>
                        <a:pt x="111" y="0"/>
                      </a:moveTo>
                      <a:lnTo>
                        <a:pt x="111" y="146"/>
                      </a:lnTo>
                      <a:lnTo>
                        <a:pt x="46" y="177"/>
                      </a:lnTo>
                      <a:lnTo>
                        <a:pt x="0" y="149"/>
                      </a:lnTo>
                      <a:lnTo>
                        <a:pt x="0" y="13"/>
                      </a:lnTo>
                      <a:lnTo>
                        <a:pt x="11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4" name="Freeform 120"/>
                <p:cNvSpPr>
                  <a:spLocks/>
                </p:cNvSpPr>
                <p:nvPr/>
              </p:nvSpPr>
              <p:spPr bwMode="auto">
                <a:xfrm>
                  <a:off x="1623" y="3578"/>
                  <a:ext cx="111" cy="177"/>
                </a:xfrm>
                <a:custGeom>
                  <a:avLst/>
                  <a:gdLst>
                    <a:gd name="T0" fmla="*/ 111 w 111"/>
                    <a:gd name="T1" fmla="*/ 0 h 177"/>
                    <a:gd name="T2" fmla="*/ 111 w 111"/>
                    <a:gd name="T3" fmla="*/ 146 h 177"/>
                    <a:gd name="T4" fmla="*/ 46 w 111"/>
                    <a:gd name="T5" fmla="*/ 177 h 177"/>
                    <a:gd name="T6" fmla="*/ 0 w 111"/>
                    <a:gd name="T7" fmla="*/ 149 h 177"/>
                    <a:gd name="T8" fmla="*/ 0 w 111"/>
                    <a:gd name="T9" fmla="*/ 13 h 177"/>
                  </a:gdLst>
                  <a:ahLst/>
                  <a:cxnLst>
                    <a:cxn ang="0">
                      <a:pos x="T0" y="T1"/>
                    </a:cxn>
                    <a:cxn ang="0">
                      <a:pos x="T2" y="T3"/>
                    </a:cxn>
                    <a:cxn ang="0">
                      <a:pos x="T4" y="T5"/>
                    </a:cxn>
                    <a:cxn ang="0">
                      <a:pos x="T6" y="T7"/>
                    </a:cxn>
                    <a:cxn ang="0">
                      <a:pos x="T8" y="T9"/>
                    </a:cxn>
                  </a:cxnLst>
                  <a:rect l="0" t="0" r="r" b="b"/>
                  <a:pathLst>
                    <a:path w="111" h="177">
                      <a:moveTo>
                        <a:pt x="111" y="0"/>
                      </a:moveTo>
                      <a:lnTo>
                        <a:pt x="111" y="146"/>
                      </a:lnTo>
                      <a:lnTo>
                        <a:pt x="46" y="177"/>
                      </a:lnTo>
                      <a:lnTo>
                        <a:pt x="0" y="149"/>
                      </a:lnTo>
                      <a:lnTo>
                        <a:pt x="0" y="13"/>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5" name="Line 121"/>
                <p:cNvSpPr>
                  <a:spLocks noChangeShapeType="1"/>
                </p:cNvSpPr>
                <p:nvPr/>
              </p:nvSpPr>
              <p:spPr bwMode="auto">
                <a:xfrm flipV="1">
                  <a:off x="1672" y="3590"/>
                  <a:ext cx="0" cy="165"/>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6" name="Freeform 122"/>
                <p:cNvSpPr>
                  <a:spLocks/>
                </p:cNvSpPr>
                <p:nvPr/>
              </p:nvSpPr>
              <p:spPr bwMode="auto">
                <a:xfrm>
                  <a:off x="742" y="3416"/>
                  <a:ext cx="992" cy="385"/>
                </a:xfrm>
                <a:custGeom>
                  <a:avLst/>
                  <a:gdLst>
                    <a:gd name="T0" fmla="*/ 571 w 992"/>
                    <a:gd name="T1" fmla="*/ 0 h 385"/>
                    <a:gd name="T2" fmla="*/ 0 w 992"/>
                    <a:gd name="T3" fmla="*/ 209 h 385"/>
                    <a:gd name="T4" fmla="*/ 411 w 992"/>
                    <a:gd name="T5" fmla="*/ 385 h 385"/>
                    <a:gd name="T6" fmla="*/ 992 w 992"/>
                    <a:gd name="T7" fmla="*/ 162 h 385"/>
                    <a:gd name="T8" fmla="*/ 571 w 992"/>
                    <a:gd name="T9" fmla="*/ 0 h 385"/>
                  </a:gdLst>
                  <a:ahLst/>
                  <a:cxnLst>
                    <a:cxn ang="0">
                      <a:pos x="T0" y="T1"/>
                    </a:cxn>
                    <a:cxn ang="0">
                      <a:pos x="T2" y="T3"/>
                    </a:cxn>
                    <a:cxn ang="0">
                      <a:pos x="T4" y="T5"/>
                    </a:cxn>
                    <a:cxn ang="0">
                      <a:pos x="T6" y="T7"/>
                    </a:cxn>
                    <a:cxn ang="0">
                      <a:pos x="T8" y="T9"/>
                    </a:cxn>
                  </a:cxnLst>
                  <a:rect l="0" t="0" r="r" b="b"/>
                  <a:pathLst>
                    <a:path w="992" h="385">
                      <a:moveTo>
                        <a:pt x="571" y="0"/>
                      </a:moveTo>
                      <a:lnTo>
                        <a:pt x="0" y="209"/>
                      </a:lnTo>
                      <a:lnTo>
                        <a:pt x="411" y="385"/>
                      </a:lnTo>
                      <a:lnTo>
                        <a:pt x="992" y="162"/>
                      </a:lnTo>
                      <a:lnTo>
                        <a:pt x="57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7" name="Freeform 123"/>
                <p:cNvSpPr>
                  <a:spLocks/>
                </p:cNvSpPr>
                <p:nvPr/>
              </p:nvSpPr>
              <p:spPr bwMode="auto">
                <a:xfrm>
                  <a:off x="742" y="3416"/>
                  <a:ext cx="992" cy="385"/>
                </a:xfrm>
                <a:custGeom>
                  <a:avLst/>
                  <a:gdLst>
                    <a:gd name="T0" fmla="*/ 571 w 992"/>
                    <a:gd name="T1" fmla="*/ 0 h 385"/>
                    <a:gd name="T2" fmla="*/ 0 w 992"/>
                    <a:gd name="T3" fmla="*/ 209 h 385"/>
                    <a:gd name="T4" fmla="*/ 411 w 992"/>
                    <a:gd name="T5" fmla="*/ 385 h 385"/>
                    <a:gd name="T6" fmla="*/ 992 w 992"/>
                    <a:gd name="T7" fmla="*/ 162 h 385"/>
                    <a:gd name="T8" fmla="*/ 571 w 992"/>
                    <a:gd name="T9" fmla="*/ 0 h 385"/>
                  </a:gdLst>
                  <a:ahLst/>
                  <a:cxnLst>
                    <a:cxn ang="0">
                      <a:pos x="T0" y="T1"/>
                    </a:cxn>
                    <a:cxn ang="0">
                      <a:pos x="T2" y="T3"/>
                    </a:cxn>
                    <a:cxn ang="0">
                      <a:pos x="T4" y="T5"/>
                    </a:cxn>
                    <a:cxn ang="0">
                      <a:pos x="T6" y="T7"/>
                    </a:cxn>
                    <a:cxn ang="0">
                      <a:pos x="T8" y="T9"/>
                    </a:cxn>
                  </a:cxnLst>
                  <a:rect l="0" t="0" r="r" b="b"/>
                  <a:pathLst>
                    <a:path w="992" h="385">
                      <a:moveTo>
                        <a:pt x="571" y="0"/>
                      </a:moveTo>
                      <a:lnTo>
                        <a:pt x="0" y="209"/>
                      </a:lnTo>
                      <a:lnTo>
                        <a:pt x="411" y="385"/>
                      </a:lnTo>
                      <a:lnTo>
                        <a:pt x="992" y="162"/>
                      </a:lnTo>
                      <a:lnTo>
                        <a:pt x="57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48" name="Freeform 124"/>
                <p:cNvSpPr>
                  <a:spLocks/>
                </p:cNvSpPr>
                <p:nvPr/>
              </p:nvSpPr>
              <p:spPr bwMode="auto">
                <a:xfrm>
                  <a:off x="1153" y="3578"/>
                  <a:ext cx="581" cy="242"/>
                </a:xfrm>
                <a:custGeom>
                  <a:avLst/>
                  <a:gdLst>
                    <a:gd name="T0" fmla="*/ 581 w 581"/>
                    <a:gd name="T1" fmla="*/ 0 h 242"/>
                    <a:gd name="T2" fmla="*/ 581 w 581"/>
                    <a:gd name="T3" fmla="*/ 15 h 242"/>
                    <a:gd name="T4" fmla="*/ 0 w 581"/>
                    <a:gd name="T5" fmla="*/ 242 h 242"/>
                    <a:gd name="T6" fmla="*/ 0 w 581"/>
                    <a:gd name="T7" fmla="*/ 222 h 242"/>
                    <a:gd name="T8" fmla="*/ 581 w 581"/>
                    <a:gd name="T9" fmla="*/ 0 h 242"/>
                  </a:gdLst>
                  <a:ahLst/>
                  <a:cxnLst>
                    <a:cxn ang="0">
                      <a:pos x="T0" y="T1"/>
                    </a:cxn>
                    <a:cxn ang="0">
                      <a:pos x="T2" y="T3"/>
                    </a:cxn>
                    <a:cxn ang="0">
                      <a:pos x="T4" y="T5"/>
                    </a:cxn>
                    <a:cxn ang="0">
                      <a:pos x="T6" y="T7"/>
                    </a:cxn>
                    <a:cxn ang="0">
                      <a:pos x="T8" y="T9"/>
                    </a:cxn>
                  </a:cxnLst>
                  <a:rect l="0" t="0" r="r" b="b"/>
                  <a:pathLst>
                    <a:path w="581" h="242">
                      <a:moveTo>
                        <a:pt x="581" y="0"/>
                      </a:moveTo>
                      <a:lnTo>
                        <a:pt x="581" y="15"/>
                      </a:lnTo>
                      <a:lnTo>
                        <a:pt x="0" y="242"/>
                      </a:lnTo>
                      <a:lnTo>
                        <a:pt x="0" y="222"/>
                      </a:lnTo>
                      <a:lnTo>
                        <a:pt x="58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49" name="Freeform 125"/>
                <p:cNvSpPr>
                  <a:spLocks/>
                </p:cNvSpPr>
                <p:nvPr/>
              </p:nvSpPr>
              <p:spPr bwMode="auto">
                <a:xfrm>
                  <a:off x="1153" y="3578"/>
                  <a:ext cx="581" cy="242"/>
                </a:xfrm>
                <a:custGeom>
                  <a:avLst/>
                  <a:gdLst>
                    <a:gd name="T0" fmla="*/ 581 w 581"/>
                    <a:gd name="T1" fmla="*/ 0 h 242"/>
                    <a:gd name="T2" fmla="*/ 581 w 581"/>
                    <a:gd name="T3" fmla="*/ 15 h 242"/>
                    <a:gd name="T4" fmla="*/ 0 w 581"/>
                    <a:gd name="T5" fmla="*/ 242 h 242"/>
                    <a:gd name="T6" fmla="*/ 0 w 581"/>
                    <a:gd name="T7" fmla="*/ 222 h 242"/>
                    <a:gd name="T8" fmla="*/ 581 w 581"/>
                    <a:gd name="T9" fmla="*/ 0 h 242"/>
                  </a:gdLst>
                  <a:ahLst/>
                  <a:cxnLst>
                    <a:cxn ang="0">
                      <a:pos x="T0" y="T1"/>
                    </a:cxn>
                    <a:cxn ang="0">
                      <a:pos x="T2" y="T3"/>
                    </a:cxn>
                    <a:cxn ang="0">
                      <a:pos x="T4" y="T5"/>
                    </a:cxn>
                    <a:cxn ang="0">
                      <a:pos x="T6" y="T7"/>
                    </a:cxn>
                    <a:cxn ang="0">
                      <a:pos x="T8" y="T9"/>
                    </a:cxn>
                  </a:cxnLst>
                  <a:rect l="0" t="0" r="r" b="b"/>
                  <a:pathLst>
                    <a:path w="581" h="242">
                      <a:moveTo>
                        <a:pt x="581" y="0"/>
                      </a:moveTo>
                      <a:lnTo>
                        <a:pt x="581" y="15"/>
                      </a:lnTo>
                      <a:lnTo>
                        <a:pt x="0" y="242"/>
                      </a:lnTo>
                      <a:lnTo>
                        <a:pt x="0" y="222"/>
                      </a:lnTo>
                      <a:lnTo>
                        <a:pt x="58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0" name="Freeform 126"/>
                <p:cNvSpPr>
                  <a:spLocks/>
                </p:cNvSpPr>
                <p:nvPr/>
              </p:nvSpPr>
              <p:spPr bwMode="auto">
                <a:xfrm>
                  <a:off x="743" y="3624"/>
                  <a:ext cx="411" cy="196"/>
                </a:xfrm>
                <a:custGeom>
                  <a:avLst/>
                  <a:gdLst>
                    <a:gd name="T0" fmla="*/ 408 w 411"/>
                    <a:gd name="T1" fmla="*/ 176 h 196"/>
                    <a:gd name="T2" fmla="*/ 411 w 411"/>
                    <a:gd name="T3" fmla="*/ 196 h 196"/>
                    <a:gd name="T4" fmla="*/ 0 w 411"/>
                    <a:gd name="T5" fmla="*/ 20 h 196"/>
                    <a:gd name="T6" fmla="*/ 0 w 411"/>
                    <a:gd name="T7" fmla="*/ 0 h 196"/>
                    <a:gd name="T8" fmla="*/ 408 w 411"/>
                    <a:gd name="T9" fmla="*/ 176 h 196"/>
                  </a:gdLst>
                  <a:ahLst/>
                  <a:cxnLst>
                    <a:cxn ang="0">
                      <a:pos x="T0" y="T1"/>
                    </a:cxn>
                    <a:cxn ang="0">
                      <a:pos x="T2" y="T3"/>
                    </a:cxn>
                    <a:cxn ang="0">
                      <a:pos x="T4" y="T5"/>
                    </a:cxn>
                    <a:cxn ang="0">
                      <a:pos x="T6" y="T7"/>
                    </a:cxn>
                    <a:cxn ang="0">
                      <a:pos x="T8" y="T9"/>
                    </a:cxn>
                  </a:cxnLst>
                  <a:rect l="0" t="0" r="r" b="b"/>
                  <a:pathLst>
                    <a:path w="411" h="196">
                      <a:moveTo>
                        <a:pt x="408" y="176"/>
                      </a:moveTo>
                      <a:lnTo>
                        <a:pt x="411" y="196"/>
                      </a:lnTo>
                      <a:lnTo>
                        <a:pt x="0" y="20"/>
                      </a:lnTo>
                      <a:lnTo>
                        <a:pt x="0" y="0"/>
                      </a:lnTo>
                      <a:lnTo>
                        <a:pt x="408" y="17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1" name="Freeform 127"/>
                <p:cNvSpPr>
                  <a:spLocks/>
                </p:cNvSpPr>
                <p:nvPr/>
              </p:nvSpPr>
              <p:spPr bwMode="auto">
                <a:xfrm>
                  <a:off x="743" y="3624"/>
                  <a:ext cx="411" cy="196"/>
                </a:xfrm>
                <a:custGeom>
                  <a:avLst/>
                  <a:gdLst>
                    <a:gd name="T0" fmla="*/ 408 w 411"/>
                    <a:gd name="T1" fmla="*/ 176 h 196"/>
                    <a:gd name="T2" fmla="*/ 411 w 411"/>
                    <a:gd name="T3" fmla="*/ 196 h 196"/>
                    <a:gd name="T4" fmla="*/ 0 w 411"/>
                    <a:gd name="T5" fmla="*/ 20 h 196"/>
                    <a:gd name="T6" fmla="*/ 0 w 411"/>
                    <a:gd name="T7" fmla="*/ 0 h 196"/>
                    <a:gd name="T8" fmla="*/ 408 w 411"/>
                    <a:gd name="T9" fmla="*/ 176 h 196"/>
                  </a:gdLst>
                  <a:ahLst/>
                  <a:cxnLst>
                    <a:cxn ang="0">
                      <a:pos x="T0" y="T1"/>
                    </a:cxn>
                    <a:cxn ang="0">
                      <a:pos x="T2" y="T3"/>
                    </a:cxn>
                    <a:cxn ang="0">
                      <a:pos x="T4" y="T5"/>
                    </a:cxn>
                    <a:cxn ang="0">
                      <a:pos x="T6" y="T7"/>
                    </a:cxn>
                    <a:cxn ang="0">
                      <a:pos x="T8" y="T9"/>
                    </a:cxn>
                  </a:cxnLst>
                  <a:rect l="0" t="0" r="r" b="b"/>
                  <a:pathLst>
                    <a:path w="411" h="196">
                      <a:moveTo>
                        <a:pt x="408" y="176"/>
                      </a:moveTo>
                      <a:lnTo>
                        <a:pt x="411" y="196"/>
                      </a:lnTo>
                      <a:lnTo>
                        <a:pt x="0" y="20"/>
                      </a:lnTo>
                      <a:lnTo>
                        <a:pt x="0" y="0"/>
                      </a:lnTo>
                      <a:lnTo>
                        <a:pt x="408" y="176"/>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2" name="Freeform 128"/>
                <p:cNvSpPr>
                  <a:spLocks/>
                </p:cNvSpPr>
                <p:nvPr/>
              </p:nvSpPr>
              <p:spPr bwMode="auto">
                <a:xfrm>
                  <a:off x="1212" y="3445"/>
                  <a:ext cx="219" cy="77"/>
                </a:xfrm>
                <a:custGeom>
                  <a:avLst/>
                  <a:gdLst>
                    <a:gd name="T0" fmla="*/ 219 w 219"/>
                    <a:gd name="T1" fmla="*/ 17 h 77"/>
                    <a:gd name="T2" fmla="*/ 214 w 219"/>
                    <a:gd name="T3" fmla="*/ 34 h 77"/>
                    <a:gd name="T4" fmla="*/ 107 w 219"/>
                    <a:gd name="T5" fmla="*/ 77 h 77"/>
                    <a:gd name="T6" fmla="*/ 0 w 219"/>
                    <a:gd name="T7" fmla="*/ 19 h 77"/>
                    <a:gd name="T8" fmla="*/ 2 w 219"/>
                    <a:gd name="T9" fmla="*/ 0 h 77"/>
                    <a:gd name="T10" fmla="*/ 219 w 219"/>
                    <a:gd name="T11" fmla="*/ 17 h 77"/>
                  </a:gdLst>
                  <a:ahLst/>
                  <a:cxnLst>
                    <a:cxn ang="0">
                      <a:pos x="T0" y="T1"/>
                    </a:cxn>
                    <a:cxn ang="0">
                      <a:pos x="T2" y="T3"/>
                    </a:cxn>
                    <a:cxn ang="0">
                      <a:pos x="T4" y="T5"/>
                    </a:cxn>
                    <a:cxn ang="0">
                      <a:pos x="T6" y="T7"/>
                    </a:cxn>
                    <a:cxn ang="0">
                      <a:pos x="T8" y="T9"/>
                    </a:cxn>
                    <a:cxn ang="0">
                      <a:pos x="T10" y="T11"/>
                    </a:cxn>
                  </a:cxnLst>
                  <a:rect l="0" t="0" r="r" b="b"/>
                  <a:pathLst>
                    <a:path w="219" h="77">
                      <a:moveTo>
                        <a:pt x="219" y="17"/>
                      </a:moveTo>
                      <a:lnTo>
                        <a:pt x="214" y="34"/>
                      </a:lnTo>
                      <a:lnTo>
                        <a:pt x="107" y="77"/>
                      </a:lnTo>
                      <a:lnTo>
                        <a:pt x="0" y="19"/>
                      </a:lnTo>
                      <a:lnTo>
                        <a:pt x="2" y="0"/>
                      </a:lnTo>
                      <a:lnTo>
                        <a:pt x="219" y="17"/>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3" name="Freeform 129"/>
                <p:cNvSpPr>
                  <a:spLocks/>
                </p:cNvSpPr>
                <p:nvPr/>
              </p:nvSpPr>
              <p:spPr bwMode="auto">
                <a:xfrm>
                  <a:off x="1212" y="3445"/>
                  <a:ext cx="219" cy="77"/>
                </a:xfrm>
                <a:custGeom>
                  <a:avLst/>
                  <a:gdLst>
                    <a:gd name="T0" fmla="*/ 219 w 219"/>
                    <a:gd name="T1" fmla="*/ 17 h 77"/>
                    <a:gd name="T2" fmla="*/ 214 w 219"/>
                    <a:gd name="T3" fmla="*/ 34 h 77"/>
                    <a:gd name="T4" fmla="*/ 107 w 219"/>
                    <a:gd name="T5" fmla="*/ 77 h 77"/>
                    <a:gd name="T6" fmla="*/ 0 w 219"/>
                    <a:gd name="T7" fmla="*/ 19 h 77"/>
                    <a:gd name="T8" fmla="*/ 2 w 219"/>
                    <a:gd name="T9" fmla="*/ 0 h 77"/>
                  </a:gdLst>
                  <a:ahLst/>
                  <a:cxnLst>
                    <a:cxn ang="0">
                      <a:pos x="T0" y="T1"/>
                    </a:cxn>
                    <a:cxn ang="0">
                      <a:pos x="T2" y="T3"/>
                    </a:cxn>
                    <a:cxn ang="0">
                      <a:pos x="T4" y="T5"/>
                    </a:cxn>
                    <a:cxn ang="0">
                      <a:pos x="T6" y="T7"/>
                    </a:cxn>
                    <a:cxn ang="0">
                      <a:pos x="T8" y="T9"/>
                    </a:cxn>
                  </a:cxnLst>
                  <a:rect l="0" t="0" r="r" b="b"/>
                  <a:pathLst>
                    <a:path w="219" h="77">
                      <a:moveTo>
                        <a:pt x="219" y="17"/>
                      </a:moveTo>
                      <a:lnTo>
                        <a:pt x="214" y="34"/>
                      </a:lnTo>
                      <a:lnTo>
                        <a:pt x="107" y="77"/>
                      </a:lnTo>
                      <a:lnTo>
                        <a:pt x="0" y="19"/>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4" name="Freeform 130"/>
                <p:cNvSpPr>
                  <a:spLocks/>
                </p:cNvSpPr>
                <p:nvPr/>
              </p:nvSpPr>
              <p:spPr bwMode="auto">
                <a:xfrm>
                  <a:off x="1217" y="3405"/>
                  <a:ext cx="218" cy="95"/>
                </a:xfrm>
                <a:custGeom>
                  <a:avLst/>
                  <a:gdLst>
                    <a:gd name="T0" fmla="*/ 218 w 218"/>
                    <a:gd name="T1" fmla="*/ 55 h 95"/>
                    <a:gd name="T2" fmla="*/ 110 w 218"/>
                    <a:gd name="T3" fmla="*/ 94 h 95"/>
                    <a:gd name="T4" fmla="*/ 113 w 218"/>
                    <a:gd name="T5" fmla="*/ 95 h 95"/>
                    <a:gd name="T6" fmla="*/ 0 w 218"/>
                    <a:gd name="T7" fmla="*/ 38 h 95"/>
                    <a:gd name="T8" fmla="*/ 105 w 218"/>
                    <a:gd name="T9" fmla="*/ 0 h 95"/>
                    <a:gd name="T10" fmla="*/ 218 w 218"/>
                    <a:gd name="T11" fmla="*/ 55 h 95"/>
                  </a:gdLst>
                  <a:ahLst/>
                  <a:cxnLst>
                    <a:cxn ang="0">
                      <a:pos x="T0" y="T1"/>
                    </a:cxn>
                    <a:cxn ang="0">
                      <a:pos x="T2" y="T3"/>
                    </a:cxn>
                    <a:cxn ang="0">
                      <a:pos x="T4" y="T5"/>
                    </a:cxn>
                    <a:cxn ang="0">
                      <a:pos x="T6" y="T7"/>
                    </a:cxn>
                    <a:cxn ang="0">
                      <a:pos x="T8" y="T9"/>
                    </a:cxn>
                    <a:cxn ang="0">
                      <a:pos x="T10" y="T11"/>
                    </a:cxn>
                  </a:cxnLst>
                  <a:rect l="0" t="0" r="r" b="b"/>
                  <a:pathLst>
                    <a:path w="218" h="95">
                      <a:moveTo>
                        <a:pt x="218" y="55"/>
                      </a:moveTo>
                      <a:lnTo>
                        <a:pt x="110" y="94"/>
                      </a:lnTo>
                      <a:lnTo>
                        <a:pt x="113" y="95"/>
                      </a:lnTo>
                      <a:lnTo>
                        <a:pt x="0" y="38"/>
                      </a:lnTo>
                      <a:lnTo>
                        <a:pt x="105" y="0"/>
                      </a:lnTo>
                      <a:lnTo>
                        <a:pt x="218" y="5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55" name="Freeform 131"/>
                <p:cNvSpPr>
                  <a:spLocks/>
                </p:cNvSpPr>
                <p:nvPr/>
              </p:nvSpPr>
              <p:spPr bwMode="auto">
                <a:xfrm>
                  <a:off x="1217" y="3405"/>
                  <a:ext cx="218" cy="95"/>
                </a:xfrm>
                <a:custGeom>
                  <a:avLst/>
                  <a:gdLst>
                    <a:gd name="T0" fmla="*/ 218 w 218"/>
                    <a:gd name="T1" fmla="*/ 55 h 95"/>
                    <a:gd name="T2" fmla="*/ 110 w 218"/>
                    <a:gd name="T3" fmla="*/ 94 h 95"/>
                    <a:gd name="T4" fmla="*/ 113 w 218"/>
                    <a:gd name="T5" fmla="*/ 95 h 95"/>
                    <a:gd name="T6" fmla="*/ 0 w 218"/>
                    <a:gd name="T7" fmla="*/ 38 h 95"/>
                    <a:gd name="T8" fmla="*/ 105 w 218"/>
                    <a:gd name="T9" fmla="*/ 0 h 95"/>
                    <a:gd name="T10" fmla="*/ 218 w 218"/>
                    <a:gd name="T11" fmla="*/ 55 h 95"/>
                  </a:gdLst>
                  <a:ahLst/>
                  <a:cxnLst>
                    <a:cxn ang="0">
                      <a:pos x="T0" y="T1"/>
                    </a:cxn>
                    <a:cxn ang="0">
                      <a:pos x="T2" y="T3"/>
                    </a:cxn>
                    <a:cxn ang="0">
                      <a:pos x="T4" y="T5"/>
                    </a:cxn>
                    <a:cxn ang="0">
                      <a:pos x="T6" y="T7"/>
                    </a:cxn>
                    <a:cxn ang="0">
                      <a:pos x="T8" y="T9"/>
                    </a:cxn>
                    <a:cxn ang="0">
                      <a:pos x="T10" y="T11"/>
                    </a:cxn>
                  </a:cxnLst>
                  <a:rect l="0" t="0" r="r" b="b"/>
                  <a:pathLst>
                    <a:path w="218" h="95">
                      <a:moveTo>
                        <a:pt x="218" y="55"/>
                      </a:moveTo>
                      <a:lnTo>
                        <a:pt x="110" y="94"/>
                      </a:lnTo>
                      <a:lnTo>
                        <a:pt x="113" y="95"/>
                      </a:lnTo>
                      <a:lnTo>
                        <a:pt x="0" y="38"/>
                      </a:lnTo>
                      <a:lnTo>
                        <a:pt x="105" y="0"/>
                      </a:lnTo>
                      <a:lnTo>
                        <a:pt x="218" y="5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6" name="Freeform 132"/>
                <p:cNvSpPr>
                  <a:spLocks/>
                </p:cNvSpPr>
                <p:nvPr/>
              </p:nvSpPr>
              <p:spPr bwMode="auto">
                <a:xfrm>
                  <a:off x="1264" y="3420"/>
                  <a:ext cx="134" cy="61"/>
                </a:xfrm>
                <a:custGeom>
                  <a:avLst/>
                  <a:gdLst>
                    <a:gd name="T0" fmla="*/ 1201 w 1217"/>
                    <a:gd name="T1" fmla="*/ 353 h 557"/>
                    <a:gd name="T2" fmla="*/ 639 w 1217"/>
                    <a:gd name="T3" fmla="*/ 41 h 557"/>
                    <a:gd name="T4" fmla="*/ 17 w 1217"/>
                    <a:gd name="T5" fmla="*/ 204 h 557"/>
                    <a:gd name="T6" fmla="*/ 579 w 1217"/>
                    <a:gd name="T7" fmla="*/ 516 h 557"/>
                    <a:gd name="T8" fmla="*/ 1201 w 1217"/>
                    <a:gd name="T9" fmla="*/ 353 h 557"/>
                  </a:gdLst>
                  <a:ahLst/>
                  <a:cxnLst>
                    <a:cxn ang="0">
                      <a:pos x="T0" y="T1"/>
                    </a:cxn>
                    <a:cxn ang="0">
                      <a:pos x="T2" y="T3"/>
                    </a:cxn>
                    <a:cxn ang="0">
                      <a:pos x="T4" y="T5"/>
                    </a:cxn>
                    <a:cxn ang="0">
                      <a:pos x="T6" y="T7"/>
                    </a:cxn>
                    <a:cxn ang="0">
                      <a:pos x="T8" y="T9"/>
                    </a:cxn>
                  </a:cxnLst>
                  <a:rect l="0" t="0" r="r" b="b"/>
                  <a:pathLst>
                    <a:path w="1217" h="557">
                      <a:moveTo>
                        <a:pt x="1201" y="353"/>
                      </a:moveTo>
                      <a:cubicBezTo>
                        <a:pt x="1217" y="222"/>
                        <a:pt x="966" y="83"/>
                        <a:pt x="639" y="41"/>
                      </a:cubicBezTo>
                      <a:cubicBezTo>
                        <a:pt x="312" y="0"/>
                        <a:pt x="33" y="73"/>
                        <a:pt x="17" y="204"/>
                      </a:cubicBezTo>
                      <a:cubicBezTo>
                        <a:pt x="0" y="335"/>
                        <a:pt x="252" y="474"/>
                        <a:pt x="579" y="516"/>
                      </a:cubicBezTo>
                      <a:cubicBezTo>
                        <a:pt x="906" y="557"/>
                        <a:pt x="1184" y="484"/>
                        <a:pt x="1201" y="35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57" name="Freeform 133"/>
                <p:cNvSpPr>
                  <a:spLocks/>
                </p:cNvSpPr>
                <p:nvPr/>
              </p:nvSpPr>
              <p:spPr bwMode="auto">
                <a:xfrm>
                  <a:off x="1264" y="3420"/>
                  <a:ext cx="134" cy="61"/>
                </a:xfrm>
                <a:custGeom>
                  <a:avLst/>
                  <a:gdLst>
                    <a:gd name="T0" fmla="*/ 132 w 134"/>
                    <a:gd name="T1" fmla="*/ 39 h 61"/>
                    <a:gd name="T2" fmla="*/ 71 w 134"/>
                    <a:gd name="T3" fmla="*/ 4 h 61"/>
                    <a:gd name="T4" fmla="*/ 2 w 134"/>
                    <a:gd name="T5" fmla="*/ 22 h 61"/>
                    <a:gd name="T6" fmla="*/ 64 w 134"/>
                    <a:gd name="T7" fmla="*/ 57 h 61"/>
                    <a:gd name="T8" fmla="*/ 132 w 134"/>
                    <a:gd name="T9" fmla="*/ 39 h 61"/>
                  </a:gdLst>
                  <a:ahLst/>
                  <a:cxnLst>
                    <a:cxn ang="0">
                      <a:pos x="T0" y="T1"/>
                    </a:cxn>
                    <a:cxn ang="0">
                      <a:pos x="T2" y="T3"/>
                    </a:cxn>
                    <a:cxn ang="0">
                      <a:pos x="T4" y="T5"/>
                    </a:cxn>
                    <a:cxn ang="0">
                      <a:pos x="T6" y="T7"/>
                    </a:cxn>
                    <a:cxn ang="0">
                      <a:pos x="T8" y="T9"/>
                    </a:cxn>
                  </a:cxnLst>
                  <a:rect l="0" t="0" r="r" b="b"/>
                  <a:pathLst>
                    <a:path w="134" h="61">
                      <a:moveTo>
                        <a:pt x="132" y="39"/>
                      </a:moveTo>
                      <a:cubicBezTo>
                        <a:pt x="134" y="24"/>
                        <a:pt x="107" y="9"/>
                        <a:pt x="71" y="4"/>
                      </a:cubicBezTo>
                      <a:cubicBezTo>
                        <a:pt x="35" y="0"/>
                        <a:pt x="4" y="8"/>
                        <a:pt x="2" y="22"/>
                      </a:cubicBezTo>
                      <a:cubicBezTo>
                        <a:pt x="0" y="37"/>
                        <a:pt x="28" y="52"/>
                        <a:pt x="64" y="57"/>
                      </a:cubicBezTo>
                      <a:cubicBezTo>
                        <a:pt x="100" y="61"/>
                        <a:pt x="131" y="53"/>
                        <a:pt x="132" y="3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8" name="Line 134"/>
                <p:cNvSpPr>
                  <a:spLocks noChangeShapeType="1"/>
                </p:cNvSpPr>
                <p:nvPr/>
              </p:nvSpPr>
              <p:spPr bwMode="auto">
                <a:xfrm flipH="1">
                  <a:off x="1315" y="3498"/>
                  <a:ext cx="3"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59" name="Freeform 135"/>
                <p:cNvSpPr>
                  <a:spLocks/>
                </p:cNvSpPr>
                <p:nvPr/>
              </p:nvSpPr>
              <p:spPr bwMode="auto">
                <a:xfrm>
                  <a:off x="1298" y="3434"/>
                  <a:ext cx="68" cy="30"/>
                </a:xfrm>
                <a:custGeom>
                  <a:avLst/>
                  <a:gdLst>
                    <a:gd name="T0" fmla="*/ 613 w 620"/>
                    <a:gd name="T1" fmla="*/ 172 h 268"/>
                    <a:gd name="T2" fmla="*/ 324 w 620"/>
                    <a:gd name="T3" fmla="*/ 21 h 268"/>
                    <a:gd name="T4" fmla="*/ 8 w 620"/>
                    <a:gd name="T5" fmla="*/ 96 h 268"/>
                    <a:gd name="T6" fmla="*/ 296 w 620"/>
                    <a:gd name="T7" fmla="*/ 247 h 268"/>
                    <a:gd name="T8" fmla="*/ 613 w 620"/>
                    <a:gd name="T9" fmla="*/ 172 h 268"/>
                  </a:gdLst>
                  <a:ahLst/>
                  <a:cxnLst>
                    <a:cxn ang="0">
                      <a:pos x="T0" y="T1"/>
                    </a:cxn>
                    <a:cxn ang="0">
                      <a:pos x="T2" y="T3"/>
                    </a:cxn>
                    <a:cxn ang="0">
                      <a:pos x="T4" y="T5"/>
                    </a:cxn>
                    <a:cxn ang="0">
                      <a:pos x="T6" y="T7"/>
                    </a:cxn>
                    <a:cxn ang="0">
                      <a:pos x="T8" y="T9"/>
                    </a:cxn>
                  </a:cxnLst>
                  <a:rect l="0" t="0" r="r" b="b"/>
                  <a:pathLst>
                    <a:path w="620" h="268">
                      <a:moveTo>
                        <a:pt x="613" y="172"/>
                      </a:moveTo>
                      <a:cubicBezTo>
                        <a:pt x="620" y="110"/>
                        <a:pt x="491" y="42"/>
                        <a:pt x="324" y="21"/>
                      </a:cubicBezTo>
                      <a:cubicBezTo>
                        <a:pt x="157" y="0"/>
                        <a:pt x="16" y="33"/>
                        <a:pt x="8" y="96"/>
                      </a:cubicBezTo>
                      <a:cubicBezTo>
                        <a:pt x="0" y="158"/>
                        <a:pt x="129" y="226"/>
                        <a:pt x="296" y="247"/>
                      </a:cubicBezTo>
                      <a:cubicBezTo>
                        <a:pt x="463" y="268"/>
                        <a:pt x="605" y="234"/>
                        <a:pt x="613" y="1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0" name="Freeform 136"/>
                <p:cNvSpPr>
                  <a:spLocks/>
                </p:cNvSpPr>
                <p:nvPr/>
              </p:nvSpPr>
              <p:spPr bwMode="auto">
                <a:xfrm>
                  <a:off x="1298" y="3434"/>
                  <a:ext cx="68" cy="30"/>
                </a:xfrm>
                <a:custGeom>
                  <a:avLst/>
                  <a:gdLst>
                    <a:gd name="T0" fmla="*/ 67 w 68"/>
                    <a:gd name="T1" fmla="*/ 19 h 30"/>
                    <a:gd name="T2" fmla="*/ 35 w 68"/>
                    <a:gd name="T3" fmla="*/ 3 h 30"/>
                    <a:gd name="T4" fmla="*/ 1 w 68"/>
                    <a:gd name="T5" fmla="*/ 11 h 30"/>
                    <a:gd name="T6" fmla="*/ 32 w 68"/>
                    <a:gd name="T7" fmla="*/ 27 h 30"/>
                    <a:gd name="T8" fmla="*/ 67 w 68"/>
                    <a:gd name="T9" fmla="*/ 19 h 30"/>
                  </a:gdLst>
                  <a:ahLst/>
                  <a:cxnLst>
                    <a:cxn ang="0">
                      <a:pos x="T0" y="T1"/>
                    </a:cxn>
                    <a:cxn ang="0">
                      <a:pos x="T2" y="T3"/>
                    </a:cxn>
                    <a:cxn ang="0">
                      <a:pos x="T4" y="T5"/>
                    </a:cxn>
                    <a:cxn ang="0">
                      <a:pos x="T6" y="T7"/>
                    </a:cxn>
                    <a:cxn ang="0">
                      <a:pos x="T8" y="T9"/>
                    </a:cxn>
                  </a:cxnLst>
                  <a:rect l="0" t="0" r="r" b="b"/>
                  <a:pathLst>
                    <a:path w="68" h="30">
                      <a:moveTo>
                        <a:pt x="67" y="19"/>
                      </a:moveTo>
                      <a:cubicBezTo>
                        <a:pt x="68" y="12"/>
                        <a:pt x="54" y="5"/>
                        <a:pt x="35" y="3"/>
                      </a:cubicBezTo>
                      <a:cubicBezTo>
                        <a:pt x="17" y="0"/>
                        <a:pt x="1" y="4"/>
                        <a:pt x="1" y="11"/>
                      </a:cubicBezTo>
                      <a:cubicBezTo>
                        <a:pt x="0" y="18"/>
                        <a:pt x="14" y="25"/>
                        <a:pt x="32" y="27"/>
                      </a:cubicBezTo>
                      <a:cubicBezTo>
                        <a:pt x="51" y="30"/>
                        <a:pt x="66" y="26"/>
                        <a:pt x="67"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1" name="Freeform 137"/>
                <p:cNvSpPr>
                  <a:spLocks/>
                </p:cNvSpPr>
                <p:nvPr/>
              </p:nvSpPr>
              <p:spPr bwMode="auto">
                <a:xfrm>
                  <a:off x="1135" y="3537"/>
                  <a:ext cx="216" cy="87"/>
                </a:xfrm>
                <a:custGeom>
                  <a:avLst/>
                  <a:gdLst>
                    <a:gd name="T0" fmla="*/ 216 w 216"/>
                    <a:gd name="T1" fmla="*/ 0 h 87"/>
                    <a:gd name="T2" fmla="*/ 215 w 216"/>
                    <a:gd name="T3" fmla="*/ 18 h 87"/>
                    <a:gd name="T4" fmla="*/ 121 w 216"/>
                    <a:gd name="T5" fmla="*/ 87 h 87"/>
                    <a:gd name="T6" fmla="*/ 3 w 216"/>
                    <a:gd name="T7" fmla="*/ 57 h 87"/>
                    <a:gd name="T8" fmla="*/ 0 w 216"/>
                    <a:gd name="T9" fmla="*/ 37 h 87"/>
                    <a:gd name="T10" fmla="*/ 216 w 216"/>
                    <a:gd name="T11" fmla="*/ 0 h 87"/>
                  </a:gdLst>
                  <a:ahLst/>
                  <a:cxnLst>
                    <a:cxn ang="0">
                      <a:pos x="T0" y="T1"/>
                    </a:cxn>
                    <a:cxn ang="0">
                      <a:pos x="T2" y="T3"/>
                    </a:cxn>
                    <a:cxn ang="0">
                      <a:pos x="T4" y="T5"/>
                    </a:cxn>
                    <a:cxn ang="0">
                      <a:pos x="T6" y="T7"/>
                    </a:cxn>
                    <a:cxn ang="0">
                      <a:pos x="T8" y="T9"/>
                    </a:cxn>
                    <a:cxn ang="0">
                      <a:pos x="T10" y="T11"/>
                    </a:cxn>
                  </a:cxnLst>
                  <a:rect l="0" t="0" r="r" b="b"/>
                  <a:pathLst>
                    <a:path w="216" h="87">
                      <a:moveTo>
                        <a:pt x="216" y="0"/>
                      </a:moveTo>
                      <a:lnTo>
                        <a:pt x="215" y="18"/>
                      </a:lnTo>
                      <a:lnTo>
                        <a:pt x="121" y="87"/>
                      </a:lnTo>
                      <a:lnTo>
                        <a:pt x="3" y="57"/>
                      </a:lnTo>
                      <a:lnTo>
                        <a:pt x="0" y="37"/>
                      </a:lnTo>
                      <a:lnTo>
                        <a:pt x="21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62" name="Freeform 138"/>
                <p:cNvSpPr>
                  <a:spLocks/>
                </p:cNvSpPr>
                <p:nvPr/>
              </p:nvSpPr>
              <p:spPr bwMode="auto">
                <a:xfrm>
                  <a:off x="1135" y="3537"/>
                  <a:ext cx="216" cy="87"/>
                </a:xfrm>
                <a:custGeom>
                  <a:avLst/>
                  <a:gdLst>
                    <a:gd name="T0" fmla="*/ 216 w 216"/>
                    <a:gd name="T1" fmla="*/ 0 h 87"/>
                    <a:gd name="T2" fmla="*/ 215 w 216"/>
                    <a:gd name="T3" fmla="*/ 18 h 87"/>
                    <a:gd name="T4" fmla="*/ 121 w 216"/>
                    <a:gd name="T5" fmla="*/ 87 h 87"/>
                    <a:gd name="T6" fmla="*/ 3 w 216"/>
                    <a:gd name="T7" fmla="*/ 57 h 87"/>
                    <a:gd name="T8" fmla="*/ 0 w 216"/>
                    <a:gd name="T9" fmla="*/ 37 h 87"/>
                  </a:gdLst>
                  <a:ahLst/>
                  <a:cxnLst>
                    <a:cxn ang="0">
                      <a:pos x="T0" y="T1"/>
                    </a:cxn>
                    <a:cxn ang="0">
                      <a:pos x="T2" y="T3"/>
                    </a:cxn>
                    <a:cxn ang="0">
                      <a:pos x="T4" y="T5"/>
                    </a:cxn>
                    <a:cxn ang="0">
                      <a:pos x="T6" y="T7"/>
                    </a:cxn>
                    <a:cxn ang="0">
                      <a:pos x="T8" y="T9"/>
                    </a:cxn>
                  </a:cxnLst>
                  <a:rect l="0" t="0" r="r" b="b"/>
                  <a:pathLst>
                    <a:path w="216" h="87">
                      <a:moveTo>
                        <a:pt x="216" y="0"/>
                      </a:moveTo>
                      <a:lnTo>
                        <a:pt x="215" y="18"/>
                      </a:lnTo>
                      <a:lnTo>
                        <a:pt x="121" y="87"/>
                      </a:lnTo>
                      <a:lnTo>
                        <a:pt x="3" y="57"/>
                      </a:lnTo>
                      <a:lnTo>
                        <a:pt x="0" y="3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3" name="Freeform 139"/>
                <p:cNvSpPr>
                  <a:spLocks/>
                </p:cNvSpPr>
                <p:nvPr/>
              </p:nvSpPr>
              <p:spPr bwMode="auto">
                <a:xfrm>
                  <a:off x="1137" y="3508"/>
                  <a:ext cx="217" cy="91"/>
                </a:xfrm>
                <a:custGeom>
                  <a:avLst/>
                  <a:gdLst>
                    <a:gd name="T0" fmla="*/ 217 w 217"/>
                    <a:gd name="T1" fmla="*/ 26 h 91"/>
                    <a:gd name="T2" fmla="*/ 122 w 217"/>
                    <a:gd name="T3" fmla="*/ 91 h 91"/>
                    <a:gd name="T4" fmla="*/ 125 w 217"/>
                    <a:gd name="T5" fmla="*/ 91 h 91"/>
                    <a:gd name="T6" fmla="*/ 0 w 217"/>
                    <a:gd name="T7" fmla="*/ 64 h 91"/>
                    <a:gd name="T8" fmla="*/ 93 w 217"/>
                    <a:gd name="T9" fmla="*/ 0 h 91"/>
                    <a:gd name="T10" fmla="*/ 217 w 217"/>
                    <a:gd name="T11" fmla="*/ 26 h 91"/>
                  </a:gdLst>
                  <a:ahLst/>
                  <a:cxnLst>
                    <a:cxn ang="0">
                      <a:pos x="T0" y="T1"/>
                    </a:cxn>
                    <a:cxn ang="0">
                      <a:pos x="T2" y="T3"/>
                    </a:cxn>
                    <a:cxn ang="0">
                      <a:pos x="T4" y="T5"/>
                    </a:cxn>
                    <a:cxn ang="0">
                      <a:pos x="T6" y="T7"/>
                    </a:cxn>
                    <a:cxn ang="0">
                      <a:pos x="T8" y="T9"/>
                    </a:cxn>
                    <a:cxn ang="0">
                      <a:pos x="T10" y="T11"/>
                    </a:cxn>
                  </a:cxnLst>
                  <a:rect l="0" t="0" r="r" b="b"/>
                  <a:pathLst>
                    <a:path w="217" h="91">
                      <a:moveTo>
                        <a:pt x="217" y="26"/>
                      </a:moveTo>
                      <a:lnTo>
                        <a:pt x="122" y="91"/>
                      </a:lnTo>
                      <a:lnTo>
                        <a:pt x="125" y="91"/>
                      </a:lnTo>
                      <a:lnTo>
                        <a:pt x="0" y="64"/>
                      </a:lnTo>
                      <a:lnTo>
                        <a:pt x="93" y="0"/>
                      </a:lnTo>
                      <a:lnTo>
                        <a:pt x="217" y="2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64" name="Freeform 140"/>
                <p:cNvSpPr>
                  <a:spLocks/>
                </p:cNvSpPr>
                <p:nvPr/>
              </p:nvSpPr>
              <p:spPr bwMode="auto">
                <a:xfrm>
                  <a:off x="1137" y="3508"/>
                  <a:ext cx="217" cy="91"/>
                </a:xfrm>
                <a:custGeom>
                  <a:avLst/>
                  <a:gdLst>
                    <a:gd name="T0" fmla="*/ 217 w 217"/>
                    <a:gd name="T1" fmla="*/ 26 h 91"/>
                    <a:gd name="T2" fmla="*/ 122 w 217"/>
                    <a:gd name="T3" fmla="*/ 91 h 91"/>
                    <a:gd name="T4" fmla="*/ 125 w 217"/>
                    <a:gd name="T5" fmla="*/ 91 h 91"/>
                    <a:gd name="T6" fmla="*/ 0 w 217"/>
                    <a:gd name="T7" fmla="*/ 64 h 91"/>
                    <a:gd name="T8" fmla="*/ 93 w 217"/>
                    <a:gd name="T9" fmla="*/ 0 h 91"/>
                    <a:gd name="T10" fmla="*/ 217 w 217"/>
                    <a:gd name="T11" fmla="*/ 26 h 91"/>
                  </a:gdLst>
                  <a:ahLst/>
                  <a:cxnLst>
                    <a:cxn ang="0">
                      <a:pos x="T0" y="T1"/>
                    </a:cxn>
                    <a:cxn ang="0">
                      <a:pos x="T2" y="T3"/>
                    </a:cxn>
                    <a:cxn ang="0">
                      <a:pos x="T4" y="T5"/>
                    </a:cxn>
                    <a:cxn ang="0">
                      <a:pos x="T6" y="T7"/>
                    </a:cxn>
                    <a:cxn ang="0">
                      <a:pos x="T8" y="T9"/>
                    </a:cxn>
                    <a:cxn ang="0">
                      <a:pos x="T10" y="T11"/>
                    </a:cxn>
                  </a:cxnLst>
                  <a:rect l="0" t="0" r="r" b="b"/>
                  <a:pathLst>
                    <a:path w="217" h="91">
                      <a:moveTo>
                        <a:pt x="217" y="26"/>
                      </a:moveTo>
                      <a:lnTo>
                        <a:pt x="122" y="91"/>
                      </a:lnTo>
                      <a:lnTo>
                        <a:pt x="125" y="91"/>
                      </a:lnTo>
                      <a:lnTo>
                        <a:pt x="0" y="64"/>
                      </a:lnTo>
                      <a:lnTo>
                        <a:pt x="93" y="0"/>
                      </a:lnTo>
                      <a:lnTo>
                        <a:pt x="217" y="2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5" name="Freeform 141"/>
                <p:cNvSpPr>
                  <a:spLocks/>
                </p:cNvSpPr>
                <p:nvPr/>
              </p:nvSpPr>
              <p:spPr bwMode="auto">
                <a:xfrm>
                  <a:off x="1183" y="3520"/>
                  <a:ext cx="135" cy="62"/>
                </a:xfrm>
                <a:custGeom>
                  <a:avLst/>
                  <a:gdLst>
                    <a:gd name="T0" fmla="*/ 1207 w 1224"/>
                    <a:gd name="T1" fmla="*/ 205 h 561"/>
                    <a:gd name="T2" fmla="*/ 581 w 1224"/>
                    <a:gd name="T3" fmla="*/ 41 h 561"/>
                    <a:gd name="T4" fmla="*/ 16 w 1224"/>
                    <a:gd name="T5" fmla="*/ 356 h 561"/>
                    <a:gd name="T6" fmla="*/ 642 w 1224"/>
                    <a:gd name="T7" fmla="*/ 520 h 561"/>
                    <a:gd name="T8" fmla="*/ 1207 w 1224"/>
                    <a:gd name="T9" fmla="*/ 205 h 561"/>
                  </a:gdLst>
                  <a:ahLst/>
                  <a:cxnLst>
                    <a:cxn ang="0">
                      <a:pos x="T0" y="T1"/>
                    </a:cxn>
                    <a:cxn ang="0">
                      <a:pos x="T2" y="T3"/>
                    </a:cxn>
                    <a:cxn ang="0">
                      <a:pos x="T4" y="T5"/>
                    </a:cxn>
                    <a:cxn ang="0">
                      <a:pos x="T6" y="T7"/>
                    </a:cxn>
                    <a:cxn ang="0">
                      <a:pos x="T8" y="T9"/>
                    </a:cxn>
                  </a:cxnLst>
                  <a:rect l="0" t="0" r="r" b="b"/>
                  <a:pathLst>
                    <a:path w="1224" h="561">
                      <a:moveTo>
                        <a:pt x="1207" y="205"/>
                      </a:moveTo>
                      <a:cubicBezTo>
                        <a:pt x="1190" y="73"/>
                        <a:pt x="910" y="0"/>
                        <a:pt x="581" y="41"/>
                      </a:cubicBezTo>
                      <a:cubicBezTo>
                        <a:pt x="253" y="83"/>
                        <a:pt x="0" y="224"/>
                        <a:pt x="16" y="356"/>
                      </a:cubicBezTo>
                      <a:cubicBezTo>
                        <a:pt x="33" y="488"/>
                        <a:pt x="313" y="561"/>
                        <a:pt x="642" y="520"/>
                      </a:cubicBezTo>
                      <a:cubicBezTo>
                        <a:pt x="971" y="478"/>
                        <a:pt x="1224" y="337"/>
                        <a:pt x="1207" y="2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6" name="Freeform 142"/>
                <p:cNvSpPr>
                  <a:spLocks/>
                </p:cNvSpPr>
                <p:nvPr/>
              </p:nvSpPr>
              <p:spPr bwMode="auto">
                <a:xfrm>
                  <a:off x="1183" y="3520"/>
                  <a:ext cx="135" cy="62"/>
                </a:xfrm>
                <a:custGeom>
                  <a:avLst/>
                  <a:gdLst>
                    <a:gd name="T0" fmla="*/ 133 w 135"/>
                    <a:gd name="T1" fmla="*/ 23 h 62"/>
                    <a:gd name="T2" fmla="*/ 64 w 135"/>
                    <a:gd name="T3" fmla="*/ 5 h 62"/>
                    <a:gd name="T4" fmla="*/ 2 w 135"/>
                    <a:gd name="T5" fmla="*/ 39 h 62"/>
                    <a:gd name="T6" fmla="*/ 71 w 135"/>
                    <a:gd name="T7" fmla="*/ 57 h 62"/>
                    <a:gd name="T8" fmla="*/ 133 w 135"/>
                    <a:gd name="T9" fmla="*/ 23 h 62"/>
                  </a:gdLst>
                  <a:ahLst/>
                  <a:cxnLst>
                    <a:cxn ang="0">
                      <a:pos x="T0" y="T1"/>
                    </a:cxn>
                    <a:cxn ang="0">
                      <a:pos x="T2" y="T3"/>
                    </a:cxn>
                    <a:cxn ang="0">
                      <a:pos x="T4" y="T5"/>
                    </a:cxn>
                    <a:cxn ang="0">
                      <a:pos x="T6" y="T7"/>
                    </a:cxn>
                    <a:cxn ang="0">
                      <a:pos x="T8" y="T9"/>
                    </a:cxn>
                  </a:cxnLst>
                  <a:rect l="0" t="0" r="r" b="b"/>
                  <a:pathLst>
                    <a:path w="135" h="62">
                      <a:moveTo>
                        <a:pt x="133" y="23"/>
                      </a:moveTo>
                      <a:cubicBezTo>
                        <a:pt x="131" y="8"/>
                        <a:pt x="101" y="0"/>
                        <a:pt x="64" y="5"/>
                      </a:cubicBezTo>
                      <a:cubicBezTo>
                        <a:pt x="28" y="9"/>
                        <a:pt x="0" y="25"/>
                        <a:pt x="2" y="39"/>
                      </a:cubicBezTo>
                      <a:cubicBezTo>
                        <a:pt x="4" y="54"/>
                        <a:pt x="35" y="62"/>
                        <a:pt x="71" y="57"/>
                      </a:cubicBezTo>
                      <a:cubicBezTo>
                        <a:pt x="107" y="53"/>
                        <a:pt x="135" y="37"/>
                        <a:pt x="133" y="2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7" name="Line 143"/>
                <p:cNvSpPr>
                  <a:spLocks noChangeShapeType="1"/>
                </p:cNvSpPr>
                <p:nvPr/>
              </p:nvSpPr>
              <p:spPr bwMode="auto">
                <a:xfrm>
                  <a:off x="1249" y="3601"/>
                  <a:ext cx="3"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68" name="Freeform 144"/>
                <p:cNvSpPr>
                  <a:spLocks/>
                </p:cNvSpPr>
                <p:nvPr/>
              </p:nvSpPr>
              <p:spPr bwMode="auto">
                <a:xfrm>
                  <a:off x="1216" y="3534"/>
                  <a:ext cx="69" cy="30"/>
                </a:xfrm>
                <a:custGeom>
                  <a:avLst/>
                  <a:gdLst>
                    <a:gd name="T0" fmla="*/ 616 w 624"/>
                    <a:gd name="T1" fmla="*/ 97 h 270"/>
                    <a:gd name="T2" fmla="*/ 298 w 624"/>
                    <a:gd name="T3" fmla="*/ 21 h 270"/>
                    <a:gd name="T4" fmla="*/ 8 w 624"/>
                    <a:gd name="T5" fmla="*/ 174 h 270"/>
                    <a:gd name="T6" fmla="*/ 327 w 624"/>
                    <a:gd name="T7" fmla="*/ 249 h 270"/>
                    <a:gd name="T8" fmla="*/ 616 w 624"/>
                    <a:gd name="T9" fmla="*/ 97 h 270"/>
                  </a:gdLst>
                  <a:ahLst/>
                  <a:cxnLst>
                    <a:cxn ang="0">
                      <a:pos x="T0" y="T1"/>
                    </a:cxn>
                    <a:cxn ang="0">
                      <a:pos x="T2" y="T3"/>
                    </a:cxn>
                    <a:cxn ang="0">
                      <a:pos x="T4" y="T5"/>
                    </a:cxn>
                    <a:cxn ang="0">
                      <a:pos x="T6" y="T7"/>
                    </a:cxn>
                    <a:cxn ang="0">
                      <a:pos x="T8" y="T9"/>
                    </a:cxn>
                  </a:cxnLst>
                  <a:rect l="0" t="0" r="r" b="b"/>
                  <a:pathLst>
                    <a:path w="624" h="270">
                      <a:moveTo>
                        <a:pt x="616" y="97"/>
                      </a:moveTo>
                      <a:cubicBezTo>
                        <a:pt x="609" y="34"/>
                        <a:pt x="466" y="0"/>
                        <a:pt x="298" y="21"/>
                      </a:cubicBezTo>
                      <a:cubicBezTo>
                        <a:pt x="130" y="43"/>
                        <a:pt x="0" y="111"/>
                        <a:pt x="8" y="174"/>
                      </a:cubicBezTo>
                      <a:cubicBezTo>
                        <a:pt x="16" y="237"/>
                        <a:pt x="159" y="270"/>
                        <a:pt x="327" y="249"/>
                      </a:cubicBezTo>
                      <a:cubicBezTo>
                        <a:pt x="495" y="228"/>
                        <a:pt x="624" y="160"/>
                        <a:pt x="616" y="9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69" name="Freeform 145"/>
                <p:cNvSpPr>
                  <a:spLocks/>
                </p:cNvSpPr>
                <p:nvPr/>
              </p:nvSpPr>
              <p:spPr bwMode="auto">
                <a:xfrm>
                  <a:off x="1216" y="3534"/>
                  <a:ext cx="69" cy="30"/>
                </a:xfrm>
                <a:custGeom>
                  <a:avLst/>
                  <a:gdLst>
                    <a:gd name="T0" fmla="*/ 68 w 69"/>
                    <a:gd name="T1" fmla="*/ 11 h 30"/>
                    <a:gd name="T2" fmla="*/ 33 w 69"/>
                    <a:gd name="T3" fmla="*/ 3 h 30"/>
                    <a:gd name="T4" fmla="*/ 1 w 69"/>
                    <a:gd name="T5" fmla="*/ 19 h 30"/>
                    <a:gd name="T6" fmla="*/ 36 w 69"/>
                    <a:gd name="T7" fmla="*/ 28 h 30"/>
                    <a:gd name="T8" fmla="*/ 68 w 69"/>
                    <a:gd name="T9" fmla="*/ 11 h 30"/>
                  </a:gdLst>
                  <a:ahLst/>
                  <a:cxnLst>
                    <a:cxn ang="0">
                      <a:pos x="T0" y="T1"/>
                    </a:cxn>
                    <a:cxn ang="0">
                      <a:pos x="T2" y="T3"/>
                    </a:cxn>
                    <a:cxn ang="0">
                      <a:pos x="T4" y="T5"/>
                    </a:cxn>
                    <a:cxn ang="0">
                      <a:pos x="T6" y="T7"/>
                    </a:cxn>
                    <a:cxn ang="0">
                      <a:pos x="T8" y="T9"/>
                    </a:cxn>
                  </a:cxnLst>
                  <a:rect l="0" t="0" r="r" b="b"/>
                  <a:pathLst>
                    <a:path w="69" h="30">
                      <a:moveTo>
                        <a:pt x="68" y="11"/>
                      </a:moveTo>
                      <a:cubicBezTo>
                        <a:pt x="67" y="4"/>
                        <a:pt x="52" y="0"/>
                        <a:pt x="33" y="3"/>
                      </a:cubicBezTo>
                      <a:cubicBezTo>
                        <a:pt x="15" y="5"/>
                        <a:pt x="0" y="13"/>
                        <a:pt x="1" y="19"/>
                      </a:cubicBezTo>
                      <a:cubicBezTo>
                        <a:pt x="2" y="26"/>
                        <a:pt x="18" y="30"/>
                        <a:pt x="36" y="28"/>
                      </a:cubicBezTo>
                      <a:cubicBezTo>
                        <a:pt x="55" y="25"/>
                        <a:pt x="69" y="18"/>
                        <a:pt x="68" y="1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0" name="Freeform 146"/>
                <p:cNvSpPr>
                  <a:spLocks/>
                </p:cNvSpPr>
                <p:nvPr/>
              </p:nvSpPr>
              <p:spPr bwMode="auto">
                <a:xfrm>
                  <a:off x="1264" y="3480"/>
                  <a:ext cx="219" cy="90"/>
                </a:xfrm>
                <a:custGeom>
                  <a:avLst/>
                  <a:gdLst>
                    <a:gd name="T0" fmla="*/ 219 w 219"/>
                    <a:gd name="T1" fmla="*/ 45 h 90"/>
                    <a:gd name="T2" fmla="*/ 211 w 219"/>
                    <a:gd name="T3" fmla="*/ 62 h 90"/>
                    <a:gd name="T4" fmla="*/ 99 w 219"/>
                    <a:gd name="T5" fmla="*/ 90 h 90"/>
                    <a:gd name="T6" fmla="*/ 0 w 219"/>
                    <a:gd name="T7" fmla="*/ 19 h 90"/>
                    <a:gd name="T8" fmla="*/ 5 w 219"/>
                    <a:gd name="T9" fmla="*/ 0 h 90"/>
                    <a:gd name="T10" fmla="*/ 219 w 219"/>
                    <a:gd name="T11" fmla="*/ 45 h 90"/>
                  </a:gdLst>
                  <a:ahLst/>
                  <a:cxnLst>
                    <a:cxn ang="0">
                      <a:pos x="T0" y="T1"/>
                    </a:cxn>
                    <a:cxn ang="0">
                      <a:pos x="T2" y="T3"/>
                    </a:cxn>
                    <a:cxn ang="0">
                      <a:pos x="T4" y="T5"/>
                    </a:cxn>
                    <a:cxn ang="0">
                      <a:pos x="T6" y="T7"/>
                    </a:cxn>
                    <a:cxn ang="0">
                      <a:pos x="T8" y="T9"/>
                    </a:cxn>
                    <a:cxn ang="0">
                      <a:pos x="T10" y="T11"/>
                    </a:cxn>
                  </a:cxnLst>
                  <a:rect l="0" t="0" r="r" b="b"/>
                  <a:pathLst>
                    <a:path w="219" h="90">
                      <a:moveTo>
                        <a:pt x="219" y="45"/>
                      </a:moveTo>
                      <a:lnTo>
                        <a:pt x="211" y="62"/>
                      </a:lnTo>
                      <a:lnTo>
                        <a:pt x="99" y="90"/>
                      </a:lnTo>
                      <a:lnTo>
                        <a:pt x="0" y="19"/>
                      </a:lnTo>
                      <a:lnTo>
                        <a:pt x="5" y="0"/>
                      </a:lnTo>
                      <a:lnTo>
                        <a:pt x="219"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71" name="Freeform 147"/>
                <p:cNvSpPr>
                  <a:spLocks/>
                </p:cNvSpPr>
                <p:nvPr/>
              </p:nvSpPr>
              <p:spPr bwMode="auto">
                <a:xfrm>
                  <a:off x="1264" y="3480"/>
                  <a:ext cx="219" cy="90"/>
                </a:xfrm>
                <a:custGeom>
                  <a:avLst/>
                  <a:gdLst>
                    <a:gd name="T0" fmla="*/ 219 w 219"/>
                    <a:gd name="T1" fmla="*/ 45 h 90"/>
                    <a:gd name="T2" fmla="*/ 211 w 219"/>
                    <a:gd name="T3" fmla="*/ 62 h 90"/>
                    <a:gd name="T4" fmla="*/ 99 w 219"/>
                    <a:gd name="T5" fmla="*/ 90 h 90"/>
                    <a:gd name="T6" fmla="*/ 0 w 219"/>
                    <a:gd name="T7" fmla="*/ 19 h 90"/>
                    <a:gd name="T8" fmla="*/ 5 w 219"/>
                    <a:gd name="T9" fmla="*/ 0 h 90"/>
                  </a:gdLst>
                  <a:ahLst/>
                  <a:cxnLst>
                    <a:cxn ang="0">
                      <a:pos x="T0" y="T1"/>
                    </a:cxn>
                    <a:cxn ang="0">
                      <a:pos x="T2" y="T3"/>
                    </a:cxn>
                    <a:cxn ang="0">
                      <a:pos x="T4" y="T5"/>
                    </a:cxn>
                    <a:cxn ang="0">
                      <a:pos x="T6" y="T7"/>
                    </a:cxn>
                    <a:cxn ang="0">
                      <a:pos x="T8" y="T9"/>
                    </a:cxn>
                  </a:cxnLst>
                  <a:rect l="0" t="0" r="r" b="b"/>
                  <a:pathLst>
                    <a:path w="219" h="90">
                      <a:moveTo>
                        <a:pt x="219" y="45"/>
                      </a:moveTo>
                      <a:lnTo>
                        <a:pt x="211" y="62"/>
                      </a:lnTo>
                      <a:lnTo>
                        <a:pt x="99" y="90"/>
                      </a:lnTo>
                      <a:lnTo>
                        <a:pt x="0" y="19"/>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2" name="Freeform 148"/>
                <p:cNvSpPr>
                  <a:spLocks/>
                </p:cNvSpPr>
                <p:nvPr/>
              </p:nvSpPr>
              <p:spPr bwMode="auto">
                <a:xfrm>
                  <a:off x="1272" y="3454"/>
                  <a:ext cx="215" cy="95"/>
                </a:xfrm>
                <a:custGeom>
                  <a:avLst/>
                  <a:gdLst>
                    <a:gd name="T0" fmla="*/ 215 w 215"/>
                    <a:gd name="T1" fmla="*/ 69 h 95"/>
                    <a:gd name="T2" fmla="*/ 102 w 215"/>
                    <a:gd name="T3" fmla="*/ 95 h 95"/>
                    <a:gd name="T4" fmla="*/ 105 w 215"/>
                    <a:gd name="T5" fmla="*/ 95 h 95"/>
                    <a:gd name="T6" fmla="*/ 0 w 215"/>
                    <a:gd name="T7" fmla="*/ 25 h 95"/>
                    <a:gd name="T8" fmla="*/ 109 w 215"/>
                    <a:gd name="T9" fmla="*/ 0 h 95"/>
                    <a:gd name="T10" fmla="*/ 215 w 215"/>
                    <a:gd name="T11" fmla="*/ 69 h 95"/>
                  </a:gdLst>
                  <a:ahLst/>
                  <a:cxnLst>
                    <a:cxn ang="0">
                      <a:pos x="T0" y="T1"/>
                    </a:cxn>
                    <a:cxn ang="0">
                      <a:pos x="T2" y="T3"/>
                    </a:cxn>
                    <a:cxn ang="0">
                      <a:pos x="T4" y="T5"/>
                    </a:cxn>
                    <a:cxn ang="0">
                      <a:pos x="T6" y="T7"/>
                    </a:cxn>
                    <a:cxn ang="0">
                      <a:pos x="T8" y="T9"/>
                    </a:cxn>
                    <a:cxn ang="0">
                      <a:pos x="T10" y="T11"/>
                    </a:cxn>
                  </a:cxnLst>
                  <a:rect l="0" t="0" r="r" b="b"/>
                  <a:pathLst>
                    <a:path w="215" h="95">
                      <a:moveTo>
                        <a:pt x="215" y="69"/>
                      </a:moveTo>
                      <a:lnTo>
                        <a:pt x="102" y="95"/>
                      </a:lnTo>
                      <a:lnTo>
                        <a:pt x="105" y="95"/>
                      </a:lnTo>
                      <a:lnTo>
                        <a:pt x="0" y="25"/>
                      </a:lnTo>
                      <a:lnTo>
                        <a:pt x="109" y="0"/>
                      </a:lnTo>
                      <a:lnTo>
                        <a:pt x="215"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73" name="Freeform 149"/>
                <p:cNvSpPr>
                  <a:spLocks/>
                </p:cNvSpPr>
                <p:nvPr/>
              </p:nvSpPr>
              <p:spPr bwMode="auto">
                <a:xfrm>
                  <a:off x="1272" y="3454"/>
                  <a:ext cx="215" cy="95"/>
                </a:xfrm>
                <a:custGeom>
                  <a:avLst/>
                  <a:gdLst>
                    <a:gd name="T0" fmla="*/ 215 w 215"/>
                    <a:gd name="T1" fmla="*/ 69 h 95"/>
                    <a:gd name="T2" fmla="*/ 102 w 215"/>
                    <a:gd name="T3" fmla="*/ 95 h 95"/>
                    <a:gd name="T4" fmla="*/ 105 w 215"/>
                    <a:gd name="T5" fmla="*/ 95 h 95"/>
                    <a:gd name="T6" fmla="*/ 0 w 215"/>
                    <a:gd name="T7" fmla="*/ 25 h 95"/>
                    <a:gd name="T8" fmla="*/ 109 w 215"/>
                    <a:gd name="T9" fmla="*/ 0 h 95"/>
                    <a:gd name="T10" fmla="*/ 215 w 215"/>
                    <a:gd name="T11" fmla="*/ 69 h 95"/>
                  </a:gdLst>
                  <a:ahLst/>
                  <a:cxnLst>
                    <a:cxn ang="0">
                      <a:pos x="T0" y="T1"/>
                    </a:cxn>
                    <a:cxn ang="0">
                      <a:pos x="T2" y="T3"/>
                    </a:cxn>
                    <a:cxn ang="0">
                      <a:pos x="T4" y="T5"/>
                    </a:cxn>
                    <a:cxn ang="0">
                      <a:pos x="T6" y="T7"/>
                    </a:cxn>
                    <a:cxn ang="0">
                      <a:pos x="T8" y="T9"/>
                    </a:cxn>
                    <a:cxn ang="0">
                      <a:pos x="T10" y="T11"/>
                    </a:cxn>
                  </a:cxnLst>
                  <a:rect l="0" t="0" r="r" b="b"/>
                  <a:pathLst>
                    <a:path w="215" h="95">
                      <a:moveTo>
                        <a:pt x="215" y="69"/>
                      </a:moveTo>
                      <a:lnTo>
                        <a:pt x="102" y="95"/>
                      </a:lnTo>
                      <a:lnTo>
                        <a:pt x="105" y="95"/>
                      </a:lnTo>
                      <a:lnTo>
                        <a:pt x="0" y="25"/>
                      </a:lnTo>
                      <a:lnTo>
                        <a:pt x="109" y="0"/>
                      </a:lnTo>
                      <a:lnTo>
                        <a:pt x="215"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4" name="Freeform 150"/>
                <p:cNvSpPr>
                  <a:spLocks/>
                </p:cNvSpPr>
                <p:nvPr/>
              </p:nvSpPr>
              <p:spPr bwMode="auto">
                <a:xfrm>
                  <a:off x="1317" y="3466"/>
                  <a:ext cx="135" cy="70"/>
                </a:xfrm>
                <a:custGeom>
                  <a:avLst/>
                  <a:gdLst>
                    <a:gd name="T0" fmla="*/ 1188 w 1222"/>
                    <a:gd name="T1" fmla="*/ 464 h 628"/>
                    <a:gd name="T2" fmla="*/ 671 w 1222"/>
                    <a:gd name="T3" fmla="*/ 82 h 628"/>
                    <a:gd name="T4" fmla="*/ 33 w 1222"/>
                    <a:gd name="T5" fmla="*/ 164 h 628"/>
                    <a:gd name="T6" fmla="*/ 551 w 1222"/>
                    <a:gd name="T7" fmla="*/ 545 h 628"/>
                    <a:gd name="T8" fmla="*/ 1188 w 1222"/>
                    <a:gd name="T9" fmla="*/ 464 h 628"/>
                  </a:gdLst>
                  <a:ahLst/>
                  <a:cxnLst>
                    <a:cxn ang="0">
                      <a:pos x="T0" y="T1"/>
                    </a:cxn>
                    <a:cxn ang="0">
                      <a:pos x="T2" y="T3"/>
                    </a:cxn>
                    <a:cxn ang="0">
                      <a:pos x="T4" y="T5"/>
                    </a:cxn>
                    <a:cxn ang="0">
                      <a:pos x="T6" y="T7"/>
                    </a:cxn>
                    <a:cxn ang="0">
                      <a:pos x="T8" y="T9"/>
                    </a:cxn>
                  </a:cxnLst>
                  <a:rect l="0" t="0" r="r" b="b"/>
                  <a:pathLst>
                    <a:path w="1222" h="628">
                      <a:moveTo>
                        <a:pt x="1188" y="464"/>
                      </a:moveTo>
                      <a:cubicBezTo>
                        <a:pt x="1222" y="336"/>
                        <a:pt x="990" y="165"/>
                        <a:pt x="671" y="82"/>
                      </a:cubicBezTo>
                      <a:cubicBezTo>
                        <a:pt x="352" y="0"/>
                        <a:pt x="66" y="36"/>
                        <a:pt x="33" y="164"/>
                      </a:cubicBezTo>
                      <a:cubicBezTo>
                        <a:pt x="0" y="292"/>
                        <a:pt x="232" y="462"/>
                        <a:pt x="551" y="545"/>
                      </a:cubicBezTo>
                      <a:cubicBezTo>
                        <a:pt x="870" y="628"/>
                        <a:pt x="1155" y="591"/>
                        <a:pt x="1188" y="46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75" name="Freeform 151"/>
                <p:cNvSpPr>
                  <a:spLocks/>
                </p:cNvSpPr>
                <p:nvPr/>
              </p:nvSpPr>
              <p:spPr bwMode="auto">
                <a:xfrm>
                  <a:off x="1317" y="3466"/>
                  <a:ext cx="135" cy="70"/>
                </a:xfrm>
                <a:custGeom>
                  <a:avLst/>
                  <a:gdLst>
                    <a:gd name="T0" fmla="*/ 131 w 135"/>
                    <a:gd name="T1" fmla="*/ 51 h 70"/>
                    <a:gd name="T2" fmla="*/ 74 w 135"/>
                    <a:gd name="T3" fmla="*/ 9 h 70"/>
                    <a:gd name="T4" fmla="*/ 4 w 135"/>
                    <a:gd name="T5" fmla="*/ 18 h 70"/>
                    <a:gd name="T6" fmla="*/ 61 w 135"/>
                    <a:gd name="T7" fmla="*/ 60 h 70"/>
                    <a:gd name="T8" fmla="*/ 131 w 135"/>
                    <a:gd name="T9" fmla="*/ 51 h 70"/>
                  </a:gdLst>
                  <a:ahLst/>
                  <a:cxnLst>
                    <a:cxn ang="0">
                      <a:pos x="T0" y="T1"/>
                    </a:cxn>
                    <a:cxn ang="0">
                      <a:pos x="T2" y="T3"/>
                    </a:cxn>
                    <a:cxn ang="0">
                      <a:pos x="T4" y="T5"/>
                    </a:cxn>
                    <a:cxn ang="0">
                      <a:pos x="T6" y="T7"/>
                    </a:cxn>
                    <a:cxn ang="0">
                      <a:pos x="T8" y="T9"/>
                    </a:cxn>
                  </a:cxnLst>
                  <a:rect l="0" t="0" r="r" b="b"/>
                  <a:pathLst>
                    <a:path w="135" h="70">
                      <a:moveTo>
                        <a:pt x="131" y="51"/>
                      </a:moveTo>
                      <a:cubicBezTo>
                        <a:pt x="135" y="37"/>
                        <a:pt x="109" y="19"/>
                        <a:pt x="74" y="9"/>
                      </a:cubicBezTo>
                      <a:cubicBezTo>
                        <a:pt x="39" y="0"/>
                        <a:pt x="8" y="4"/>
                        <a:pt x="4" y="18"/>
                      </a:cubicBezTo>
                      <a:cubicBezTo>
                        <a:pt x="0" y="33"/>
                        <a:pt x="26" y="51"/>
                        <a:pt x="61" y="60"/>
                      </a:cubicBezTo>
                      <a:cubicBezTo>
                        <a:pt x="96" y="70"/>
                        <a:pt x="128" y="65"/>
                        <a:pt x="131"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6" name="Line 152"/>
                <p:cNvSpPr>
                  <a:spLocks noChangeShapeType="1"/>
                </p:cNvSpPr>
                <p:nvPr/>
              </p:nvSpPr>
              <p:spPr bwMode="auto">
                <a:xfrm flipH="1">
                  <a:off x="1360" y="3546"/>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7" name="Freeform 153"/>
                <p:cNvSpPr>
                  <a:spLocks/>
                </p:cNvSpPr>
                <p:nvPr/>
              </p:nvSpPr>
              <p:spPr bwMode="auto">
                <a:xfrm>
                  <a:off x="1351" y="3483"/>
                  <a:ext cx="69" cy="33"/>
                </a:xfrm>
                <a:custGeom>
                  <a:avLst/>
                  <a:gdLst>
                    <a:gd name="T0" fmla="*/ 606 w 622"/>
                    <a:gd name="T1" fmla="*/ 228 h 304"/>
                    <a:gd name="T2" fmla="*/ 340 w 622"/>
                    <a:gd name="T3" fmla="*/ 42 h 304"/>
                    <a:gd name="T4" fmla="*/ 16 w 622"/>
                    <a:gd name="T5" fmla="*/ 75 h 304"/>
                    <a:gd name="T6" fmla="*/ 283 w 622"/>
                    <a:gd name="T7" fmla="*/ 262 h 304"/>
                    <a:gd name="T8" fmla="*/ 606 w 622"/>
                    <a:gd name="T9" fmla="*/ 228 h 304"/>
                  </a:gdLst>
                  <a:ahLst/>
                  <a:cxnLst>
                    <a:cxn ang="0">
                      <a:pos x="T0" y="T1"/>
                    </a:cxn>
                    <a:cxn ang="0">
                      <a:pos x="T2" y="T3"/>
                    </a:cxn>
                    <a:cxn ang="0">
                      <a:pos x="T4" y="T5"/>
                    </a:cxn>
                    <a:cxn ang="0">
                      <a:pos x="T6" y="T7"/>
                    </a:cxn>
                    <a:cxn ang="0">
                      <a:pos x="T8" y="T9"/>
                    </a:cxn>
                  </a:cxnLst>
                  <a:rect l="0" t="0" r="r" b="b"/>
                  <a:pathLst>
                    <a:path w="622" h="304">
                      <a:moveTo>
                        <a:pt x="606" y="228"/>
                      </a:moveTo>
                      <a:cubicBezTo>
                        <a:pt x="622" y="168"/>
                        <a:pt x="503" y="84"/>
                        <a:pt x="340" y="42"/>
                      </a:cubicBezTo>
                      <a:cubicBezTo>
                        <a:pt x="177" y="0"/>
                        <a:pt x="32" y="15"/>
                        <a:pt x="16" y="75"/>
                      </a:cubicBezTo>
                      <a:cubicBezTo>
                        <a:pt x="0" y="136"/>
                        <a:pt x="120" y="220"/>
                        <a:pt x="283" y="262"/>
                      </a:cubicBezTo>
                      <a:cubicBezTo>
                        <a:pt x="445" y="304"/>
                        <a:pt x="590" y="289"/>
                        <a:pt x="606" y="22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78" name="Freeform 154"/>
                <p:cNvSpPr>
                  <a:spLocks/>
                </p:cNvSpPr>
                <p:nvPr/>
              </p:nvSpPr>
              <p:spPr bwMode="auto">
                <a:xfrm>
                  <a:off x="1351" y="3483"/>
                  <a:ext cx="69" cy="33"/>
                </a:xfrm>
                <a:custGeom>
                  <a:avLst/>
                  <a:gdLst>
                    <a:gd name="T0" fmla="*/ 67 w 69"/>
                    <a:gd name="T1" fmla="*/ 25 h 33"/>
                    <a:gd name="T2" fmla="*/ 38 w 69"/>
                    <a:gd name="T3" fmla="*/ 4 h 33"/>
                    <a:gd name="T4" fmla="*/ 2 w 69"/>
                    <a:gd name="T5" fmla="*/ 8 h 33"/>
                    <a:gd name="T6" fmla="*/ 31 w 69"/>
                    <a:gd name="T7" fmla="*/ 29 h 33"/>
                    <a:gd name="T8" fmla="*/ 67 w 69"/>
                    <a:gd name="T9" fmla="*/ 25 h 33"/>
                  </a:gdLst>
                  <a:ahLst/>
                  <a:cxnLst>
                    <a:cxn ang="0">
                      <a:pos x="T0" y="T1"/>
                    </a:cxn>
                    <a:cxn ang="0">
                      <a:pos x="T2" y="T3"/>
                    </a:cxn>
                    <a:cxn ang="0">
                      <a:pos x="T4" y="T5"/>
                    </a:cxn>
                    <a:cxn ang="0">
                      <a:pos x="T6" y="T7"/>
                    </a:cxn>
                    <a:cxn ang="0">
                      <a:pos x="T8" y="T9"/>
                    </a:cxn>
                  </a:cxnLst>
                  <a:rect l="0" t="0" r="r" b="b"/>
                  <a:pathLst>
                    <a:path w="69" h="33">
                      <a:moveTo>
                        <a:pt x="67" y="25"/>
                      </a:moveTo>
                      <a:cubicBezTo>
                        <a:pt x="69" y="18"/>
                        <a:pt x="55" y="9"/>
                        <a:pt x="38" y="4"/>
                      </a:cubicBezTo>
                      <a:cubicBezTo>
                        <a:pt x="20" y="0"/>
                        <a:pt x="4" y="1"/>
                        <a:pt x="2" y="8"/>
                      </a:cubicBezTo>
                      <a:cubicBezTo>
                        <a:pt x="0" y="15"/>
                        <a:pt x="13" y="24"/>
                        <a:pt x="31" y="29"/>
                      </a:cubicBezTo>
                      <a:cubicBezTo>
                        <a:pt x="49" y="33"/>
                        <a:pt x="65" y="32"/>
                        <a:pt x="67"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79" name="Freeform 155"/>
                <p:cNvSpPr>
                  <a:spLocks/>
                </p:cNvSpPr>
                <p:nvPr/>
              </p:nvSpPr>
              <p:spPr bwMode="auto">
                <a:xfrm>
                  <a:off x="1162" y="3595"/>
                  <a:ext cx="217" cy="90"/>
                </a:xfrm>
                <a:custGeom>
                  <a:avLst/>
                  <a:gdLst>
                    <a:gd name="T0" fmla="*/ 217 w 217"/>
                    <a:gd name="T1" fmla="*/ 45 h 90"/>
                    <a:gd name="T2" fmla="*/ 210 w 217"/>
                    <a:gd name="T3" fmla="*/ 62 h 90"/>
                    <a:gd name="T4" fmla="*/ 98 w 217"/>
                    <a:gd name="T5" fmla="*/ 90 h 90"/>
                    <a:gd name="T6" fmla="*/ 0 w 217"/>
                    <a:gd name="T7" fmla="*/ 19 h 90"/>
                    <a:gd name="T8" fmla="*/ 5 w 217"/>
                    <a:gd name="T9" fmla="*/ 0 h 90"/>
                    <a:gd name="T10" fmla="*/ 217 w 217"/>
                    <a:gd name="T11" fmla="*/ 45 h 90"/>
                  </a:gdLst>
                  <a:ahLst/>
                  <a:cxnLst>
                    <a:cxn ang="0">
                      <a:pos x="T0" y="T1"/>
                    </a:cxn>
                    <a:cxn ang="0">
                      <a:pos x="T2" y="T3"/>
                    </a:cxn>
                    <a:cxn ang="0">
                      <a:pos x="T4" y="T5"/>
                    </a:cxn>
                    <a:cxn ang="0">
                      <a:pos x="T6" y="T7"/>
                    </a:cxn>
                    <a:cxn ang="0">
                      <a:pos x="T8" y="T9"/>
                    </a:cxn>
                    <a:cxn ang="0">
                      <a:pos x="T10" y="T11"/>
                    </a:cxn>
                  </a:cxnLst>
                  <a:rect l="0" t="0" r="r" b="b"/>
                  <a:pathLst>
                    <a:path w="217" h="90">
                      <a:moveTo>
                        <a:pt x="217" y="45"/>
                      </a:moveTo>
                      <a:lnTo>
                        <a:pt x="210" y="62"/>
                      </a:lnTo>
                      <a:lnTo>
                        <a:pt x="98" y="90"/>
                      </a:lnTo>
                      <a:lnTo>
                        <a:pt x="0" y="19"/>
                      </a:lnTo>
                      <a:lnTo>
                        <a:pt x="5" y="0"/>
                      </a:lnTo>
                      <a:lnTo>
                        <a:pt x="217"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80" name="Freeform 156"/>
                <p:cNvSpPr>
                  <a:spLocks/>
                </p:cNvSpPr>
                <p:nvPr/>
              </p:nvSpPr>
              <p:spPr bwMode="auto">
                <a:xfrm>
                  <a:off x="1162" y="3595"/>
                  <a:ext cx="217" cy="90"/>
                </a:xfrm>
                <a:custGeom>
                  <a:avLst/>
                  <a:gdLst>
                    <a:gd name="T0" fmla="*/ 217 w 217"/>
                    <a:gd name="T1" fmla="*/ 45 h 90"/>
                    <a:gd name="T2" fmla="*/ 210 w 217"/>
                    <a:gd name="T3" fmla="*/ 62 h 90"/>
                    <a:gd name="T4" fmla="*/ 98 w 217"/>
                    <a:gd name="T5" fmla="*/ 90 h 90"/>
                    <a:gd name="T6" fmla="*/ 0 w 217"/>
                    <a:gd name="T7" fmla="*/ 19 h 90"/>
                    <a:gd name="T8" fmla="*/ 5 w 217"/>
                    <a:gd name="T9" fmla="*/ 0 h 90"/>
                  </a:gdLst>
                  <a:ahLst/>
                  <a:cxnLst>
                    <a:cxn ang="0">
                      <a:pos x="T0" y="T1"/>
                    </a:cxn>
                    <a:cxn ang="0">
                      <a:pos x="T2" y="T3"/>
                    </a:cxn>
                    <a:cxn ang="0">
                      <a:pos x="T4" y="T5"/>
                    </a:cxn>
                    <a:cxn ang="0">
                      <a:pos x="T6" y="T7"/>
                    </a:cxn>
                    <a:cxn ang="0">
                      <a:pos x="T8" y="T9"/>
                    </a:cxn>
                  </a:cxnLst>
                  <a:rect l="0" t="0" r="r" b="b"/>
                  <a:pathLst>
                    <a:path w="217" h="90">
                      <a:moveTo>
                        <a:pt x="217" y="45"/>
                      </a:moveTo>
                      <a:lnTo>
                        <a:pt x="210" y="62"/>
                      </a:lnTo>
                      <a:lnTo>
                        <a:pt x="98" y="90"/>
                      </a:lnTo>
                      <a:lnTo>
                        <a:pt x="0" y="19"/>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1" name="Freeform 157"/>
                <p:cNvSpPr>
                  <a:spLocks/>
                </p:cNvSpPr>
                <p:nvPr/>
              </p:nvSpPr>
              <p:spPr bwMode="auto">
                <a:xfrm>
                  <a:off x="1170" y="3569"/>
                  <a:ext cx="213" cy="95"/>
                </a:xfrm>
                <a:custGeom>
                  <a:avLst/>
                  <a:gdLst>
                    <a:gd name="T0" fmla="*/ 213 w 213"/>
                    <a:gd name="T1" fmla="*/ 69 h 95"/>
                    <a:gd name="T2" fmla="*/ 101 w 213"/>
                    <a:gd name="T3" fmla="*/ 95 h 95"/>
                    <a:gd name="T4" fmla="*/ 104 w 213"/>
                    <a:gd name="T5" fmla="*/ 95 h 95"/>
                    <a:gd name="T6" fmla="*/ 0 w 213"/>
                    <a:gd name="T7" fmla="*/ 25 h 95"/>
                    <a:gd name="T8" fmla="*/ 108 w 213"/>
                    <a:gd name="T9" fmla="*/ 0 h 95"/>
                    <a:gd name="T10" fmla="*/ 213 w 213"/>
                    <a:gd name="T11" fmla="*/ 69 h 95"/>
                  </a:gdLst>
                  <a:ahLst/>
                  <a:cxnLst>
                    <a:cxn ang="0">
                      <a:pos x="T0" y="T1"/>
                    </a:cxn>
                    <a:cxn ang="0">
                      <a:pos x="T2" y="T3"/>
                    </a:cxn>
                    <a:cxn ang="0">
                      <a:pos x="T4" y="T5"/>
                    </a:cxn>
                    <a:cxn ang="0">
                      <a:pos x="T6" y="T7"/>
                    </a:cxn>
                    <a:cxn ang="0">
                      <a:pos x="T8" y="T9"/>
                    </a:cxn>
                    <a:cxn ang="0">
                      <a:pos x="T10" y="T11"/>
                    </a:cxn>
                  </a:cxnLst>
                  <a:rect l="0" t="0" r="r" b="b"/>
                  <a:pathLst>
                    <a:path w="213" h="95">
                      <a:moveTo>
                        <a:pt x="213" y="69"/>
                      </a:moveTo>
                      <a:lnTo>
                        <a:pt x="101" y="95"/>
                      </a:lnTo>
                      <a:lnTo>
                        <a:pt x="104" y="95"/>
                      </a:lnTo>
                      <a:lnTo>
                        <a:pt x="0" y="25"/>
                      </a:lnTo>
                      <a:lnTo>
                        <a:pt x="108" y="0"/>
                      </a:lnTo>
                      <a:lnTo>
                        <a:pt x="213"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82" name="Freeform 158"/>
                <p:cNvSpPr>
                  <a:spLocks/>
                </p:cNvSpPr>
                <p:nvPr/>
              </p:nvSpPr>
              <p:spPr bwMode="auto">
                <a:xfrm>
                  <a:off x="1170" y="3569"/>
                  <a:ext cx="213" cy="95"/>
                </a:xfrm>
                <a:custGeom>
                  <a:avLst/>
                  <a:gdLst>
                    <a:gd name="T0" fmla="*/ 213 w 213"/>
                    <a:gd name="T1" fmla="*/ 69 h 95"/>
                    <a:gd name="T2" fmla="*/ 101 w 213"/>
                    <a:gd name="T3" fmla="*/ 95 h 95"/>
                    <a:gd name="T4" fmla="*/ 104 w 213"/>
                    <a:gd name="T5" fmla="*/ 95 h 95"/>
                    <a:gd name="T6" fmla="*/ 0 w 213"/>
                    <a:gd name="T7" fmla="*/ 25 h 95"/>
                    <a:gd name="T8" fmla="*/ 108 w 213"/>
                    <a:gd name="T9" fmla="*/ 0 h 95"/>
                    <a:gd name="T10" fmla="*/ 213 w 213"/>
                    <a:gd name="T11" fmla="*/ 69 h 95"/>
                  </a:gdLst>
                  <a:ahLst/>
                  <a:cxnLst>
                    <a:cxn ang="0">
                      <a:pos x="T0" y="T1"/>
                    </a:cxn>
                    <a:cxn ang="0">
                      <a:pos x="T2" y="T3"/>
                    </a:cxn>
                    <a:cxn ang="0">
                      <a:pos x="T4" y="T5"/>
                    </a:cxn>
                    <a:cxn ang="0">
                      <a:pos x="T6" y="T7"/>
                    </a:cxn>
                    <a:cxn ang="0">
                      <a:pos x="T8" y="T9"/>
                    </a:cxn>
                    <a:cxn ang="0">
                      <a:pos x="T10" y="T11"/>
                    </a:cxn>
                  </a:cxnLst>
                  <a:rect l="0" t="0" r="r" b="b"/>
                  <a:pathLst>
                    <a:path w="213" h="95">
                      <a:moveTo>
                        <a:pt x="213" y="69"/>
                      </a:moveTo>
                      <a:lnTo>
                        <a:pt x="101" y="95"/>
                      </a:lnTo>
                      <a:lnTo>
                        <a:pt x="104" y="95"/>
                      </a:lnTo>
                      <a:lnTo>
                        <a:pt x="0" y="25"/>
                      </a:lnTo>
                      <a:lnTo>
                        <a:pt x="108" y="0"/>
                      </a:lnTo>
                      <a:lnTo>
                        <a:pt x="213"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3" name="Freeform 159"/>
                <p:cNvSpPr>
                  <a:spLocks/>
                </p:cNvSpPr>
                <p:nvPr/>
              </p:nvSpPr>
              <p:spPr bwMode="auto">
                <a:xfrm>
                  <a:off x="1215" y="3581"/>
                  <a:ext cx="134" cy="69"/>
                </a:xfrm>
                <a:custGeom>
                  <a:avLst/>
                  <a:gdLst>
                    <a:gd name="T0" fmla="*/ 1181 w 1215"/>
                    <a:gd name="T1" fmla="*/ 462 h 627"/>
                    <a:gd name="T2" fmla="*/ 667 w 1215"/>
                    <a:gd name="T3" fmla="*/ 82 h 627"/>
                    <a:gd name="T4" fmla="*/ 33 w 1215"/>
                    <a:gd name="T5" fmla="*/ 164 h 627"/>
                    <a:gd name="T6" fmla="*/ 547 w 1215"/>
                    <a:gd name="T7" fmla="*/ 545 h 627"/>
                    <a:gd name="T8" fmla="*/ 1181 w 1215"/>
                    <a:gd name="T9" fmla="*/ 462 h 627"/>
                  </a:gdLst>
                  <a:ahLst/>
                  <a:cxnLst>
                    <a:cxn ang="0">
                      <a:pos x="T0" y="T1"/>
                    </a:cxn>
                    <a:cxn ang="0">
                      <a:pos x="T2" y="T3"/>
                    </a:cxn>
                    <a:cxn ang="0">
                      <a:pos x="T4" y="T5"/>
                    </a:cxn>
                    <a:cxn ang="0">
                      <a:pos x="T6" y="T7"/>
                    </a:cxn>
                    <a:cxn ang="0">
                      <a:pos x="T8" y="T9"/>
                    </a:cxn>
                  </a:cxnLst>
                  <a:rect l="0" t="0" r="r" b="b"/>
                  <a:pathLst>
                    <a:path w="1215" h="627">
                      <a:moveTo>
                        <a:pt x="1181" y="462"/>
                      </a:moveTo>
                      <a:cubicBezTo>
                        <a:pt x="1215" y="335"/>
                        <a:pt x="984" y="164"/>
                        <a:pt x="667" y="82"/>
                      </a:cubicBezTo>
                      <a:cubicBezTo>
                        <a:pt x="350" y="0"/>
                        <a:pt x="66" y="37"/>
                        <a:pt x="33" y="164"/>
                      </a:cubicBezTo>
                      <a:cubicBezTo>
                        <a:pt x="0" y="292"/>
                        <a:pt x="230" y="462"/>
                        <a:pt x="547" y="545"/>
                      </a:cubicBezTo>
                      <a:cubicBezTo>
                        <a:pt x="864" y="627"/>
                        <a:pt x="1148" y="590"/>
                        <a:pt x="1181" y="46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84" name="Freeform 160"/>
                <p:cNvSpPr>
                  <a:spLocks/>
                </p:cNvSpPr>
                <p:nvPr/>
              </p:nvSpPr>
              <p:spPr bwMode="auto">
                <a:xfrm>
                  <a:off x="1215" y="3581"/>
                  <a:ext cx="134" cy="69"/>
                </a:xfrm>
                <a:custGeom>
                  <a:avLst/>
                  <a:gdLst>
                    <a:gd name="T0" fmla="*/ 130 w 134"/>
                    <a:gd name="T1" fmla="*/ 51 h 69"/>
                    <a:gd name="T2" fmla="*/ 73 w 134"/>
                    <a:gd name="T3" fmla="*/ 9 h 69"/>
                    <a:gd name="T4" fmla="*/ 3 w 134"/>
                    <a:gd name="T5" fmla="*/ 18 h 69"/>
                    <a:gd name="T6" fmla="*/ 60 w 134"/>
                    <a:gd name="T7" fmla="*/ 60 h 69"/>
                    <a:gd name="T8" fmla="*/ 130 w 134"/>
                    <a:gd name="T9" fmla="*/ 51 h 69"/>
                  </a:gdLst>
                  <a:ahLst/>
                  <a:cxnLst>
                    <a:cxn ang="0">
                      <a:pos x="T0" y="T1"/>
                    </a:cxn>
                    <a:cxn ang="0">
                      <a:pos x="T2" y="T3"/>
                    </a:cxn>
                    <a:cxn ang="0">
                      <a:pos x="T4" y="T5"/>
                    </a:cxn>
                    <a:cxn ang="0">
                      <a:pos x="T6" y="T7"/>
                    </a:cxn>
                    <a:cxn ang="0">
                      <a:pos x="T8" y="T9"/>
                    </a:cxn>
                  </a:cxnLst>
                  <a:rect l="0" t="0" r="r" b="b"/>
                  <a:pathLst>
                    <a:path w="134" h="69">
                      <a:moveTo>
                        <a:pt x="130" y="51"/>
                      </a:moveTo>
                      <a:cubicBezTo>
                        <a:pt x="134" y="37"/>
                        <a:pt x="108" y="18"/>
                        <a:pt x="73" y="9"/>
                      </a:cubicBezTo>
                      <a:cubicBezTo>
                        <a:pt x="38" y="0"/>
                        <a:pt x="7" y="5"/>
                        <a:pt x="3" y="18"/>
                      </a:cubicBezTo>
                      <a:cubicBezTo>
                        <a:pt x="0" y="33"/>
                        <a:pt x="25" y="51"/>
                        <a:pt x="60" y="60"/>
                      </a:cubicBezTo>
                      <a:cubicBezTo>
                        <a:pt x="95" y="69"/>
                        <a:pt x="126" y="65"/>
                        <a:pt x="130"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5" name="Line 161"/>
                <p:cNvSpPr>
                  <a:spLocks noChangeShapeType="1"/>
                </p:cNvSpPr>
                <p:nvPr/>
              </p:nvSpPr>
              <p:spPr bwMode="auto">
                <a:xfrm flipH="1">
                  <a:off x="1257" y="3661"/>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6" name="Freeform 162"/>
                <p:cNvSpPr>
                  <a:spLocks/>
                </p:cNvSpPr>
                <p:nvPr/>
              </p:nvSpPr>
              <p:spPr bwMode="auto">
                <a:xfrm>
                  <a:off x="1248" y="3598"/>
                  <a:ext cx="68" cy="33"/>
                </a:xfrm>
                <a:custGeom>
                  <a:avLst/>
                  <a:gdLst>
                    <a:gd name="T0" fmla="*/ 603 w 619"/>
                    <a:gd name="T1" fmla="*/ 229 h 304"/>
                    <a:gd name="T2" fmla="*/ 338 w 619"/>
                    <a:gd name="T3" fmla="*/ 42 h 304"/>
                    <a:gd name="T4" fmla="*/ 16 w 619"/>
                    <a:gd name="T5" fmla="*/ 76 h 304"/>
                    <a:gd name="T6" fmla="*/ 281 w 619"/>
                    <a:gd name="T7" fmla="*/ 262 h 304"/>
                    <a:gd name="T8" fmla="*/ 603 w 619"/>
                    <a:gd name="T9" fmla="*/ 229 h 304"/>
                  </a:gdLst>
                  <a:ahLst/>
                  <a:cxnLst>
                    <a:cxn ang="0">
                      <a:pos x="T0" y="T1"/>
                    </a:cxn>
                    <a:cxn ang="0">
                      <a:pos x="T2" y="T3"/>
                    </a:cxn>
                    <a:cxn ang="0">
                      <a:pos x="T4" y="T5"/>
                    </a:cxn>
                    <a:cxn ang="0">
                      <a:pos x="T6" y="T7"/>
                    </a:cxn>
                    <a:cxn ang="0">
                      <a:pos x="T8" y="T9"/>
                    </a:cxn>
                  </a:cxnLst>
                  <a:rect l="0" t="0" r="r" b="b"/>
                  <a:pathLst>
                    <a:path w="619" h="304">
                      <a:moveTo>
                        <a:pt x="603" y="229"/>
                      </a:moveTo>
                      <a:cubicBezTo>
                        <a:pt x="619" y="168"/>
                        <a:pt x="500" y="84"/>
                        <a:pt x="338" y="42"/>
                      </a:cubicBezTo>
                      <a:cubicBezTo>
                        <a:pt x="176" y="0"/>
                        <a:pt x="32" y="16"/>
                        <a:pt x="16" y="76"/>
                      </a:cubicBezTo>
                      <a:cubicBezTo>
                        <a:pt x="0" y="137"/>
                        <a:pt x="119" y="220"/>
                        <a:pt x="281" y="262"/>
                      </a:cubicBezTo>
                      <a:cubicBezTo>
                        <a:pt x="443" y="304"/>
                        <a:pt x="587" y="289"/>
                        <a:pt x="603" y="22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87" name="Freeform 163"/>
                <p:cNvSpPr>
                  <a:spLocks/>
                </p:cNvSpPr>
                <p:nvPr/>
              </p:nvSpPr>
              <p:spPr bwMode="auto">
                <a:xfrm>
                  <a:off x="1248" y="3598"/>
                  <a:ext cx="68" cy="33"/>
                </a:xfrm>
                <a:custGeom>
                  <a:avLst/>
                  <a:gdLst>
                    <a:gd name="T0" fmla="*/ 67 w 68"/>
                    <a:gd name="T1" fmla="*/ 25 h 33"/>
                    <a:gd name="T2" fmla="*/ 38 w 68"/>
                    <a:gd name="T3" fmla="*/ 4 h 33"/>
                    <a:gd name="T4" fmla="*/ 2 w 68"/>
                    <a:gd name="T5" fmla="*/ 8 h 33"/>
                    <a:gd name="T6" fmla="*/ 31 w 68"/>
                    <a:gd name="T7" fmla="*/ 28 h 33"/>
                    <a:gd name="T8" fmla="*/ 67 w 68"/>
                    <a:gd name="T9" fmla="*/ 25 h 33"/>
                  </a:gdLst>
                  <a:ahLst/>
                  <a:cxnLst>
                    <a:cxn ang="0">
                      <a:pos x="T0" y="T1"/>
                    </a:cxn>
                    <a:cxn ang="0">
                      <a:pos x="T2" y="T3"/>
                    </a:cxn>
                    <a:cxn ang="0">
                      <a:pos x="T4" y="T5"/>
                    </a:cxn>
                    <a:cxn ang="0">
                      <a:pos x="T6" y="T7"/>
                    </a:cxn>
                    <a:cxn ang="0">
                      <a:pos x="T8" y="T9"/>
                    </a:cxn>
                  </a:cxnLst>
                  <a:rect l="0" t="0" r="r" b="b"/>
                  <a:pathLst>
                    <a:path w="68" h="33">
                      <a:moveTo>
                        <a:pt x="67" y="25"/>
                      </a:moveTo>
                      <a:cubicBezTo>
                        <a:pt x="68" y="18"/>
                        <a:pt x="55" y="9"/>
                        <a:pt x="38" y="4"/>
                      </a:cubicBezTo>
                      <a:cubicBezTo>
                        <a:pt x="20" y="0"/>
                        <a:pt x="4" y="1"/>
                        <a:pt x="2" y="8"/>
                      </a:cubicBezTo>
                      <a:cubicBezTo>
                        <a:pt x="0" y="15"/>
                        <a:pt x="13" y="24"/>
                        <a:pt x="31" y="28"/>
                      </a:cubicBezTo>
                      <a:cubicBezTo>
                        <a:pt x="49" y="33"/>
                        <a:pt x="65" y="31"/>
                        <a:pt x="67"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88" name="Freeform 164"/>
                <p:cNvSpPr>
                  <a:spLocks/>
                </p:cNvSpPr>
                <p:nvPr/>
              </p:nvSpPr>
              <p:spPr bwMode="auto">
                <a:xfrm>
                  <a:off x="1363" y="3541"/>
                  <a:ext cx="213" cy="94"/>
                </a:xfrm>
                <a:custGeom>
                  <a:avLst/>
                  <a:gdLst>
                    <a:gd name="T0" fmla="*/ 212 w 213"/>
                    <a:gd name="T1" fmla="*/ 0 h 94"/>
                    <a:gd name="T2" fmla="*/ 213 w 213"/>
                    <a:gd name="T3" fmla="*/ 18 h 94"/>
                    <a:gd name="T4" fmla="*/ 125 w 213"/>
                    <a:gd name="T5" fmla="*/ 94 h 94"/>
                    <a:gd name="T6" fmla="*/ 4 w 213"/>
                    <a:gd name="T7" fmla="*/ 75 h 94"/>
                    <a:gd name="T8" fmla="*/ 0 w 213"/>
                    <a:gd name="T9" fmla="*/ 56 h 94"/>
                    <a:gd name="T10" fmla="*/ 212 w 213"/>
                    <a:gd name="T11" fmla="*/ 0 h 94"/>
                  </a:gdLst>
                  <a:ahLst/>
                  <a:cxnLst>
                    <a:cxn ang="0">
                      <a:pos x="T0" y="T1"/>
                    </a:cxn>
                    <a:cxn ang="0">
                      <a:pos x="T2" y="T3"/>
                    </a:cxn>
                    <a:cxn ang="0">
                      <a:pos x="T4" y="T5"/>
                    </a:cxn>
                    <a:cxn ang="0">
                      <a:pos x="T6" y="T7"/>
                    </a:cxn>
                    <a:cxn ang="0">
                      <a:pos x="T8" y="T9"/>
                    </a:cxn>
                    <a:cxn ang="0">
                      <a:pos x="T10" y="T11"/>
                    </a:cxn>
                  </a:cxnLst>
                  <a:rect l="0" t="0" r="r" b="b"/>
                  <a:pathLst>
                    <a:path w="213" h="94">
                      <a:moveTo>
                        <a:pt x="212" y="0"/>
                      </a:moveTo>
                      <a:lnTo>
                        <a:pt x="213" y="18"/>
                      </a:lnTo>
                      <a:lnTo>
                        <a:pt x="125" y="94"/>
                      </a:lnTo>
                      <a:lnTo>
                        <a:pt x="4" y="75"/>
                      </a:lnTo>
                      <a:lnTo>
                        <a:pt x="0" y="56"/>
                      </a:lnTo>
                      <a:lnTo>
                        <a:pt x="21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89" name="Freeform 165"/>
                <p:cNvSpPr>
                  <a:spLocks/>
                </p:cNvSpPr>
                <p:nvPr/>
              </p:nvSpPr>
              <p:spPr bwMode="auto">
                <a:xfrm>
                  <a:off x="1363" y="3541"/>
                  <a:ext cx="213" cy="94"/>
                </a:xfrm>
                <a:custGeom>
                  <a:avLst/>
                  <a:gdLst>
                    <a:gd name="T0" fmla="*/ 212 w 213"/>
                    <a:gd name="T1" fmla="*/ 0 h 94"/>
                    <a:gd name="T2" fmla="*/ 213 w 213"/>
                    <a:gd name="T3" fmla="*/ 18 h 94"/>
                    <a:gd name="T4" fmla="*/ 125 w 213"/>
                    <a:gd name="T5" fmla="*/ 94 h 94"/>
                    <a:gd name="T6" fmla="*/ 4 w 213"/>
                    <a:gd name="T7" fmla="*/ 75 h 94"/>
                    <a:gd name="T8" fmla="*/ 0 w 213"/>
                    <a:gd name="T9" fmla="*/ 56 h 94"/>
                  </a:gdLst>
                  <a:ahLst/>
                  <a:cxnLst>
                    <a:cxn ang="0">
                      <a:pos x="T0" y="T1"/>
                    </a:cxn>
                    <a:cxn ang="0">
                      <a:pos x="T2" y="T3"/>
                    </a:cxn>
                    <a:cxn ang="0">
                      <a:pos x="T4" y="T5"/>
                    </a:cxn>
                    <a:cxn ang="0">
                      <a:pos x="T6" y="T7"/>
                    </a:cxn>
                    <a:cxn ang="0">
                      <a:pos x="T8" y="T9"/>
                    </a:cxn>
                  </a:cxnLst>
                  <a:rect l="0" t="0" r="r" b="b"/>
                  <a:pathLst>
                    <a:path w="213" h="94">
                      <a:moveTo>
                        <a:pt x="212" y="0"/>
                      </a:moveTo>
                      <a:lnTo>
                        <a:pt x="213" y="18"/>
                      </a:lnTo>
                      <a:lnTo>
                        <a:pt x="125" y="94"/>
                      </a:lnTo>
                      <a:lnTo>
                        <a:pt x="4" y="75"/>
                      </a:lnTo>
                      <a:lnTo>
                        <a:pt x="0" y="56"/>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0" name="Freeform 166"/>
                <p:cNvSpPr>
                  <a:spLocks/>
                </p:cNvSpPr>
                <p:nvPr/>
              </p:nvSpPr>
              <p:spPr bwMode="auto">
                <a:xfrm>
                  <a:off x="1365" y="3523"/>
                  <a:ext cx="213" cy="88"/>
                </a:xfrm>
                <a:custGeom>
                  <a:avLst/>
                  <a:gdLst>
                    <a:gd name="T0" fmla="*/ 213 w 213"/>
                    <a:gd name="T1" fmla="*/ 15 h 88"/>
                    <a:gd name="T2" fmla="*/ 123 w 213"/>
                    <a:gd name="T3" fmla="*/ 88 h 88"/>
                    <a:gd name="T4" fmla="*/ 126 w 213"/>
                    <a:gd name="T5" fmla="*/ 87 h 88"/>
                    <a:gd name="T6" fmla="*/ 0 w 213"/>
                    <a:gd name="T7" fmla="*/ 71 h 88"/>
                    <a:gd name="T8" fmla="*/ 87 w 213"/>
                    <a:gd name="T9" fmla="*/ 0 h 88"/>
                    <a:gd name="T10" fmla="*/ 213 w 213"/>
                    <a:gd name="T11" fmla="*/ 15 h 88"/>
                  </a:gdLst>
                  <a:ahLst/>
                  <a:cxnLst>
                    <a:cxn ang="0">
                      <a:pos x="T0" y="T1"/>
                    </a:cxn>
                    <a:cxn ang="0">
                      <a:pos x="T2" y="T3"/>
                    </a:cxn>
                    <a:cxn ang="0">
                      <a:pos x="T4" y="T5"/>
                    </a:cxn>
                    <a:cxn ang="0">
                      <a:pos x="T6" y="T7"/>
                    </a:cxn>
                    <a:cxn ang="0">
                      <a:pos x="T8" y="T9"/>
                    </a:cxn>
                    <a:cxn ang="0">
                      <a:pos x="T10" y="T11"/>
                    </a:cxn>
                  </a:cxnLst>
                  <a:rect l="0" t="0" r="r" b="b"/>
                  <a:pathLst>
                    <a:path w="213" h="88">
                      <a:moveTo>
                        <a:pt x="213" y="15"/>
                      </a:moveTo>
                      <a:lnTo>
                        <a:pt x="123" y="88"/>
                      </a:lnTo>
                      <a:lnTo>
                        <a:pt x="126" y="87"/>
                      </a:lnTo>
                      <a:lnTo>
                        <a:pt x="0" y="71"/>
                      </a:lnTo>
                      <a:lnTo>
                        <a:pt x="87" y="0"/>
                      </a:lnTo>
                      <a:lnTo>
                        <a:pt x="213" y="1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91" name="Freeform 167"/>
                <p:cNvSpPr>
                  <a:spLocks/>
                </p:cNvSpPr>
                <p:nvPr/>
              </p:nvSpPr>
              <p:spPr bwMode="auto">
                <a:xfrm>
                  <a:off x="1365" y="3523"/>
                  <a:ext cx="213" cy="88"/>
                </a:xfrm>
                <a:custGeom>
                  <a:avLst/>
                  <a:gdLst>
                    <a:gd name="T0" fmla="*/ 213 w 213"/>
                    <a:gd name="T1" fmla="*/ 15 h 88"/>
                    <a:gd name="T2" fmla="*/ 123 w 213"/>
                    <a:gd name="T3" fmla="*/ 88 h 88"/>
                    <a:gd name="T4" fmla="*/ 126 w 213"/>
                    <a:gd name="T5" fmla="*/ 87 h 88"/>
                    <a:gd name="T6" fmla="*/ 0 w 213"/>
                    <a:gd name="T7" fmla="*/ 71 h 88"/>
                    <a:gd name="T8" fmla="*/ 87 w 213"/>
                    <a:gd name="T9" fmla="*/ 0 h 88"/>
                    <a:gd name="T10" fmla="*/ 213 w 213"/>
                    <a:gd name="T11" fmla="*/ 15 h 88"/>
                  </a:gdLst>
                  <a:ahLst/>
                  <a:cxnLst>
                    <a:cxn ang="0">
                      <a:pos x="T0" y="T1"/>
                    </a:cxn>
                    <a:cxn ang="0">
                      <a:pos x="T2" y="T3"/>
                    </a:cxn>
                    <a:cxn ang="0">
                      <a:pos x="T4" y="T5"/>
                    </a:cxn>
                    <a:cxn ang="0">
                      <a:pos x="T6" y="T7"/>
                    </a:cxn>
                    <a:cxn ang="0">
                      <a:pos x="T8" y="T9"/>
                    </a:cxn>
                    <a:cxn ang="0">
                      <a:pos x="T10" y="T11"/>
                    </a:cxn>
                  </a:cxnLst>
                  <a:rect l="0" t="0" r="r" b="b"/>
                  <a:pathLst>
                    <a:path w="213" h="88">
                      <a:moveTo>
                        <a:pt x="213" y="15"/>
                      </a:moveTo>
                      <a:lnTo>
                        <a:pt x="123" y="88"/>
                      </a:lnTo>
                      <a:lnTo>
                        <a:pt x="126" y="87"/>
                      </a:lnTo>
                      <a:lnTo>
                        <a:pt x="0" y="71"/>
                      </a:lnTo>
                      <a:lnTo>
                        <a:pt x="87" y="0"/>
                      </a:lnTo>
                      <a:lnTo>
                        <a:pt x="213" y="1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2" name="Freeform 168"/>
                <p:cNvSpPr>
                  <a:spLocks/>
                </p:cNvSpPr>
                <p:nvPr/>
              </p:nvSpPr>
              <p:spPr bwMode="auto">
                <a:xfrm>
                  <a:off x="1408" y="3530"/>
                  <a:ext cx="136" cy="67"/>
                </a:xfrm>
                <a:custGeom>
                  <a:avLst/>
                  <a:gdLst>
                    <a:gd name="T0" fmla="*/ 1201 w 1228"/>
                    <a:gd name="T1" fmla="*/ 178 h 606"/>
                    <a:gd name="T2" fmla="*/ 564 w 1228"/>
                    <a:gd name="T3" fmla="*/ 69 h 606"/>
                    <a:gd name="T4" fmla="*/ 27 w 1228"/>
                    <a:gd name="T5" fmla="*/ 428 h 606"/>
                    <a:gd name="T6" fmla="*/ 664 w 1228"/>
                    <a:gd name="T7" fmla="*/ 537 h 606"/>
                    <a:gd name="T8" fmla="*/ 1201 w 1228"/>
                    <a:gd name="T9" fmla="*/ 178 h 606"/>
                  </a:gdLst>
                  <a:ahLst/>
                  <a:cxnLst>
                    <a:cxn ang="0">
                      <a:pos x="T0" y="T1"/>
                    </a:cxn>
                    <a:cxn ang="0">
                      <a:pos x="T2" y="T3"/>
                    </a:cxn>
                    <a:cxn ang="0">
                      <a:pos x="T4" y="T5"/>
                    </a:cxn>
                    <a:cxn ang="0">
                      <a:pos x="T6" y="T7"/>
                    </a:cxn>
                    <a:cxn ang="0">
                      <a:pos x="T8" y="T9"/>
                    </a:cxn>
                  </a:cxnLst>
                  <a:rect l="0" t="0" r="r" b="b"/>
                  <a:pathLst>
                    <a:path w="1228" h="606">
                      <a:moveTo>
                        <a:pt x="1201" y="178"/>
                      </a:moveTo>
                      <a:cubicBezTo>
                        <a:pt x="1174" y="49"/>
                        <a:pt x="888" y="0"/>
                        <a:pt x="564" y="69"/>
                      </a:cubicBezTo>
                      <a:cubicBezTo>
                        <a:pt x="240" y="138"/>
                        <a:pt x="0" y="299"/>
                        <a:pt x="27" y="428"/>
                      </a:cubicBezTo>
                      <a:cubicBezTo>
                        <a:pt x="55" y="557"/>
                        <a:pt x="340" y="606"/>
                        <a:pt x="664" y="537"/>
                      </a:cubicBezTo>
                      <a:cubicBezTo>
                        <a:pt x="988" y="468"/>
                        <a:pt x="1228" y="307"/>
                        <a:pt x="1201" y="1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3" name="Freeform 169"/>
                <p:cNvSpPr>
                  <a:spLocks/>
                </p:cNvSpPr>
                <p:nvPr/>
              </p:nvSpPr>
              <p:spPr bwMode="auto">
                <a:xfrm>
                  <a:off x="1408" y="3530"/>
                  <a:ext cx="136" cy="67"/>
                </a:xfrm>
                <a:custGeom>
                  <a:avLst/>
                  <a:gdLst>
                    <a:gd name="T0" fmla="*/ 133 w 136"/>
                    <a:gd name="T1" fmla="*/ 20 h 67"/>
                    <a:gd name="T2" fmla="*/ 63 w 136"/>
                    <a:gd name="T3" fmla="*/ 8 h 67"/>
                    <a:gd name="T4" fmla="*/ 3 w 136"/>
                    <a:gd name="T5" fmla="*/ 47 h 67"/>
                    <a:gd name="T6" fmla="*/ 74 w 136"/>
                    <a:gd name="T7" fmla="*/ 59 h 67"/>
                    <a:gd name="T8" fmla="*/ 133 w 136"/>
                    <a:gd name="T9" fmla="*/ 20 h 67"/>
                  </a:gdLst>
                  <a:ahLst/>
                  <a:cxnLst>
                    <a:cxn ang="0">
                      <a:pos x="T0" y="T1"/>
                    </a:cxn>
                    <a:cxn ang="0">
                      <a:pos x="T2" y="T3"/>
                    </a:cxn>
                    <a:cxn ang="0">
                      <a:pos x="T4" y="T5"/>
                    </a:cxn>
                    <a:cxn ang="0">
                      <a:pos x="T6" y="T7"/>
                    </a:cxn>
                    <a:cxn ang="0">
                      <a:pos x="T8" y="T9"/>
                    </a:cxn>
                  </a:cxnLst>
                  <a:rect l="0" t="0" r="r" b="b"/>
                  <a:pathLst>
                    <a:path w="136" h="67">
                      <a:moveTo>
                        <a:pt x="133" y="20"/>
                      </a:moveTo>
                      <a:cubicBezTo>
                        <a:pt x="130" y="6"/>
                        <a:pt x="98" y="0"/>
                        <a:pt x="63" y="8"/>
                      </a:cubicBezTo>
                      <a:cubicBezTo>
                        <a:pt x="27" y="15"/>
                        <a:pt x="0" y="33"/>
                        <a:pt x="3" y="47"/>
                      </a:cubicBezTo>
                      <a:cubicBezTo>
                        <a:pt x="7" y="61"/>
                        <a:pt x="38" y="67"/>
                        <a:pt x="74" y="59"/>
                      </a:cubicBezTo>
                      <a:cubicBezTo>
                        <a:pt x="109" y="52"/>
                        <a:pt x="136" y="34"/>
                        <a:pt x="133"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4" name="Line 170"/>
                <p:cNvSpPr>
                  <a:spLocks noChangeShapeType="1"/>
                </p:cNvSpPr>
                <p:nvPr/>
              </p:nvSpPr>
              <p:spPr bwMode="auto">
                <a:xfrm>
                  <a:off x="1479" y="3613"/>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5" name="Freeform 171"/>
                <p:cNvSpPr>
                  <a:spLocks/>
                </p:cNvSpPr>
                <p:nvPr/>
              </p:nvSpPr>
              <p:spPr bwMode="auto">
                <a:xfrm>
                  <a:off x="1441" y="3546"/>
                  <a:ext cx="69" cy="32"/>
                </a:xfrm>
                <a:custGeom>
                  <a:avLst/>
                  <a:gdLst>
                    <a:gd name="T0" fmla="*/ 613 w 626"/>
                    <a:gd name="T1" fmla="*/ 83 h 293"/>
                    <a:gd name="T2" fmla="*/ 290 w 626"/>
                    <a:gd name="T3" fmla="*/ 35 h 293"/>
                    <a:gd name="T4" fmla="*/ 14 w 626"/>
                    <a:gd name="T5" fmla="*/ 210 h 293"/>
                    <a:gd name="T6" fmla="*/ 337 w 626"/>
                    <a:gd name="T7" fmla="*/ 258 h 293"/>
                    <a:gd name="T8" fmla="*/ 613 w 626"/>
                    <a:gd name="T9" fmla="*/ 83 h 293"/>
                  </a:gdLst>
                  <a:ahLst/>
                  <a:cxnLst>
                    <a:cxn ang="0">
                      <a:pos x="T0" y="T1"/>
                    </a:cxn>
                    <a:cxn ang="0">
                      <a:pos x="T2" y="T3"/>
                    </a:cxn>
                    <a:cxn ang="0">
                      <a:pos x="T4" y="T5"/>
                    </a:cxn>
                    <a:cxn ang="0">
                      <a:pos x="T6" y="T7"/>
                    </a:cxn>
                    <a:cxn ang="0">
                      <a:pos x="T8" y="T9"/>
                    </a:cxn>
                  </a:cxnLst>
                  <a:rect l="0" t="0" r="r" b="b"/>
                  <a:pathLst>
                    <a:path w="626" h="293">
                      <a:moveTo>
                        <a:pt x="613" y="83"/>
                      </a:moveTo>
                      <a:cubicBezTo>
                        <a:pt x="600" y="21"/>
                        <a:pt x="455" y="0"/>
                        <a:pt x="290" y="35"/>
                      </a:cubicBezTo>
                      <a:cubicBezTo>
                        <a:pt x="124" y="71"/>
                        <a:pt x="0" y="149"/>
                        <a:pt x="14" y="210"/>
                      </a:cubicBezTo>
                      <a:cubicBezTo>
                        <a:pt x="27" y="272"/>
                        <a:pt x="171" y="293"/>
                        <a:pt x="337" y="258"/>
                      </a:cubicBezTo>
                      <a:cubicBezTo>
                        <a:pt x="503" y="223"/>
                        <a:pt x="626" y="144"/>
                        <a:pt x="613" y="8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596" name="Freeform 172"/>
                <p:cNvSpPr>
                  <a:spLocks/>
                </p:cNvSpPr>
                <p:nvPr/>
              </p:nvSpPr>
              <p:spPr bwMode="auto">
                <a:xfrm>
                  <a:off x="1441" y="3546"/>
                  <a:ext cx="69" cy="32"/>
                </a:xfrm>
                <a:custGeom>
                  <a:avLst/>
                  <a:gdLst>
                    <a:gd name="T0" fmla="*/ 68 w 69"/>
                    <a:gd name="T1" fmla="*/ 9 h 32"/>
                    <a:gd name="T2" fmla="*/ 32 w 69"/>
                    <a:gd name="T3" fmla="*/ 4 h 32"/>
                    <a:gd name="T4" fmla="*/ 2 w 69"/>
                    <a:gd name="T5" fmla="*/ 23 h 32"/>
                    <a:gd name="T6" fmla="*/ 38 w 69"/>
                    <a:gd name="T7" fmla="*/ 28 h 32"/>
                    <a:gd name="T8" fmla="*/ 68 w 69"/>
                    <a:gd name="T9" fmla="*/ 9 h 32"/>
                  </a:gdLst>
                  <a:ahLst/>
                  <a:cxnLst>
                    <a:cxn ang="0">
                      <a:pos x="T0" y="T1"/>
                    </a:cxn>
                    <a:cxn ang="0">
                      <a:pos x="T2" y="T3"/>
                    </a:cxn>
                    <a:cxn ang="0">
                      <a:pos x="T4" y="T5"/>
                    </a:cxn>
                    <a:cxn ang="0">
                      <a:pos x="T6" y="T7"/>
                    </a:cxn>
                    <a:cxn ang="0">
                      <a:pos x="T8" y="T9"/>
                    </a:cxn>
                  </a:cxnLst>
                  <a:rect l="0" t="0" r="r" b="b"/>
                  <a:pathLst>
                    <a:path w="69" h="32">
                      <a:moveTo>
                        <a:pt x="68" y="9"/>
                      </a:moveTo>
                      <a:cubicBezTo>
                        <a:pt x="67" y="2"/>
                        <a:pt x="51" y="0"/>
                        <a:pt x="32" y="4"/>
                      </a:cubicBezTo>
                      <a:cubicBezTo>
                        <a:pt x="14" y="7"/>
                        <a:pt x="0" y="16"/>
                        <a:pt x="2" y="23"/>
                      </a:cubicBezTo>
                      <a:cubicBezTo>
                        <a:pt x="3" y="30"/>
                        <a:pt x="19" y="32"/>
                        <a:pt x="38" y="28"/>
                      </a:cubicBezTo>
                      <a:cubicBezTo>
                        <a:pt x="56" y="24"/>
                        <a:pt x="69" y="16"/>
                        <a:pt x="68"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7" name="Freeform 173"/>
                <p:cNvSpPr>
                  <a:spLocks/>
                </p:cNvSpPr>
                <p:nvPr/>
              </p:nvSpPr>
              <p:spPr bwMode="auto">
                <a:xfrm>
                  <a:off x="993" y="3523"/>
                  <a:ext cx="211" cy="94"/>
                </a:xfrm>
                <a:custGeom>
                  <a:avLst/>
                  <a:gdLst>
                    <a:gd name="T0" fmla="*/ 210 w 211"/>
                    <a:gd name="T1" fmla="*/ 0 h 94"/>
                    <a:gd name="T2" fmla="*/ 211 w 211"/>
                    <a:gd name="T3" fmla="*/ 18 h 94"/>
                    <a:gd name="T4" fmla="*/ 124 w 211"/>
                    <a:gd name="T5" fmla="*/ 94 h 94"/>
                    <a:gd name="T6" fmla="*/ 4 w 211"/>
                    <a:gd name="T7" fmla="*/ 75 h 94"/>
                    <a:gd name="T8" fmla="*/ 0 w 211"/>
                    <a:gd name="T9" fmla="*/ 55 h 94"/>
                    <a:gd name="T10" fmla="*/ 210 w 211"/>
                    <a:gd name="T11" fmla="*/ 0 h 94"/>
                  </a:gdLst>
                  <a:ahLst/>
                  <a:cxnLst>
                    <a:cxn ang="0">
                      <a:pos x="T0" y="T1"/>
                    </a:cxn>
                    <a:cxn ang="0">
                      <a:pos x="T2" y="T3"/>
                    </a:cxn>
                    <a:cxn ang="0">
                      <a:pos x="T4" y="T5"/>
                    </a:cxn>
                    <a:cxn ang="0">
                      <a:pos x="T6" y="T7"/>
                    </a:cxn>
                    <a:cxn ang="0">
                      <a:pos x="T8" y="T9"/>
                    </a:cxn>
                    <a:cxn ang="0">
                      <a:pos x="T10" y="T11"/>
                    </a:cxn>
                  </a:cxnLst>
                  <a:rect l="0" t="0" r="r" b="b"/>
                  <a:pathLst>
                    <a:path w="211" h="94">
                      <a:moveTo>
                        <a:pt x="210" y="0"/>
                      </a:moveTo>
                      <a:lnTo>
                        <a:pt x="211" y="18"/>
                      </a:lnTo>
                      <a:lnTo>
                        <a:pt x="124" y="94"/>
                      </a:lnTo>
                      <a:lnTo>
                        <a:pt x="4" y="75"/>
                      </a:lnTo>
                      <a:lnTo>
                        <a:pt x="0" y="55"/>
                      </a:lnTo>
                      <a:lnTo>
                        <a:pt x="21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98" name="Freeform 174"/>
                <p:cNvSpPr>
                  <a:spLocks/>
                </p:cNvSpPr>
                <p:nvPr/>
              </p:nvSpPr>
              <p:spPr bwMode="auto">
                <a:xfrm>
                  <a:off x="993" y="3523"/>
                  <a:ext cx="211" cy="94"/>
                </a:xfrm>
                <a:custGeom>
                  <a:avLst/>
                  <a:gdLst>
                    <a:gd name="T0" fmla="*/ 210 w 211"/>
                    <a:gd name="T1" fmla="*/ 0 h 94"/>
                    <a:gd name="T2" fmla="*/ 211 w 211"/>
                    <a:gd name="T3" fmla="*/ 18 h 94"/>
                    <a:gd name="T4" fmla="*/ 124 w 211"/>
                    <a:gd name="T5" fmla="*/ 94 h 94"/>
                    <a:gd name="T6" fmla="*/ 4 w 211"/>
                    <a:gd name="T7" fmla="*/ 75 h 94"/>
                    <a:gd name="T8" fmla="*/ 0 w 211"/>
                    <a:gd name="T9" fmla="*/ 55 h 94"/>
                  </a:gdLst>
                  <a:ahLst/>
                  <a:cxnLst>
                    <a:cxn ang="0">
                      <a:pos x="T0" y="T1"/>
                    </a:cxn>
                    <a:cxn ang="0">
                      <a:pos x="T2" y="T3"/>
                    </a:cxn>
                    <a:cxn ang="0">
                      <a:pos x="T4" y="T5"/>
                    </a:cxn>
                    <a:cxn ang="0">
                      <a:pos x="T6" y="T7"/>
                    </a:cxn>
                    <a:cxn ang="0">
                      <a:pos x="T8" y="T9"/>
                    </a:cxn>
                  </a:cxnLst>
                  <a:rect l="0" t="0" r="r" b="b"/>
                  <a:pathLst>
                    <a:path w="211" h="94">
                      <a:moveTo>
                        <a:pt x="210" y="0"/>
                      </a:moveTo>
                      <a:lnTo>
                        <a:pt x="211" y="18"/>
                      </a:lnTo>
                      <a:lnTo>
                        <a:pt x="124" y="94"/>
                      </a:lnTo>
                      <a:lnTo>
                        <a:pt x="4" y="75"/>
                      </a:lnTo>
                      <a:lnTo>
                        <a:pt x="0" y="55"/>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99" name="Freeform 175"/>
                <p:cNvSpPr>
                  <a:spLocks/>
                </p:cNvSpPr>
                <p:nvPr/>
              </p:nvSpPr>
              <p:spPr bwMode="auto">
                <a:xfrm>
                  <a:off x="995" y="3504"/>
                  <a:ext cx="211" cy="89"/>
                </a:xfrm>
                <a:custGeom>
                  <a:avLst/>
                  <a:gdLst>
                    <a:gd name="T0" fmla="*/ 211 w 211"/>
                    <a:gd name="T1" fmla="*/ 15 h 89"/>
                    <a:gd name="T2" fmla="*/ 122 w 211"/>
                    <a:gd name="T3" fmla="*/ 89 h 89"/>
                    <a:gd name="T4" fmla="*/ 125 w 211"/>
                    <a:gd name="T5" fmla="*/ 88 h 89"/>
                    <a:gd name="T6" fmla="*/ 0 w 211"/>
                    <a:gd name="T7" fmla="*/ 71 h 89"/>
                    <a:gd name="T8" fmla="*/ 86 w 211"/>
                    <a:gd name="T9" fmla="*/ 0 h 89"/>
                    <a:gd name="T10" fmla="*/ 211 w 211"/>
                    <a:gd name="T11" fmla="*/ 15 h 89"/>
                  </a:gdLst>
                  <a:ahLst/>
                  <a:cxnLst>
                    <a:cxn ang="0">
                      <a:pos x="T0" y="T1"/>
                    </a:cxn>
                    <a:cxn ang="0">
                      <a:pos x="T2" y="T3"/>
                    </a:cxn>
                    <a:cxn ang="0">
                      <a:pos x="T4" y="T5"/>
                    </a:cxn>
                    <a:cxn ang="0">
                      <a:pos x="T6" y="T7"/>
                    </a:cxn>
                    <a:cxn ang="0">
                      <a:pos x="T8" y="T9"/>
                    </a:cxn>
                    <a:cxn ang="0">
                      <a:pos x="T10" y="T11"/>
                    </a:cxn>
                  </a:cxnLst>
                  <a:rect l="0" t="0" r="r" b="b"/>
                  <a:pathLst>
                    <a:path w="211" h="89">
                      <a:moveTo>
                        <a:pt x="211" y="15"/>
                      </a:moveTo>
                      <a:lnTo>
                        <a:pt x="122" y="89"/>
                      </a:lnTo>
                      <a:lnTo>
                        <a:pt x="125" y="88"/>
                      </a:lnTo>
                      <a:lnTo>
                        <a:pt x="0" y="71"/>
                      </a:lnTo>
                      <a:lnTo>
                        <a:pt x="86" y="0"/>
                      </a:lnTo>
                      <a:lnTo>
                        <a:pt x="211" y="1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00" name="Freeform 176"/>
                <p:cNvSpPr>
                  <a:spLocks/>
                </p:cNvSpPr>
                <p:nvPr/>
              </p:nvSpPr>
              <p:spPr bwMode="auto">
                <a:xfrm>
                  <a:off x="995" y="3504"/>
                  <a:ext cx="211" cy="89"/>
                </a:xfrm>
                <a:custGeom>
                  <a:avLst/>
                  <a:gdLst>
                    <a:gd name="T0" fmla="*/ 211 w 211"/>
                    <a:gd name="T1" fmla="*/ 15 h 89"/>
                    <a:gd name="T2" fmla="*/ 122 w 211"/>
                    <a:gd name="T3" fmla="*/ 89 h 89"/>
                    <a:gd name="T4" fmla="*/ 125 w 211"/>
                    <a:gd name="T5" fmla="*/ 88 h 89"/>
                    <a:gd name="T6" fmla="*/ 0 w 211"/>
                    <a:gd name="T7" fmla="*/ 71 h 89"/>
                    <a:gd name="T8" fmla="*/ 86 w 211"/>
                    <a:gd name="T9" fmla="*/ 0 h 89"/>
                    <a:gd name="T10" fmla="*/ 211 w 211"/>
                    <a:gd name="T11" fmla="*/ 15 h 89"/>
                  </a:gdLst>
                  <a:ahLst/>
                  <a:cxnLst>
                    <a:cxn ang="0">
                      <a:pos x="T0" y="T1"/>
                    </a:cxn>
                    <a:cxn ang="0">
                      <a:pos x="T2" y="T3"/>
                    </a:cxn>
                    <a:cxn ang="0">
                      <a:pos x="T4" y="T5"/>
                    </a:cxn>
                    <a:cxn ang="0">
                      <a:pos x="T6" y="T7"/>
                    </a:cxn>
                    <a:cxn ang="0">
                      <a:pos x="T8" y="T9"/>
                    </a:cxn>
                    <a:cxn ang="0">
                      <a:pos x="T10" y="T11"/>
                    </a:cxn>
                  </a:cxnLst>
                  <a:rect l="0" t="0" r="r" b="b"/>
                  <a:pathLst>
                    <a:path w="211" h="89">
                      <a:moveTo>
                        <a:pt x="211" y="15"/>
                      </a:moveTo>
                      <a:lnTo>
                        <a:pt x="122" y="89"/>
                      </a:lnTo>
                      <a:lnTo>
                        <a:pt x="125" y="88"/>
                      </a:lnTo>
                      <a:lnTo>
                        <a:pt x="0" y="71"/>
                      </a:lnTo>
                      <a:lnTo>
                        <a:pt x="86" y="0"/>
                      </a:lnTo>
                      <a:lnTo>
                        <a:pt x="211" y="1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1" name="Freeform 177"/>
                <p:cNvSpPr>
                  <a:spLocks/>
                </p:cNvSpPr>
                <p:nvPr/>
              </p:nvSpPr>
              <p:spPr bwMode="auto">
                <a:xfrm>
                  <a:off x="1038" y="3511"/>
                  <a:ext cx="134" cy="67"/>
                </a:xfrm>
                <a:custGeom>
                  <a:avLst/>
                  <a:gdLst>
                    <a:gd name="T0" fmla="*/ 1195 w 1222"/>
                    <a:gd name="T1" fmla="*/ 180 h 609"/>
                    <a:gd name="T2" fmla="*/ 561 w 1222"/>
                    <a:gd name="T3" fmla="*/ 69 h 609"/>
                    <a:gd name="T4" fmla="*/ 28 w 1222"/>
                    <a:gd name="T5" fmla="*/ 429 h 609"/>
                    <a:gd name="T6" fmla="*/ 661 w 1222"/>
                    <a:gd name="T7" fmla="*/ 540 h 609"/>
                    <a:gd name="T8" fmla="*/ 1195 w 1222"/>
                    <a:gd name="T9" fmla="*/ 180 h 609"/>
                  </a:gdLst>
                  <a:ahLst/>
                  <a:cxnLst>
                    <a:cxn ang="0">
                      <a:pos x="T0" y="T1"/>
                    </a:cxn>
                    <a:cxn ang="0">
                      <a:pos x="T2" y="T3"/>
                    </a:cxn>
                    <a:cxn ang="0">
                      <a:pos x="T4" y="T5"/>
                    </a:cxn>
                    <a:cxn ang="0">
                      <a:pos x="T6" y="T7"/>
                    </a:cxn>
                    <a:cxn ang="0">
                      <a:pos x="T8" y="T9"/>
                    </a:cxn>
                  </a:cxnLst>
                  <a:rect l="0" t="0" r="r" b="b"/>
                  <a:pathLst>
                    <a:path w="1222" h="609">
                      <a:moveTo>
                        <a:pt x="1195" y="180"/>
                      </a:moveTo>
                      <a:cubicBezTo>
                        <a:pt x="1167" y="50"/>
                        <a:pt x="883" y="0"/>
                        <a:pt x="561" y="69"/>
                      </a:cubicBezTo>
                      <a:cubicBezTo>
                        <a:pt x="239" y="137"/>
                        <a:pt x="0" y="298"/>
                        <a:pt x="28" y="429"/>
                      </a:cubicBezTo>
                      <a:cubicBezTo>
                        <a:pt x="55" y="559"/>
                        <a:pt x="339" y="609"/>
                        <a:pt x="661" y="540"/>
                      </a:cubicBezTo>
                      <a:cubicBezTo>
                        <a:pt x="984" y="472"/>
                        <a:pt x="1222" y="311"/>
                        <a:pt x="1195" y="18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02" name="Freeform 178"/>
                <p:cNvSpPr>
                  <a:spLocks/>
                </p:cNvSpPr>
                <p:nvPr/>
              </p:nvSpPr>
              <p:spPr bwMode="auto">
                <a:xfrm>
                  <a:off x="1038" y="3511"/>
                  <a:ext cx="134" cy="67"/>
                </a:xfrm>
                <a:custGeom>
                  <a:avLst/>
                  <a:gdLst>
                    <a:gd name="T0" fmla="*/ 131 w 134"/>
                    <a:gd name="T1" fmla="*/ 20 h 67"/>
                    <a:gd name="T2" fmla="*/ 62 w 134"/>
                    <a:gd name="T3" fmla="*/ 8 h 67"/>
                    <a:gd name="T4" fmla="*/ 3 w 134"/>
                    <a:gd name="T5" fmla="*/ 48 h 67"/>
                    <a:gd name="T6" fmla="*/ 73 w 134"/>
                    <a:gd name="T7" fmla="*/ 60 h 67"/>
                    <a:gd name="T8" fmla="*/ 131 w 134"/>
                    <a:gd name="T9" fmla="*/ 20 h 67"/>
                  </a:gdLst>
                  <a:ahLst/>
                  <a:cxnLst>
                    <a:cxn ang="0">
                      <a:pos x="T0" y="T1"/>
                    </a:cxn>
                    <a:cxn ang="0">
                      <a:pos x="T2" y="T3"/>
                    </a:cxn>
                    <a:cxn ang="0">
                      <a:pos x="T4" y="T5"/>
                    </a:cxn>
                    <a:cxn ang="0">
                      <a:pos x="T6" y="T7"/>
                    </a:cxn>
                    <a:cxn ang="0">
                      <a:pos x="T8" y="T9"/>
                    </a:cxn>
                  </a:cxnLst>
                  <a:rect l="0" t="0" r="r" b="b"/>
                  <a:pathLst>
                    <a:path w="134" h="67">
                      <a:moveTo>
                        <a:pt x="131" y="20"/>
                      </a:moveTo>
                      <a:cubicBezTo>
                        <a:pt x="128" y="6"/>
                        <a:pt x="97" y="0"/>
                        <a:pt x="62" y="8"/>
                      </a:cubicBezTo>
                      <a:cubicBezTo>
                        <a:pt x="26" y="16"/>
                        <a:pt x="0" y="33"/>
                        <a:pt x="3" y="48"/>
                      </a:cubicBezTo>
                      <a:cubicBezTo>
                        <a:pt x="6" y="62"/>
                        <a:pt x="37" y="67"/>
                        <a:pt x="73" y="60"/>
                      </a:cubicBezTo>
                      <a:cubicBezTo>
                        <a:pt x="108" y="52"/>
                        <a:pt x="134" y="35"/>
                        <a:pt x="131"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3" name="Line 179"/>
                <p:cNvSpPr>
                  <a:spLocks noChangeShapeType="1"/>
                </p:cNvSpPr>
                <p:nvPr/>
              </p:nvSpPr>
              <p:spPr bwMode="auto">
                <a:xfrm>
                  <a:off x="1108" y="3595"/>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4" name="Freeform 180"/>
                <p:cNvSpPr>
                  <a:spLocks/>
                </p:cNvSpPr>
                <p:nvPr/>
              </p:nvSpPr>
              <p:spPr bwMode="auto">
                <a:xfrm>
                  <a:off x="1071" y="3527"/>
                  <a:ext cx="68" cy="33"/>
                </a:xfrm>
                <a:custGeom>
                  <a:avLst/>
                  <a:gdLst>
                    <a:gd name="T0" fmla="*/ 610 w 623"/>
                    <a:gd name="T1" fmla="*/ 84 h 295"/>
                    <a:gd name="T2" fmla="*/ 287 w 623"/>
                    <a:gd name="T3" fmla="*/ 35 h 295"/>
                    <a:gd name="T4" fmla="*/ 13 w 623"/>
                    <a:gd name="T5" fmla="*/ 211 h 295"/>
                    <a:gd name="T6" fmla="*/ 335 w 623"/>
                    <a:gd name="T7" fmla="*/ 259 h 295"/>
                    <a:gd name="T8" fmla="*/ 610 w 623"/>
                    <a:gd name="T9" fmla="*/ 84 h 295"/>
                  </a:gdLst>
                  <a:ahLst/>
                  <a:cxnLst>
                    <a:cxn ang="0">
                      <a:pos x="T0" y="T1"/>
                    </a:cxn>
                    <a:cxn ang="0">
                      <a:pos x="T2" y="T3"/>
                    </a:cxn>
                    <a:cxn ang="0">
                      <a:pos x="T4" y="T5"/>
                    </a:cxn>
                    <a:cxn ang="0">
                      <a:pos x="T6" y="T7"/>
                    </a:cxn>
                    <a:cxn ang="0">
                      <a:pos x="T8" y="T9"/>
                    </a:cxn>
                  </a:cxnLst>
                  <a:rect l="0" t="0" r="r" b="b"/>
                  <a:pathLst>
                    <a:path w="623" h="295">
                      <a:moveTo>
                        <a:pt x="610" y="84"/>
                      </a:moveTo>
                      <a:cubicBezTo>
                        <a:pt x="596" y="22"/>
                        <a:pt x="452" y="0"/>
                        <a:pt x="287" y="35"/>
                      </a:cubicBezTo>
                      <a:cubicBezTo>
                        <a:pt x="123" y="70"/>
                        <a:pt x="0" y="149"/>
                        <a:pt x="13" y="211"/>
                      </a:cubicBezTo>
                      <a:cubicBezTo>
                        <a:pt x="26" y="273"/>
                        <a:pt x="171" y="295"/>
                        <a:pt x="335" y="259"/>
                      </a:cubicBezTo>
                      <a:cubicBezTo>
                        <a:pt x="500" y="224"/>
                        <a:pt x="623" y="146"/>
                        <a:pt x="610" y="8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05" name="Freeform 181"/>
                <p:cNvSpPr>
                  <a:spLocks/>
                </p:cNvSpPr>
                <p:nvPr/>
              </p:nvSpPr>
              <p:spPr bwMode="auto">
                <a:xfrm>
                  <a:off x="1071" y="3527"/>
                  <a:ext cx="68" cy="33"/>
                </a:xfrm>
                <a:custGeom>
                  <a:avLst/>
                  <a:gdLst>
                    <a:gd name="T0" fmla="*/ 67 w 68"/>
                    <a:gd name="T1" fmla="*/ 9 h 33"/>
                    <a:gd name="T2" fmla="*/ 31 w 68"/>
                    <a:gd name="T3" fmla="*/ 4 h 33"/>
                    <a:gd name="T4" fmla="*/ 1 w 68"/>
                    <a:gd name="T5" fmla="*/ 23 h 33"/>
                    <a:gd name="T6" fmla="*/ 37 w 68"/>
                    <a:gd name="T7" fmla="*/ 29 h 33"/>
                    <a:gd name="T8" fmla="*/ 67 w 68"/>
                    <a:gd name="T9" fmla="*/ 9 h 33"/>
                  </a:gdLst>
                  <a:ahLst/>
                  <a:cxnLst>
                    <a:cxn ang="0">
                      <a:pos x="T0" y="T1"/>
                    </a:cxn>
                    <a:cxn ang="0">
                      <a:pos x="T2" y="T3"/>
                    </a:cxn>
                    <a:cxn ang="0">
                      <a:pos x="T4" y="T5"/>
                    </a:cxn>
                    <a:cxn ang="0">
                      <a:pos x="T6" y="T7"/>
                    </a:cxn>
                    <a:cxn ang="0">
                      <a:pos x="T8" y="T9"/>
                    </a:cxn>
                  </a:cxnLst>
                  <a:rect l="0" t="0" r="r" b="b"/>
                  <a:pathLst>
                    <a:path w="68" h="33">
                      <a:moveTo>
                        <a:pt x="67" y="9"/>
                      </a:moveTo>
                      <a:cubicBezTo>
                        <a:pt x="65" y="2"/>
                        <a:pt x="49" y="0"/>
                        <a:pt x="31" y="4"/>
                      </a:cubicBezTo>
                      <a:cubicBezTo>
                        <a:pt x="13" y="8"/>
                        <a:pt x="0" y="16"/>
                        <a:pt x="1" y="23"/>
                      </a:cubicBezTo>
                      <a:cubicBezTo>
                        <a:pt x="3" y="30"/>
                        <a:pt x="18" y="33"/>
                        <a:pt x="37" y="29"/>
                      </a:cubicBezTo>
                      <a:cubicBezTo>
                        <a:pt x="55" y="25"/>
                        <a:pt x="68" y="16"/>
                        <a:pt x="67"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6" name="Freeform 182"/>
                <p:cNvSpPr>
                  <a:spLocks/>
                </p:cNvSpPr>
                <p:nvPr/>
              </p:nvSpPr>
              <p:spPr bwMode="auto">
                <a:xfrm>
                  <a:off x="812" y="3512"/>
                  <a:ext cx="203" cy="118"/>
                </a:xfrm>
                <a:custGeom>
                  <a:avLst/>
                  <a:gdLst>
                    <a:gd name="T0" fmla="*/ 203 w 203"/>
                    <a:gd name="T1" fmla="*/ 104 h 118"/>
                    <a:gd name="T2" fmla="*/ 191 w 203"/>
                    <a:gd name="T3" fmla="*/ 118 h 118"/>
                    <a:gd name="T4" fmla="*/ 75 w 203"/>
                    <a:gd name="T5" fmla="*/ 114 h 118"/>
                    <a:gd name="T6" fmla="*/ 0 w 203"/>
                    <a:gd name="T7" fmla="*/ 17 h 118"/>
                    <a:gd name="T8" fmla="*/ 10 w 203"/>
                    <a:gd name="T9" fmla="*/ 0 h 118"/>
                    <a:gd name="T10" fmla="*/ 203 w 203"/>
                    <a:gd name="T11" fmla="*/ 104 h 118"/>
                  </a:gdLst>
                  <a:ahLst/>
                  <a:cxnLst>
                    <a:cxn ang="0">
                      <a:pos x="T0" y="T1"/>
                    </a:cxn>
                    <a:cxn ang="0">
                      <a:pos x="T2" y="T3"/>
                    </a:cxn>
                    <a:cxn ang="0">
                      <a:pos x="T4" y="T5"/>
                    </a:cxn>
                    <a:cxn ang="0">
                      <a:pos x="T6" y="T7"/>
                    </a:cxn>
                    <a:cxn ang="0">
                      <a:pos x="T8" y="T9"/>
                    </a:cxn>
                    <a:cxn ang="0">
                      <a:pos x="T10" y="T11"/>
                    </a:cxn>
                  </a:cxnLst>
                  <a:rect l="0" t="0" r="r" b="b"/>
                  <a:pathLst>
                    <a:path w="203" h="118">
                      <a:moveTo>
                        <a:pt x="203" y="104"/>
                      </a:moveTo>
                      <a:lnTo>
                        <a:pt x="191" y="118"/>
                      </a:lnTo>
                      <a:lnTo>
                        <a:pt x="75" y="114"/>
                      </a:lnTo>
                      <a:lnTo>
                        <a:pt x="0" y="17"/>
                      </a:lnTo>
                      <a:lnTo>
                        <a:pt x="10" y="0"/>
                      </a:lnTo>
                      <a:lnTo>
                        <a:pt x="203" y="10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07" name="Freeform 183"/>
                <p:cNvSpPr>
                  <a:spLocks/>
                </p:cNvSpPr>
                <p:nvPr/>
              </p:nvSpPr>
              <p:spPr bwMode="auto">
                <a:xfrm>
                  <a:off x="812" y="3512"/>
                  <a:ext cx="203" cy="118"/>
                </a:xfrm>
                <a:custGeom>
                  <a:avLst/>
                  <a:gdLst>
                    <a:gd name="T0" fmla="*/ 203 w 203"/>
                    <a:gd name="T1" fmla="*/ 104 h 118"/>
                    <a:gd name="T2" fmla="*/ 191 w 203"/>
                    <a:gd name="T3" fmla="*/ 118 h 118"/>
                    <a:gd name="T4" fmla="*/ 75 w 203"/>
                    <a:gd name="T5" fmla="*/ 114 h 118"/>
                    <a:gd name="T6" fmla="*/ 0 w 203"/>
                    <a:gd name="T7" fmla="*/ 17 h 118"/>
                    <a:gd name="T8" fmla="*/ 10 w 203"/>
                    <a:gd name="T9" fmla="*/ 0 h 118"/>
                  </a:gdLst>
                  <a:ahLst/>
                  <a:cxnLst>
                    <a:cxn ang="0">
                      <a:pos x="T0" y="T1"/>
                    </a:cxn>
                    <a:cxn ang="0">
                      <a:pos x="T2" y="T3"/>
                    </a:cxn>
                    <a:cxn ang="0">
                      <a:pos x="T4" y="T5"/>
                    </a:cxn>
                    <a:cxn ang="0">
                      <a:pos x="T6" y="T7"/>
                    </a:cxn>
                    <a:cxn ang="0">
                      <a:pos x="T8" y="T9"/>
                    </a:cxn>
                  </a:cxnLst>
                  <a:rect l="0" t="0" r="r" b="b"/>
                  <a:pathLst>
                    <a:path w="203" h="118">
                      <a:moveTo>
                        <a:pt x="203" y="104"/>
                      </a:moveTo>
                      <a:lnTo>
                        <a:pt x="191" y="118"/>
                      </a:lnTo>
                      <a:lnTo>
                        <a:pt x="75" y="114"/>
                      </a:lnTo>
                      <a:lnTo>
                        <a:pt x="0" y="17"/>
                      </a:lnTo>
                      <a:lnTo>
                        <a:pt x="10"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08" name="Freeform 184"/>
                <p:cNvSpPr>
                  <a:spLocks/>
                </p:cNvSpPr>
                <p:nvPr/>
              </p:nvSpPr>
              <p:spPr bwMode="auto">
                <a:xfrm>
                  <a:off x="825" y="3512"/>
                  <a:ext cx="194" cy="103"/>
                </a:xfrm>
                <a:custGeom>
                  <a:avLst/>
                  <a:gdLst>
                    <a:gd name="T0" fmla="*/ 194 w 194"/>
                    <a:gd name="T1" fmla="*/ 103 h 103"/>
                    <a:gd name="T2" fmla="*/ 79 w 194"/>
                    <a:gd name="T3" fmla="*/ 96 h 103"/>
                    <a:gd name="T4" fmla="*/ 81 w 194"/>
                    <a:gd name="T5" fmla="*/ 98 h 103"/>
                    <a:gd name="T6" fmla="*/ 0 w 194"/>
                    <a:gd name="T7" fmla="*/ 0 h 103"/>
                    <a:gd name="T8" fmla="*/ 112 w 194"/>
                    <a:gd name="T9" fmla="*/ 7 h 103"/>
                    <a:gd name="T10" fmla="*/ 194 w 194"/>
                    <a:gd name="T11" fmla="*/ 103 h 103"/>
                  </a:gdLst>
                  <a:ahLst/>
                  <a:cxnLst>
                    <a:cxn ang="0">
                      <a:pos x="T0" y="T1"/>
                    </a:cxn>
                    <a:cxn ang="0">
                      <a:pos x="T2" y="T3"/>
                    </a:cxn>
                    <a:cxn ang="0">
                      <a:pos x="T4" y="T5"/>
                    </a:cxn>
                    <a:cxn ang="0">
                      <a:pos x="T6" y="T7"/>
                    </a:cxn>
                    <a:cxn ang="0">
                      <a:pos x="T8" y="T9"/>
                    </a:cxn>
                    <a:cxn ang="0">
                      <a:pos x="T10" y="T11"/>
                    </a:cxn>
                  </a:cxnLst>
                  <a:rect l="0" t="0" r="r" b="b"/>
                  <a:pathLst>
                    <a:path w="194" h="103">
                      <a:moveTo>
                        <a:pt x="194" y="103"/>
                      </a:moveTo>
                      <a:lnTo>
                        <a:pt x="79" y="96"/>
                      </a:lnTo>
                      <a:lnTo>
                        <a:pt x="81" y="98"/>
                      </a:lnTo>
                      <a:lnTo>
                        <a:pt x="0" y="0"/>
                      </a:lnTo>
                      <a:lnTo>
                        <a:pt x="112" y="7"/>
                      </a:lnTo>
                      <a:lnTo>
                        <a:pt x="194" y="103"/>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09" name="Freeform 185"/>
                <p:cNvSpPr>
                  <a:spLocks/>
                </p:cNvSpPr>
                <p:nvPr/>
              </p:nvSpPr>
              <p:spPr bwMode="auto">
                <a:xfrm>
                  <a:off x="825" y="3512"/>
                  <a:ext cx="194" cy="103"/>
                </a:xfrm>
                <a:custGeom>
                  <a:avLst/>
                  <a:gdLst>
                    <a:gd name="T0" fmla="*/ 194 w 194"/>
                    <a:gd name="T1" fmla="*/ 103 h 103"/>
                    <a:gd name="T2" fmla="*/ 79 w 194"/>
                    <a:gd name="T3" fmla="*/ 96 h 103"/>
                    <a:gd name="T4" fmla="*/ 81 w 194"/>
                    <a:gd name="T5" fmla="*/ 98 h 103"/>
                    <a:gd name="T6" fmla="*/ 0 w 194"/>
                    <a:gd name="T7" fmla="*/ 0 h 103"/>
                    <a:gd name="T8" fmla="*/ 112 w 194"/>
                    <a:gd name="T9" fmla="*/ 7 h 103"/>
                    <a:gd name="T10" fmla="*/ 194 w 194"/>
                    <a:gd name="T11" fmla="*/ 103 h 103"/>
                  </a:gdLst>
                  <a:ahLst/>
                  <a:cxnLst>
                    <a:cxn ang="0">
                      <a:pos x="T0" y="T1"/>
                    </a:cxn>
                    <a:cxn ang="0">
                      <a:pos x="T2" y="T3"/>
                    </a:cxn>
                    <a:cxn ang="0">
                      <a:pos x="T4" y="T5"/>
                    </a:cxn>
                    <a:cxn ang="0">
                      <a:pos x="T6" y="T7"/>
                    </a:cxn>
                    <a:cxn ang="0">
                      <a:pos x="T8" y="T9"/>
                    </a:cxn>
                    <a:cxn ang="0">
                      <a:pos x="T10" y="T11"/>
                    </a:cxn>
                  </a:cxnLst>
                  <a:rect l="0" t="0" r="r" b="b"/>
                  <a:pathLst>
                    <a:path w="194" h="103">
                      <a:moveTo>
                        <a:pt x="194" y="103"/>
                      </a:moveTo>
                      <a:lnTo>
                        <a:pt x="79" y="96"/>
                      </a:lnTo>
                      <a:lnTo>
                        <a:pt x="81" y="98"/>
                      </a:lnTo>
                      <a:lnTo>
                        <a:pt x="0" y="0"/>
                      </a:lnTo>
                      <a:lnTo>
                        <a:pt x="112" y="7"/>
                      </a:lnTo>
                      <a:lnTo>
                        <a:pt x="194" y="103"/>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0" name="Freeform 186"/>
                <p:cNvSpPr>
                  <a:spLocks/>
                </p:cNvSpPr>
                <p:nvPr/>
              </p:nvSpPr>
              <p:spPr bwMode="auto">
                <a:xfrm>
                  <a:off x="863" y="3519"/>
                  <a:ext cx="129" cy="93"/>
                </a:xfrm>
                <a:custGeom>
                  <a:avLst/>
                  <a:gdLst>
                    <a:gd name="T0" fmla="*/ 1098 w 1167"/>
                    <a:gd name="T1" fmla="*/ 731 h 845"/>
                    <a:gd name="T2" fmla="*/ 708 w 1167"/>
                    <a:gd name="T3" fmla="*/ 215 h 845"/>
                    <a:gd name="T4" fmla="*/ 69 w 1167"/>
                    <a:gd name="T5" fmla="*/ 114 h 845"/>
                    <a:gd name="T6" fmla="*/ 460 w 1167"/>
                    <a:gd name="T7" fmla="*/ 629 h 845"/>
                    <a:gd name="T8" fmla="*/ 1098 w 1167"/>
                    <a:gd name="T9" fmla="*/ 731 h 845"/>
                  </a:gdLst>
                  <a:ahLst/>
                  <a:cxnLst>
                    <a:cxn ang="0">
                      <a:pos x="T0" y="T1"/>
                    </a:cxn>
                    <a:cxn ang="0">
                      <a:pos x="T2" y="T3"/>
                    </a:cxn>
                    <a:cxn ang="0">
                      <a:pos x="T4" y="T5"/>
                    </a:cxn>
                    <a:cxn ang="0">
                      <a:pos x="T6" y="T7"/>
                    </a:cxn>
                    <a:cxn ang="0">
                      <a:pos x="T8" y="T9"/>
                    </a:cxn>
                  </a:cxnLst>
                  <a:rect l="0" t="0" r="r" b="b"/>
                  <a:pathLst>
                    <a:path w="1167" h="845">
                      <a:moveTo>
                        <a:pt x="1098" y="731"/>
                      </a:moveTo>
                      <a:cubicBezTo>
                        <a:pt x="1167" y="616"/>
                        <a:pt x="992" y="386"/>
                        <a:pt x="708" y="215"/>
                      </a:cubicBezTo>
                      <a:cubicBezTo>
                        <a:pt x="423" y="45"/>
                        <a:pt x="137" y="0"/>
                        <a:pt x="69" y="114"/>
                      </a:cubicBezTo>
                      <a:cubicBezTo>
                        <a:pt x="0" y="228"/>
                        <a:pt x="175" y="459"/>
                        <a:pt x="460" y="629"/>
                      </a:cubicBezTo>
                      <a:cubicBezTo>
                        <a:pt x="744" y="800"/>
                        <a:pt x="1030" y="845"/>
                        <a:pt x="1098" y="73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11" name="Freeform 187"/>
                <p:cNvSpPr>
                  <a:spLocks/>
                </p:cNvSpPr>
                <p:nvPr/>
              </p:nvSpPr>
              <p:spPr bwMode="auto">
                <a:xfrm>
                  <a:off x="863" y="3519"/>
                  <a:ext cx="129" cy="93"/>
                </a:xfrm>
                <a:custGeom>
                  <a:avLst/>
                  <a:gdLst>
                    <a:gd name="T0" fmla="*/ 121 w 129"/>
                    <a:gd name="T1" fmla="*/ 80 h 93"/>
                    <a:gd name="T2" fmla="*/ 78 w 129"/>
                    <a:gd name="T3" fmla="*/ 23 h 93"/>
                    <a:gd name="T4" fmla="*/ 8 w 129"/>
                    <a:gd name="T5" fmla="*/ 12 h 93"/>
                    <a:gd name="T6" fmla="*/ 51 w 129"/>
                    <a:gd name="T7" fmla="*/ 69 h 93"/>
                    <a:gd name="T8" fmla="*/ 121 w 129"/>
                    <a:gd name="T9" fmla="*/ 80 h 93"/>
                  </a:gdLst>
                  <a:ahLst/>
                  <a:cxnLst>
                    <a:cxn ang="0">
                      <a:pos x="T0" y="T1"/>
                    </a:cxn>
                    <a:cxn ang="0">
                      <a:pos x="T2" y="T3"/>
                    </a:cxn>
                    <a:cxn ang="0">
                      <a:pos x="T4" y="T5"/>
                    </a:cxn>
                    <a:cxn ang="0">
                      <a:pos x="T6" y="T7"/>
                    </a:cxn>
                    <a:cxn ang="0">
                      <a:pos x="T8" y="T9"/>
                    </a:cxn>
                  </a:cxnLst>
                  <a:rect l="0" t="0" r="r" b="b"/>
                  <a:pathLst>
                    <a:path w="129" h="93">
                      <a:moveTo>
                        <a:pt x="121" y="80"/>
                      </a:moveTo>
                      <a:cubicBezTo>
                        <a:pt x="129" y="67"/>
                        <a:pt x="109" y="42"/>
                        <a:pt x="78" y="23"/>
                      </a:cubicBezTo>
                      <a:cubicBezTo>
                        <a:pt x="47" y="5"/>
                        <a:pt x="15" y="0"/>
                        <a:pt x="8" y="12"/>
                      </a:cubicBezTo>
                      <a:cubicBezTo>
                        <a:pt x="0" y="25"/>
                        <a:pt x="19" y="50"/>
                        <a:pt x="51" y="69"/>
                      </a:cubicBezTo>
                      <a:cubicBezTo>
                        <a:pt x="82" y="88"/>
                        <a:pt x="114" y="93"/>
                        <a:pt x="121" y="8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2" name="Line 188"/>
                <p:cNvSpPr>
                  <a:spLocks noChangeShapeType="1"/>
                </p:cNvSpPr>
                <p:nvPr/>
              </p:nvSpPr>
              <p:spPr bwMode="auto">
                <a:xfrm flipH="1">
                  <a:off x="885" y="3603"/>
                  <a:ext cx="11"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3" name="Freeform 189"/>
                <p:cNvSpPr>
                  <a:spLocks/>
                </p:cNvSpPr>
                <p:nvPr/>
              </p:nvSpPr>
              <p:spPr bwMode="auto">
                <a:xfrm>
                  <a:off x="896" y="3540"/>
                  <a:ext cx="65" cy="47"/>
                </a:xfrm>
                <a:custGeom>
                  <a:avLst/>
                  <a:gdLst>
                    <a:gd name="T0" fmla="*/ 559 w 591"/>
                    <a:gd name="T1" fmla="*/ 369 h 423"/>
                    <a:gd name="T2" fmla="*/ 355 w 591"/>
                    <a:gd name="T3" fmla="*/ 113 h 423"/>
                    <a:gd name="T4" fmla="*/ 33 w 591"/>
                    <a:gd name="T5" fmla="*/ 54 h 423"/>
                    <a:gd name="T6" fmla="*/ 237 w 591"/>
                    <a:gd name="T7" fmla="*/ 310 h 423"/>
                    <a:gd name="T8" fmla="*/ 559 w 591"/>
                    <a:gd name="T9" fmla="*/ 369 h 423"/>
                  </a:gdLst>
                  <a:ahLst/>
                  <a:cxnLst>
                    <a:cxn ang="0">
                      <a:pos x="T0" y="T1"/>
                    </a:cxn>
                    <a:cxn ang="0">
                      <a:pos x="T2" y="T3"/>
                    </a:cxn>
                    <a:cxn ang="0">
                      <a:pos x="T4" y="T5"/>
                    </a:cxn>
                    <a:cxn ang="0">
                      <a:pos x="T6" y="T7"/>
                    </a:cxn>
                    <a:cxn ang="0">
                      <a:pos x="T8" y="T9"/>
                    </a:cxn>
                  </a:cxnLst>
                  <a:rect l="0" t="0" r="r" b="b"/>
                  <a:pathLst>
                    <a:path w="591" h="423">
                      <a:moveTo>
                        <a:pt x="559" y="369"/>
                      </a:moveTo>
                      <a:cubicBezTo>
                        <a:pt x="591" y="315"/>
                        <a:pt x="500" y="200"/>
                        <a:pt x="355" y="113"/>
                      </a:cubicBezTo>
                      <a:cubicBezTo>
                        <a:pt x="209" y="26"/>
                        <a:pt x="65" y="0"/>
                        <a:pt x="33" y="54"/>
                      </a:cubicBezTo>
                      <a:cubicBezTo>
                        <a:pt x="0" y="108"/>
                        <a:pt x="91" y="223"/>
                        <a:pt x="237" y="310"/>
                      </a:cubicBezTo>
                      <a:cubicBezTo>
                        <a:pt x="382" y="397"/>
                        <a:pt x="526" y="423"/>
                        <a:pt x="559" y="36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14" name="Freeform 190"/>
                <p:cNvSpPr>
                  <a:spLocks/>
                </p:cNvSpPr>
                <p:nvPr/>
              </p:nvSpPr>
              <p:spPr bwMode="auto">
                <a:xfrm>
                  <a:off x="896" y="3540"/>
                  <a:ext cx="65" cy="47"/>
                </a:xfrm>
                <a:custGeom>
                  <a:avLst/>
                  <a:gdLst>
                    <a:gd name="T0" fmla="*/ 62 w 65"/>
                    <a:gd name="T1" fmla="*/ 41 h 47"/>
                    <a:gd name="T2" fmla="*/ 39 w 65"/>
                    <a:gd name="T3" fmla="*/ 13 h 47"/>
                    <a:gd name="T4" fmla="*/ 4 w 65"/>
                    <a:gd name="T5" fmla="*/ 6 h 47"/>
                    <a:gd name="T6" fmla="*/ 26 w 65"/>
                    <a:gd name="T7" fmla="*/ 35 h 47"/>
                    <a:gd name="T8" fmla="*/ 62 w 65"/>
                    <a:gd name="T9" fmla="*/ 41 h 47"/>
                  </a:gdLst>
                  <a:ahLst/>
                  <a:cxnLst>
                    <a:cxn ang="0">
                      <a:pos x="T0" y="T1"/>
                    </a:cxn>
                    <a:cxn ang="0">
                      <a:pos x="T2" y="T3"/>
                    </a:cxn>
                    <a:cxn ang="0">
                      <a:pos x="T4" y="T5"/>
                    </a:cxn>
                    <a:cxn ang="0">
                      <a:pos x="T6" y="T7"/>
                    </a:cxn>
                    <a:cxn ang="0">
                      <a:pos x="T8" y="T9"/>
                    </a:cxn>
                  </a:cxnLst>
                  <a:rect l="0" t="0" r="r" b="b"/>
                  <a:pathLst>
                    <a:path w="65" h="47">
                      <a:moveTo>
                        <a:pt x="62" y="41"/>
                      </a:moveTo>
                      <a:cubicBezTo>
                        <a:pt x="65" y="35"/>
                        <a:pt x="55" y="23"/>
                        <a:pt x="39" y="13"/>
                      </a:cubicBezTo>
                      <a:cubicBezTo>
                        <a:pt x="23" y="3"/>
                        <a:pt x="7" y="0"/>
                        <a:pt x="4" y="6"/>
                      </a:cubicBezTo>
                      <a:cubicBezTo>
                        <a:pt x="0" y="12"/>
                        <a:pt x="10" y="25"/>
                        <a:pt x="26" y="35"/>
                      </a:cubicBezTo>
                      <a:cubicBezTo>
                        <a:pt x="42" y="44"/>
                        <a:pt x="58" y="47"/>
                        <a:pt x="62" y="4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5" name="Freeform 191"/>
                <p:cNvSpPr>
                  <a:spLocks/>
                </p:cNvSpPr>
                <p:nvPr/>
              </p:nvSpPr>
              <p:spPr bwMode="auto">
                <a:xfrm>
                  <a:off x="931" y="3601"/>
                  <a:ext cx="219" cy="86"/>
                </a:xfrm>
                <a:custGeom>
                  <a:avLst/>
                  <a:gdLst>
                    <a:gd name="T0" fmla="*/ 219 w 219"/>
                    <a:gd name="T1" fmla="*/ 35 h 86"/>
                    <a:gd name="T2" fmla="*/ 213 w 219"/>
                    <a:gd name="T3" fmla="*/ 52 h 86"/>
                    <a:gd name="T4" fmla="*/ 102 w 219"/>
                    <a:gd name="T5" fmla="*/ 86 h 86"/>
                    <a:gd name="T6" fmla="*/ 0 w 219"/>
                    <a:gd name="T7" fmla="*/ 20 h 86"/>
                    <a:gd name="T8" fmla="*/ 4 w 219"/>
                    <a:gd name="T9" fmla="*/ 0 h 86"/>
                    <a:gd name="T10" fmla="*/ 219 w 219"/>
                    <a:gd name="T11" fmla="*/ 35 h 86"/>
                  </a:gdLst>
                  <a:ahLst/>
                  <a:cxnLst>
                    <a:cxn ang="0">
                      <a:pos x="T0" y="T1"/>
                    </a:cxn>
                    <a:cxn ang="0">
                      <a:pos x="T2" y="T3"/>
                    </a:cxn>
                    <a:cxn ang="0">
                      <a:pos x="T4" y="T5"/>
                    </a:cxn>
                    <a:cxn ang="0">
                      <a:pos x="T6" y="T7"/>
                    </a:cxn>
                    <a:cxn ang="0">
                      <a:pos x="T8" y="T9"/>
                    </a:cxn>
                    <a:cxn ang="0">
                      <a:pos x="T10" y="T11"/>
                    </a:cxn>
                  </a:cxnLst>
                  <a:rect l="0" t="0" r="r" b="b"/>
                  <a:pathLst>
                    <a:path w="219" h="86">
                      <a:moveTo>
                        <a:pt x="219" y="35"/>
                      </a:moveTo>
                      <a:lnTo>
                        <a:pt x="213" y="52"/>
                      </a:lnTo>
                      <a:lnTo>
                        <a:pt x="102" y="86"/>
                      </a:lnTo>
                      <a:lnTo>
                        <a:pt x="0" y="20"/>
                      </a:lnTo>
                      <a:lnTo>
                        <a:pt x="4" y="0"/>
                      </a:lnTo>
                      <a:lnTo>
                        <a:pt x="219" y="3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16" name="Freeform 192"/>
                <p:cNvSpPr>
                  <a:spLocks/>
                </p:cNvSpPr>
                <p:nvPr/>
              </p:nvSpPr>
              <p:spPr bwMode="auto">
                <a:xfrm>
                  <a:off x="931" y="3601"/>
                  <a:ext cx="219" cy="86"/>
                </a:xfrm>
                <a:custGeom>
                  <a:avLst/>
                  <a:gdLst>
                    <a:gd name="T0" fmla="*/ 219 w 219"/>
                    <a:gd name="T1" fmla="*/ 35 h 86"/>
                    <a:gd name="T2" fmla="*/ 213 w 219"/>
                    <a:gd name="T3" fmla="*/ 52 h 86"/>
                    <a:gd name="T4" fmla="*/ 102 w 219"/>
                    <a:gd name="T5" fmla="*/ 86 h 86"/>
                    <a:gd name="T6" fmla="*/ 0 w 219"/>
                    <a:gd name="T7" fmla="*/ 20 h 86"/>
                    <a:gd name="T8" fmla="*/ 4 w 219"/>
                    <a:gd name="T9" fmla="*/ 0 h 86"/>
                  </a:gdLst>
                  <a:ahLst/>
                  <a:cxnLst>
                    <a:cxn ang="0">
                      <a:pos x="T0" y="T1"/>
                    </a:cxn>
                    <a:cxn ang="0">
                      <a:pos x="T2" y="T3"/>
                    </a:cxn>
                    <a:cxn ang="0">
                      <a:pos x="T4" y="T5"/>
                    </a:cxn>
                    <a:cxn ang="0">
                      <a:pos x="T6" y="T7"/>
                    </a:cxn>
                    <a:cxn ang="0">
                      <a:pos x="T8" y="T9"/>
                    </a:cxn>
                  </a:cxnLst>
                  <a:rect l="0" t="0" r="r" b="b"/>
                  <a:pathLst>
                    <a:path w="219" h="86">
                      <a:moveTo>
                        <a:pt x="219" y="35"/>
                      </a:moveTo>
                      <a:lnTo>
                        <a:pt x="213" y="52"/>
                      </a:lnTo>
                      <a:lnTo>
                        <a:pt x="102" y="86"/>
                      </a:lnTo>
                      <a:lnTo>
                        <a:pt x="0" y="20"/>
                      </a:lnTo>
                      <a:lnTo>
                        <a:pt x="4"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7" name="Freeform 193"/>
                <p:cNvSpPr>
                  <a:spLocks/>
                </p:cNvSpPr>
                <p:nvPr/>
              </p:nvSpPr>
              <p:spPr bwMode="auto">
                <a:xfrm>
                  <a:off x="938" y="3570"/>
                  <a:ext cx="216" cy="95"/>
                </a:xfrm>
                <a:custGeom>
                  <a:avLst/>
                  <a:gdLst>
                    <a:gd name="T0" fmla="*/ 216 w 216"/>
                    <a:gd name="T1" fmla="*/ 64 h 95"/>
                    <a:gd name="T2" fmla="*/ 105 w 216"/>
                    <a:gd name="T3" fmla="*/ 95 h 95"/>
                    <a:gd name="T4" fmla="*/ 108 w 216"/>
                    <a:gd name="T5" fmla="*/ 95 h 95"/>
                    <a:gd name="T6" fmla="*/ 0 w 216"/>
                    <a:gd name="T7" fmla="*/ 29 h 95"/>
                    <a:gd name="T8" fmla="*/ 108 w 216"/>
                    <a:gd name="T9" fmla="*/ 0 h 95"/>
                    <a:gd name="T10" fmla="*/ 216 w 216"/>
                    <a:gd name="T11" fmla="*/ 64 h 95"/>
                  </a:gdLst>
                  <a:ahLst/>
                  <a:cxnLst>
                    <a:cxn ang="0">
                      <a:pos x="T0" y="T1"/>
                    </a:cxn>
                    <a:cxn ang="0">
                      <a:pos x="T2" y="T3"/>
                    </a:cxn>
                    <a:cxn ang="0">
                      <a:pos x="T4" y="T5"/>
                    </a:cxn>
                    <a:cxn ang="0">
                      <a:pos x="T6" y="T7"/>
                    </a:cxn>
                    <a:cxn ang="0">
                      <a:pos x="T8" y="T9"/>
                    </a:cxn>
                    <a:cxn ang="0">
                      <a:pos x="T10" y="T11"/>
                    </a:cxn>
                  </a:cxnLst>
                  <a:rect l="0" t="0" r="r" b="b"/>
                  <a:pathLst>
                    <a:path w="216" h="95">
                      <a:moveTo>
                        <a:pt x="216" y="64"/>
                      </a:moveTo>
                      <a:lnTo>
                        <a:pt x="105" y="95"/>
                      </a:lnTo>
                      <a:lnTo>
                        <a:pt x="108" y="95"/>
                      </a:lnTo>
                      <a:lnTo>
                        <a:pt x="0" y="29"/>
                      </a:lnTo>
                      <a:lnTo>
                        <a:pt x="108" y="0"/>
                      </a:lnTo>
                      <a:lnTo>
                        <a:pt x="216" y="6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18" name="Freeform 194"/>
                <p:cNvSpPr>
                  <a:spLocks/>
                </p:cNvSpPr>
                <p:nvPr/>
              </p:nvSpPr>
              <p:spPr bwMode="auto">
                <a:xfrm>
                  <a:off x="938" y="3570"/>
                  <a:ext cx="216" cy="95"/>
                </a:xfrm>
                <a:custGeom>
                  <a:avLst/>
                  <a:gdLst>
                    <a:gd name="T0" fmla="*/ 216 w 216"/>
                    <a:gd name="T1" fmla="*/ 64 h 95"/>
                    <a:gd name="T2" fmla="*/ 105 w 216"/>
                    <a:gd name="T3" fmla="*/ 95 h 95"/>
                    <a:gd name="T4" fmla="*/ 108 w 216"/>
                    <a:gd name="T5" fmla="*/ 95 h 95"/>
                    <a:gd name="T6" fmla="*/ 0 w 216"/>
                    <a:gd name="T7" fmla="*/ 29 h 95"/>
                    <a:gd name="T8" fmla="*/ 108 w 216"/>
                    <a:gd name="T9" fmla="*/ 0 h 95"/>
                    <a:gd name="T10" fmla="*/ 216 w 216"/>
                    <a:gd name="T11" fmla="*/ 64 h 95"/>
                  </a:gdLst>
                  <a:ahLst/>
                  <a:cxnLst>
                    <a:cxn ang="0">
                      <a:pos x="T0" y="T1"/>
                    </a:cxn>
                    <a:cxn ang="0">
                      <a:pos x="T2" y="T3"/>
                    </a:cxn>
                    <a:cxn ang="0">
                      <a:pos x="T4" y="T5"/>
                    </a:cxn>
                    <a:cxn ang="0">
                      <a:pos x="T6" y="T7"/>
                    </a:cxn>
                    <a:cxn ang="0">
                      <a:pos x="T8" y="T9"/>
                    </a:cxn>
                    <a:cxn ang="0">
                      <a:pos x="T10" y="T11"/>
                    </a:cxn>
                  </a:cxnLst>
                  <a:rect l="0" t="0" r="r" b="b"/>
                  <a:pathLst>
                    <a:path w="216" h="95">
                      <a:moveTo>
                        <a:pt x="216" y="64"/>
                      </a:moveTo>
                      <a:lnTo>
                        <a:pt x="105" y="95"/>
                      </a:lnTo>
                      <a:lnTo>
                        <a:pt x="108" y="95"/>
                      </a:lnTo>
                      <a:lnTo>
                        <a:pt x="0" y="29"/>
                      </a:lnTo>
                      <a:lnTo>
                        <a:pt x="108" y="0"/>
                      </a:lnTo>
                      <a:lnTo>
                        <a:pt x="216" y="64"/>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19" name="Freeform 195"/>
                <p:cNvSpPr>
                  <a:spLocks/>
                </p:cNvSpPr>
                <p:nvPr/>
              </p:nvSpPr>
              <p:spPr bwMode="auto">
                <a:xfrm>
                  <a:off x="984" y="3583"/>
                  <a:ext cx="135" cy="67"/>
                </a:xfrm>
                <a:custGeom>
                  <a:avLst/>
                  <a:gdLst>
                    <a:gd name="T0" fmla="*/ 1195 w 1223"/>
                    <a:gd name="T1" fmla="*/ 424 h 603"/>
                    <a:gd name="T2" fmla="*/ 661 w 1223"/>
                    <a:gd name="T3" fmla="*/ 67 h 603"/>
                    <a:gd name="T4" fmla="*/ 28 w 1223"/>
                    <a:gd name="T5" fmla="*/ 179 h 603"/>
                    <a:gd name="T6" fmla="*/ 562 w 1223"/>
                    <a:gd name="T7" fmla="*/ 535 h 603"/>
                    <a:gd name="T8" fmla="*/ 1195 w 1223"/>
                    <a:gd name="T9" fmla="*/ 424 h 603"/>
                  </a:gdLst>
                  <a:ahLst/>
                  <a:cxnLst>
                    <a:cxn ang="0">
                      <a:pos x="T0" y="T1"/>
                    </a:cxn>
                    <a:cxn ang="0">
                      <a:pos x="T2" y="T3"/>
                    </a:cxn>
                    <a:cxn ang="0">
                      <a:pos x="T4" y="T5"/>
                    </a:cxn>
                    <a:cxn ang="0">
                      <a:pos x="T6" y="T7"/>
                    </a:cxn>
                    <a:cxn ang="0">
                      <a:pos x="T8" y="T9"/>
                    </a:cxn>
                  </a:cxnLst>
                  <a:rect l="0" t="0" r="r" b="b"/>
                  <a:pathLst>
                    <a:path w="1223" h="603">
                      <a:moveTo>
                        <a:pt x="1195" y="424"/>
                      </a:moveTo>
                      <a:cubicBezTo>
                        <a:pt x="1223" y="295"/>
                        <a:pt x="983" y="135"/>
                        <a:pt x="661" y="67"/>
                      </a:cubicBezTo>
                      <a:cubicBezTo>
                        <a:pt x="338" y="0"/>
                        <a:pt x="55" y="49"/>
                        <a:pt x="28" y="179"/>
                      </a:cubicBezTo>
                      <a:cubicBezTo>
                        <a:pt x="0" y="308"/>
                        <a:pt x="240" y="467"/>
                        <a:pt x="562" y="535"/>
                      </a:cubicBezTo>
                      <a:cubicBezTo>
                        <a:pt x="885" y="603"/>
                        <a:pt x="1168" y="553"/>
                        <a:pt x="1195" y="42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20" name="Freeform 196"/>
                <p:cNvSpPr>
                  <a:spLocks/>
                </p:cNvSpPr>
                <p:nvPr/>
              </p:nvSpPr>
              <p:spPr bwMode="auto">
                <a:xfrm>
                  <a:off x="984" y="3583"/>
                  <a:ext cx="135" cy="67"/>
                </a:xfrm>
                <a:custGeom>
                  <a:avLst/>
                  <a:gdLst>
                    <a:gd name="T0" fmla="*/ 132 w 135"/>
                    <a:gd name="T1" fmla="*/ 47 h 67"/>
                    <a:gd name="T2" fmla="*/ 73 w 135"/>
                    <a:gd name="T3" fmla="*/ 8 h 67"/>
                    <a:gd name="T4" fmla="*/ 3 w 135"/>
                    <a:gd name="T5" fmla="*/ 20 h 67"/>
                    <a:gd name="T6" fmla="*/ 62 w 135"/>
                    <a:gd name="T7" fmla="*/ 59 h 67"/>
                    <a:gd name="T8" fmla="*/ 132 w 135"/>
                    <a:gd name="T9" fmla="*/ 47 h 67"/>
                  </a:gdLst>
                  <a:ahLst/>
                  <a:cxnLst>
                    <a:cxn ang="0">
                      <a:pos x="T0" y="T1"/>
                    </a:cxn>
                    <a:cxn ang="0">
                      <a:pos x="T2" y="T3"/>
                    </a:cxn>
                    <a:cxn ang="0">
                      <a:pos x="T4" y="T5"/>
                    </a:cxn>
                    <a:cxn ang="0">
                      <a:pos x="T6" y="T7"/>
                    </a:cxn>
                    <a:cxn ang="0">
                      <a:pos x="T8" y="T9"/>
                    </a:cxn>
                  </a:cxnLst>
                  <a:rect l="0" t="0" r="r" b="b"/>
                  <a:pathLst>
                    <a:path w="135" h="67">
                      <a:moveTo>
                        <a:pt x="132" y="47"/>
                      </a:moveTo>
                      <a:cubicBezTo>
                        <a:pt x="135" y="33"/>
                        <a:pt x="108" y="15"/>
                        <a:pt x="73" y="8"/>
                      </a:cubicBezTo>
                      <a:cubicBezTo>
                        <a:pt x="37" y="0"/>
                        <a:pt x="6" y="6"/>
                        <a:pt x="3" y="20"/>
                      </a:cubicBezTo>
                      <a:cubicBezTo>
                        <a:pt x="0" y="34"/>
                        <a:pt x="26" y="52"/>
                        <a:pt x="62" y="59"/>
                      </a:cubicBezTo>
                      <a:cubicBezTo>
                        <a:pt x="97" y="67"/>
                        <a:pt x="129" y="61"/>
                        <a:pt x="132" y="4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1" name="Line 197"/>
                <p:cNvSpPr>
                  <a:spLocks noChangeShapeType="1"/>
                </p:cNvSpPr>
                <p:nvPr/>
              </p:nvSpPr>
              <p:spPr bwMode="auto">
                <a:xfrm flipH="1">
                  <a:off x="1030" y="3663"/>
                  <a:ext cx="4"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2" name="Freeform 198"/>
                <p:cNvSpPr>
                  <a:spLocks/>
                </p:cNvSpPr>
                <p:nvPr/>
              </p:nvSpPr>
              <p:spPr bwMode="auto">
                <a:xfrm>
                  <a:off x="1018" y="3599"/>
                  <a:ext cx="68" cy="32"/>
                </a:xfrm>
                <a:custGeom>
                  <a:avLst/>
                  <a:gdLst>
                    <a:gd name="T0" fmla="*/ 609 w 622"/>
                    <a:gd name="T1" fmla="*/ 209 h 292"/>
                    <a:gd name="T2" fmla="*/ 334 w 622"/>
                    <a:gd name="T3" fmla="*/ 35 h 292"/>
                    <a:gd name="T4" fmla="*/ 13 w 622"/>
                    <a:gd name="T5" fmla="*/ 83 h 292"/>
                    <a:gd name="T6" fmla="*/ 288 w 622"/>
                    <a:gd name="T7" fmla="*/ 257 h 292"/>
                    <a:gd name="T8" fmla="*/ 609 w 622"/>
                    <a:gd name="T9" fmla="*/ 209 h 292"/>
                  </a:gdLst>
                  <a:ahLst/>
                  <a:cxnLst>
                    <a:cxn ang="0">
                      <a:pos x="T0" y="T1"/>
                    </a:cxn>
                    <a:cxn ang="0">
                      <a:pos x="T2" y="T3"/>
                    </a:cxn>
                    <a:cxn ang="0">
                      <a:pos x="T4" y="T5"/>
                    </a:cxn>
                    <a:cxn ang="0">
                      <a:pos x="T6" y="T7"/>
                    </a:cxn>
                    <a:cxn ang="0">
                      <a:pos x="T8" y="T9"/>
                    </a:cxn>
                  </a:cxnLst>
                  <a:rect l="0" t="0" r="r" b="b"/>
                  <a:pathLst>
                    <a:path w="622" h="292">
                      <a:moveTo>
                        <a:pt x="609" y="209"/>
                      </a:moveTo>
                      <a:cubicBezTo>
                        <a:pt x="622" y="147"/>
                        <a:pt x="499" y="70"/>
                        <a:pt x="334" y="35"/>
                      </a:cubicBezTo>
                      <a:cubicBezTo>
                        <a:pt x="170" y="0"/>
                        <a:pt x="26" y="22"/>
                        <a:pt x="13" y="83"/>
                      </a:cubicBezTo>
                      <a:cubicBezTo>
                        <a:pt x="0" y="145"/>
                        <a:pt x="123" y="223"/>
                        <a:pt x="288" y="257"/>
                      </a:cubicBezTo>
                      <a:cubicBezTo>
                        <a:pt x="452" y="292"/>
                        <a:pt x="596" y="270"/>
                        <a:pt x="609" y="20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623" name="Freeform 199"/>
                <p:cNvSpPr>
                  <a:spLocks/>
                </p:cNvSpPr>
                <p:nvPr/>
              </p:nvSpPr>
              <p:spPr bwMode="auto">
                <a:xfrm>
                  <a:off x="1018" y="3599"/>
                  <a:ext cx="68" cy="32"/>
                </a:xfrm>
                <a:custGeom>
                  <a:avLst/>
                  <a:gdLst>
                    <a:gd name="T0" fmla="*/ 67 w 68"/>
                    <a:gd name="T1" fmla="*/ 23 h 32"/>
                    <a:gd name="T2" fmla="*/ 36 w 68"/>
                    <a:gd name="T3" fmla="*/ 4 h 32"/>
                    <a:gd name="T4" fmla="*/ 1 w 68"/>
                    <a:gd name="T5" fmla="*/ 9 h 32"/>
                    <a:gd name="T6" fmla="*/ 31 w 68"/>
                    <a:gd name="T7" fmla="*/ 28 h 32"/>
                    <a:gd name="T8" fmla="*/ 67 w 68"/>
                    <a:gd name="T9" fmla="*/ 23 h 32"/>
                  </a:gdLst>
                  <a:ahLst/>
                  <a:cxnLst>
                    <a:cxn ang="0">
                      <a:pos x="T0" y="T1"/>
                    </a:cxn>
                    <a:cxn ang="0">
                      <a:pos x="T2" y="T3"/>
                    </a:cxn>
                    <a:cxn ang="0">
                      <a:pos x="T4" y="T5"/>
                    </a:cxn>
                    <a:cxn ang="0">
                      <a:pos x="T6" y="T7"/>
                    </a:cxn>
                    <a:cxn ang="0">
                      <a:pos x="T8" y="T9"/>
                    </a:cxn>
                  </a:cxnLst>
                  <a:rect l="0" t="0" r="r" b="b"/>
                  <a:pathLst>
                    <a:path w="68" h="32">
                      <a:moveTo>
                        <a:pt x="67" y="23"/>
                      </a:moveTo>
                      <a:cubicBezTo>
                        <a:pt x="68" y="16"/>
                        <a:pt x="55" y="8"/>
                        <a:pt x="36" y="4"/>
                      </a:cubicBezTo>
                      <a:cubicBezTo>
                        <a:pt x="18" y="0"/>
                        <a:pt x="3" y="2"/>
                        <a:pt x="1" y="9"/>
                      </a:cubicBezTo>
                      <a:cubicBezTo>
                        <a:pt x="0" y="16"/>
                        <a:pt x="13" y="25"/>
                        <a:pt x="31" y="28"/>
                      </a:cubicBezTo>
                      <a:cubicBezTo>
                        <a:pt x="49" y="32"/>
                        <a:pt x="65" y="30"/>
                        <a:pt x="67" y="2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4" name="Freeform 200"/>
                <p:cNvSpPr>
                  <a:spLocks/>
                </p:cNvSpPr>
                <p:nvPr/>
              </p:nvSpPr>
              <p:spPr bwMode="auto">
                <a:xfrm>
                  <a:off x="1087" y="3585"/>
                  <a:ext cx="186" cy="141"/>
                </a:xfrm>
                <a:custGeom>
                  <a:avLst/>
                  <a:gdLst>
                    <a:gd name="T0" fmla="*/ 179 w 186"/>
                    <a:gd name="T1" fmla="*/ 0 h 141"/>
                    <a:gd name="T2" fmla="*/ 186 w 186"/>
                    <a:gd name="T3" fmla="*/ 17 h 141"/>
                    <a:gd name="T4" fmla="*/ 130 w 186"/>
                    <a:gd name="T5" fmla="*/ 118 h 141"/>
                    <a:gd name="T6" fmla="*/ 10 w 186"/>
                    <a:gd name="T7" fmla="*/ 141 h 141"/>
                    <a:gd name="T8" fmla="*/ 0 w 186"/>
                    <a:gd name="T9" fmla="*/ 124 h 141"/>
                    <a:gd name="T10" fmla="*/ 179 w 186"/>
                    <a:gd name="T11" fmla="*/ 0 h 141"/>
                  </a:gdLst>
                  <a:ahLst/>
                  <a:cxnLst>
                    <a:cxn ang="0">
                      <a:pos x="T0" y="T1"/>
                    </a:cxn>
                    <a:cxn ang="0">
                      <a:pos x="T2" y="T3"/>
                    </a:cxn>
                    <a:cxn ang="0">
                      <a:pos x="T4" y="T5"/>
                    </a:cxn>
                    <a:cxn ang="0">
                      <a:pos x="T6" y="T7"/>
                    </a:cxn>
                    <a:cxn ang="0">
                      <a:pos x="T8" y="T9"/>
                    </a:cxn>
                    <a:cxn ang="0">
                      <a:pos x="T10" y="T11"/>
                    </a:cxn>
                  </a:cxnLst>
                  <a:rect l="0" t="0" r="r" b="b"/>
                  <a:pathLst>
                    <a:path w="186" h="141">
                      <a:moveTo>
                        <a:pt x="179" y="0"/>
                      </a:moveTo>
                      <a:lnTo>
                        <a:pt x="186" y="17"/>
                      </a:lnTo>
                      <a:lnTo>
                        <a:pt x="130" y="118"/>
                      </a:lnTo>
                      <a:lnTo>
                        <a:pt x="10" y="141"/>
                      </a:lnTo>
                      <a:lnTo>
                        <a:pt x="0" y="124"/>
                      </a:lnTo>
                      <a:lnTo>
                        <a:pt x="179"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25" name="Freeform 201"/>
                <p:cNvSpPr>
                  <a:spLocks/>
                </p:cNvSpPr>
                <p:nvPr/>
              </p:nvSpPr>
              <p:spPr bwMode="auto">
                <a:xfrm>
                  <a:off x="1087" y="3585"/>
                  <a:ext cx="186" cy="141"/>
                </a:xfrm>
                <a:custGeom>
                  <a:avLst/>
                  <a:gdLst>
                    <a:gd name="T0" fmla="*/ 179 w 186"/>
                    <a:gd name="T1" fmla="*/ 0 h 141"/>
                    <a:gd name="T2" fmla="*/ 186 w 186"/>
                    <a:gd name="T3" fmla="*/ 17 h 141"/>
                    <a:gd name="T4" fmla="*/ 130 w 186"/>
                    <a:gd name="T5" fmla="*/ 118 h 141"/>
                    <a:gd name="T6" fmla="*/ 10 w 186"/>
                    <a:gd name="T7" fmla="*/ 141 h 141"/>
                    <a:gd name="T8" fmla="*/ 0 w 186"/>
                    <a:gd name="T9" fmla="*/ 124 h 141"/>
                  </a:gdLst>
                  <a:ahLst/>
                  <a:cxnLst>
                    <a:cxn ang="0">
                      <a:pos x="T0" y="T1"/>
                    </a:cxn>
                    <a:cxn ang="0">
                      <a:pos x="T2" y="T3"/>
                    </a:cxn>
                    <a:cxn ang="0">
                      <a:pos x="T4" y="T5"/>
                    </a:cxn>
                    <a:cxn ang="0">
                      <a:pos x="T6" y="T7"/>
                    </a:cxn>
                    <a:cxn ang="0">
                      <a:pos x="T8" y="T9"/>
                    </a:cxn>
                  </a:cxnLst>
                  <a:rect l="0" t="0" r="r" b="b"/>
                  <a:pathLst>
                    <a:path w="186" h="141">
                      <a:moveTo>
                        <a:pt x="179" y="0"/>
                      </a:moveTo>
                      <a:lnTo>
                        <a:pt x="186" y="17"/>
                      </a:lnTo>
                      <a:lnTo>
                        <a:pt x="130" y="118"/>
                      </a:lnTo>
                      <a:lnTo>
                        <a:pt x="10" y="141"/>
                      </a:lnTo>
                      <a:lnTo>
                        <a:pt x="0" y="124"/>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6" name="Freeform 202"/>
                <p:cNvSpPr>
                  <a:spLocks/>
                </p:cNvSpPr>
                <p:nvPr/>
              </p:nvSpPr>
              <p:spPr bwMode="auto">
                <a:xfrm>
                  <a:off x="1088" y="3581"/>
                  <a:ext cx="179" cy="125"/>
                </a:xfrm>
                <a:custGeom>
                  <a:avLst/>
                  <a:gdLst>
                    <a:gd name="T0" fmla="*/ 179 w 179"/>
                    <a:gd name="T1" fmla="*/ 0 h 125"/>
                    <a:gd name="T2" fmla="*/ 121 w 179"/>
                    <a:gd name="T3" fmla="*/ 99 h 125"/>
                    <a:gd name="T4" fmla="*/ 123 w 179"/>
                    <a:gd name="T5" fmla="*/ 98 h 125"/>
                    <a:gd name="T6" fmla="*/ 0 w 179"/>
                    <a:gd name="T7" fmla="*/ 125 h 125"/>
                    <a:gd name="T8" fmla="*/ 57 w 179"/>
                    <a:gd name="T9" fmla="*/ 29 h 125"/>
                    <a:gd name="T10" fmla="*/ 179 w 179"/>
                    <a:gd name="T11" fmla="*/ 0 h 125"/>
                  </a:gdLst>
                  <a:ahLst/>
                  <a:cxnLst>
                    <a:cxn ang="0">
                      <a:pos x="T0" y="T1"/>
                    </a:cxn>
                    <a:cxn ang="0">
                      <a:pos x="T2" y="T3"/>
                    </a:cxn>
                    <a:cxn ang="0">
                      <a:pos x="T4" y="T5"/>
                    </a:cxn>
                    <a:cxn ang="0">
                      <a:pos x="T6" y="T7"/>
                    </a:cxn>
                    <a:cxn ang="0">
                      <a:pos x="T8" y="T9"/>
                    </a:cxn>
                    <a:cxn ang="0">
                      <a:pos x="T10" y="T11"/>
                    </a:cxn>
                  </a:cxnLst>
                  <a:rect l="0" t="0" r="r" b="b"/>
                  <a:pathLst>
                    <a:path w="179" h="125">
                      <a:moveTo>
                        <a:pt x="179" y="0"/>
                      </a:moveTo>
                      <a:lnTo>
                        <a:pt x="121" y="99"/>
                      </a:lnTo>
                      <a:lnTo>
                        <a:pt x="123" y="98"/>
                      </a:lnTo>
                      <a:lnTo>
                        <a:pt x="0" y="125"/>
                      </a:lnTo>
                      <a:lnTo>
                        <a:pt x="57" y="29"/>
                      </a:lnTo>
                      <a:lnTo>
                        <a:pt x="179"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27" name="Freeform 203"/>
                <p:cNvSpPr>
                  <a:spLocks/>
                </p:cNvSpPr>
                <p:nvPr/>
              </p:nvSpPr>
              <p:spPr bwMode="auto">
                <a:xfrm>
                  <a:off x="1088" y="3581"/>
                  <a:ext cx="179" cy="125"/>
                </a:xfrm>
                <a:custGeom>
                  <a:avLst/>
                  <a:gdLst>
                    <a:gd name="T0" fmla="*/ 179 w 179"/>
                    <a:gd name="T1" fmla="*/ 0 h 125"/>
                    <a:gd name="T2" fmla="*/ 121 w 179"/>
                    <a:gd name="T3" fmla="*/ 99 h 125"/>
                    <a:gd name="T4" fmla="*/ 123 w 179"/>
                    <a:gd name="T5" fmla="*/ 98 h 125"/>
                    <a:gd name="T6" fmla="*/ 0 w 179"/>
                    <a:gd name="T7" fmla="*/ 125 h 125"/>
                    <a:gd name="T8" fmla="*/ 57 w 179"/>
                    <a:gd name="T9" fmla="*/ 29 h 125"/>
                    <a:gd name="T10" fmla="*/ 179 w 179"/>
                    <a:gd name="T11" fmla="*/ 0 h 125"/>
                  </a:gdLst>
                  <a:ahLst/>
                  <a:cxnLst>
                    <a:cxn ang="0">
                      <a:pos x="T0" y="T1"/>
                    </a:cxn>
                    <a:cxn ang="0">
                      <a:pos x="T2" y="T3"/>
                    </a:cxn>
                    <a:cxn ang="0">
                      <a:pos x="T4" y="T5"/>
                    </a:cxn>
                    <a:cxn ang="0">
                      <a:pos x="T6" y="T7"/>
                    </a:cxn>
                    <a:cxn ang="0">
                      <a:pos x="T8" y="T9"/>
                    </a:cxn>
                    <a:cxn ang="0">
                      <a:pos x="T10" y="T11"/>
                    </a:cxn>
                  </a:cxnLst>
                  <a:rect l="0" t="0" r="r" b="b"/>
                  <a:pathLst>
                    <a:path w="179" h="125">
                      <a:moveTo>
                        <a:pt x="179" y="0"/>
                      </a:moveTo>
                      <a:lnTo>
                        <a:pt x="121" y="99"/>
                      </a:lnTo>
                      <a:lnTo>
                        <a:pt x="123" y="98"/>
                      </a:lnTo>
                      <a:lnTo>
                        <a:pt x="0" y="125"/>
                      </a:lnTo>
                      <a:lnTo>
                        <a:pt x="57" y="29"/>
                      </a:lnTo>
                      <a:lnTo>
                        <a:pt x="179"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28" name="Freeform 204"/>
                <p:cNvSpPr>
                  <a:spLocks/>
                </p:cNvSpPr>
                <p:nvPr/>
              </p:nvSpPr>
              <p:spPr bwMode="auto">
                <a:xfrm>
                  <a:off x="1118" y="3592"/>
                  <a:ext cx="127" cy="95"/>
                </a:xfrm>
                <a:custGeom>
                  <a:avLst/>
                  <a:gdLst>
                    <a:gd name="T0" fmla="*/ 1083 w 1153"/>
                    <a:gd name="T1" fmla="*/ 113 h 857"/>
                    <a:gd name="T2" fmla="*/ 449 w 1153"/>
                    <a:gd name="T3" fmla="*/ 224 h 857"/>
                    <a:gd name="T4" fmla="*/ 70 w 1153"/>
                    <a:gd name="T5" fmla="*/ 744 h 857"/>
                    <a:gd name="T6" fmla="*/ 704 w 1153"/>
                    <a:gd name="T7" fmla="*/ 633 h 857"/>
                    <a:gd name="T8" fmla="*/ 1083 w 1153"/>
                    <a:gd name="T9" fmla="*/ 113 h 857"/>
                  </a:gdLst>
                  <a:ahLst/>
                  <a:cxnLst>
                    <a:cxn ang="0">
                      <a:pos x="T0" y="T1"/>
                    </a:cxn>
                    <a:cxn ang="0">
                      <a:pos x="T2" y="T3"/>
                    </a:cxn>
                    <a:cxn ang="0">
                      <a:pos x="T4" y="T5"/>
                    </a:cxn>
                    <a:cxn ang="0">
                      <a:pos x="T6" y="T7"/>
                    </a:cxn>
                    <a:cxn ang="0">
                      <a:pos x="T8" y="T9"/>
                    </a:cxn>
                  </a:cxnLst>
                  <a:rect l="0" t="0" r="r" b="b"/>
                  <a:pathLst>
                    <a:path w="1153" h="857">
                      <a:moveTo>
                        <a:pt x="1083" y="113"/>
                      </a:moveTo>
                      <a:cubicBezTo>
                        <a:pt x="1012" y="0"/>
                        <a:pt x="729" y="49"/>
                        <a:pt x="449" y="224"/>
                      </a:cubicBezTo>
                      <a:cubicBezTo>
                        <a:pt x="169" y="398"/>
                        <a:pt x="0" y="631"/>
                        <a:pt x="70" y="744"/>
                      </a:cubicBezTo>
                      <a:cubicBezTo>
                        <a:pt x="141" y="857"/>
                        <a:pt x="425" y="807"/>
                        <a:pt x="704" y="633"/>
                      </a:cubicBezTo>
                      <a:cubicBezTo>
                        <a:pt x="984" y="459"/>
                        <a:pt x="1153" y="226"/>
                        <a:pt x="1083" y="11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48" name="Freeform 24"/>
                <p:cNvSpPr>
                  <a:spLocks noEditPoints="1"/>
                </p:cNvSpPr>
                <p:nvPr/>
              </p:nvSpPr>
              <p:spPr bwMode="auto">
                <a:xfrm>
                  <a:off x="2351" y="1811"/>
                  <a:ext cx="66" cy="922"/>
                </a:xfrm>
                <a:custGeom>
                  <a:avLst/>
                  <a:gdLst>
                    <a:gd name="T0" fmla="*/ 22 w 66"/>
                    <a:gd name="T1" fmla="*/ 0 h 922"/>
                    <a:gd name="T2" fmla="*/ 22 w 66"/>
                    <a:gd name="T3" fmla="*/ 867 h 922"/>
                    <a:gd name="T4" fmla="*/ 44 w 66"/>
                    <a:gd name="T5" fmla="*/ 867 h 922"/>
                    <a:gd name="T6" fmla="*/ 44 w 66"/>
                    <a:gd name="T7" fmla="*/ 0 h 922"/>
                    <a:gd name="T8" fmla="*/ 22 w 66"/>
                    <a:gd name="T9" fmla="*/ 0 h 922"/>
                    <a:gd name="T10" fmla="*/ 0 w 66"/>
                    <a:gd name="T11" fmla="*/ 856 h 922"/>
                    <a:gd name="T12" fmla="*/ 33 w 66"/>
                    <a:gd name="T13" fmla="*/ 922 h 922"/>
                    <a:gd name="T14" fmla="*/ 66 w 66"/>
                    <a:gd name="T15" fmla="*/ 856 h 922"/>
                    <a:gd name="T16" fmla="*/ 0 w 66"/>
                    <a:gd name="T17" fmla="*/ 856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22">
                      <a:moveTo>
                        <a:pt x="22" y="0"/>
                      </a:moveTo>
                      <a:lnTo>
                        <a:pt x="22" y="867"/>
                      </a:lnTo>
                      <a:lnTo>
                        <a:pt x="44" y="867"/>
                      </a:lnTo>
                      <a:lnTo>
                        <a:pt x="44" y="0"/>
                      </a:lnTo>
                      <a:lnTo>
                        <a:pt x="22" y="0"/>
                      </a:lnTo>
                      <a:close/>
                      <a:moveTo>
                        <a:pt x="0" y="856"/>
                      </a:moveTo>
                      <a:lnTo>
                        <a:pt x="33" y="922"/>
                      </a:lnTo>
                      <a:lnTo>
                        <a:pt x="66" y="856"/>
                      </a:lnTo>
                      <a:lnTo>
                        <a:pt x="0" y="856"/>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7" name="Group 406"/>
              <p:cNvGrpSpPr>
                <a:grpSpLocks/>
              </p:cNvGrpSpPr>
              <p:nvPr/>
            </p:nvGrpSpPr>
            <p:grpSpPr bwMode="auto">
              <a:xfrm>
                <a:off x="768" y="2308"/>
                <a:ext cx="919" cy="1484"/>
                <a:chOff x="768" y="2308"/>
                <a:chExt cx="919" cy="1484"/>
              </a:xfrm>
            </p:grpSpPr>
            <p:sp>
              <p:nvSpPr>
                <p:cNvPr id="6229" name="Freeform 206"/>
                <p:cNvSpPr>
                  <a:spLocks/>
                </p:cNvSpPr>
                <p:nvPr/>
              </p:nvSpPr>
              <p:spPr bwMode="auto">
                <a:xfrm>
                  <a:off x="1118" y="3592"/>
                  <a:ext cx="127" cy="95"/>
                </a:xfrm>
                <a:custGeom>
                  <a:avLst/>
                  <a:gdLst>
                    <a:gd name="T0" fmla="*/ 119 w 127"/>
                    <a:gd name="T1" fmla="*/ 13 h 95"/>
                    <a:gd name="T2" fmla="*/ 49 w 127"/>
                    <a:gd name="T3" fmla="*/ 25 h 95"/>
                    <a:gd name="T4" fmla="*/ 7 w 127"/>
                    <a:gd name="T5" fmla="*/ 82 h 95"/>
                    <a:gd name="T6" fmla="*/ 77 w 127"/>
                    <a:gd name="T7" fmla="*/ 70 h 95"/>
                    <a:gd name="T8" fmla="*/ 119 w 127"/>
                    <a:gd name="T9" fmla="*/ 13 h 95"/>
                  </a:gdLst>
                  <a:ahLst/>
                  <a:cxnLst>
                    <a:cxn ang="0">
                      <a:pos x="T0" y="T1"/>
                    </a:cxn>
                    <a:cxn ang="0">
                      <a:pos x="T2" y="T3"/>
                    </a:cxn>
                    <a:cxn ang="0">
                      <a:pos x="T4" y="T5"/>
                    </a:cxn>
                    <a:cxn ang="0">
                      <a:pos x="T6" y="T7"/>
                    </a:cxn>
                    <a:cxn ang="0">
                      <a:pos x="T8" y="T9"/>
                    </a:cxn>
                  </a:cxnLst>
                  <a:rect l="0" t="0" r="r" b="b"/>
                  <a:pathLst>
                    <a:path w="127" h="95">
                      <a:moveTo>
                        <a:pt x="119" y="13"/>
                      </a:moveTo>
                      <a:cubicBezTo>
                        <a:pt x="111" y="0"/>
                        <a:pt x="80" y="6"/>
                        <a:pt x="49" y="25"/>
                      </a:cubicBezTo>
                      <a:cubicBezTo>
                        <a:pt x="18" y="44"/>
                        <a:pt x="0" y="70"/>
                        <a:pt x="7" y="82"/>
                      </a:cubicBezTo>
                      <a:cubicBezTo>
                        <a:pt x="15" y="95"/>
                        <a:pt x="46" y="89"/>
                        <a:pt x="77" y="70"/>
                      </a:cubicBezTo>
                      <a:cubicBezTo>
                        <a:pt x="108" y="51"/>
                        <a:pt x="127" y="25"/>
                        <a:pt x="119"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0" name="Line 207"/>
                <p:cNvSpPr>
                  <a:spLocks noChangeShapeType="1"/>
                </p:cNvSpPr>
                <p:nvPr/>
              </p:nvSpPr>
              <p:spPr bwMode="auto">
                <a:xfrm>
                  <a:off x="1201" y="3685"/>
                  <a:ext cx="11"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1" name="Freeform 208"/>
                <p:cNvSpPr>
                  <a:spLocks/>
                </p:cNvSpPr>
                <p:nvPr/>
              </p:nvSpPr>
              <p:spPr bwMode="auto">
                <a:xfrm>
                  <a:off x="1148" y="3614"/>
                  <a:ext cx="65" cy="48"/>
                </a:xfrm>
                <a:custGeom>
                  <a:avLst/>
                  <a:gdLst>
                    <a:gd name="T0" fmla="*/ 551 w 585"/>
                    <a:gd name="T1" fmla="*/ 54 h 430"/>
                    <a:gd name="T2" fmla="*/ 232 w 585"/>
                    <a:gd name="T3" fmla="*/ 118 h 430"/>
                    <a:gd name="T4" fmla="*/ 34 w 585"/>
                    <a:gd name="T5" fmla="*/ 376 h 430"/>
                    <a:gd name="T6" fmla="*/ 353 w 585"/>
                    <a:gd name="T7" fmla="*/ 312 h 430"/>
                    <a:gd name="T8" fmla="*/ 551 w 585"/>
                    <a:gd name="T9" fmla="*/ 54 h 430"/>
                  </a:gdLst>
                  <a:ahLst/>
                  <a:cxnLst>
                    <a:cxn ang="0">
                      <a:pos x="T0" y="T1"/>
                    </a:cxn>
                    <a:cxn ang="0">
                      <a:pos x="T2" y="T3"/>
                    </a:cxn>
                    <a:cxn ang="0">
                      <a:pos x="T4" y="T5"/>
                    </a:cxn>
                    <a:cxn ang="0">
                      <a:pos x="T6" y="T7"/>
                    </a:cxn>
                    <a:cxn ang="0">
                      <a:pos x="T8" y="T9"/>
                    </a:cxn>
                  </a:cxnLst>
                  <a:rect l="0" t="0" r="r" b="b"/>
                  <a:pathLst>
                    <a:path w="585" h="430">
                      <a:moveTo>
                        <a:pt x="551" y="54"/>
                      </a:moveTo>
                      <a:cubicBezTo>
                        <a:pt x="518" y="0"/>
                        <a:pt x="375" y="29"/>
                        <a:pt x="232" y="118"/>
                      </a:cubicBezTo>
                      <a:cubicBezTo>
                        <a:pt x="89" y="207"/>
                        <a:pt x="0" y="323"/>
                        <a:pt x="34" y="376"/>
                      </a:cubicBezTo>
                      <a:cubicBezTo>
                        <a:pt x="67" y="430"/>
                        <a:pt x="210" y="402"/>
                        <a:pt x="353" y="312"/>
                      </a:cubicBezTo>
                      <a:cubicBezTo>
                        <a:pt x="496" y="223"/>
                        <a:pt x="585" y="108"/>
                        <a:pt x="551" y="5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32" name="Freeform 209"/>
                <p:cNvSpPr>
                  <a:spLocks/>
                </p:cNvSpPr>
                <p:nvPr/>
              </p:nvSpPr>
              <p:spPr bwMode="auto">
                <a:xfrm>
                  <a:off x="1148" y="3614"/>
                  <a:ext cx="65" cy="48"/>
                </a:xfrm>
                <a:custGeom>
                  <a:avLst/>
                  <a:gdLst>
                    <a:gd name="T0" fmla="*/ 61 w 65"/>
                    <a:gd name="T1" fmla="*/ 6 h 48"/>
                    <a:gd name="T2" fmla="*/ 26 w 65"/>
                    <a:gd name="T3" fmla="*/ 13 h 48"/>
                    <a:gd name="T4" fmla="*/ 4 w 65"/>
                    <a:gd name="T5" fmla="*/ 42 h 48"/>
                    <a:gd name="T6" fmla="*/ 39 w 65"/>
                    <a:gd name="T7" fmla="*/ 35 h 48"/>
                    <a:gd name="T8" fmla="*/ 61 w 65"/>
                    <a:gd name="T9" fmla="*/ 6 h 48"/>
                  </a:gdLst>
                  <a:ahLst/>
                  <a:cxnLst>
                    <a:cxn ang="0">
                      <a:pos x="T0" y="T1"/>
                    </a:cxn>
                    <a:cxn ang="0">
                      <a:pos x="T2" y="T3"/>
                    </a:cxn>
                    <a:cxn ang="0">
                      <a:pos x="T4" y="T5"/>
                    </a:cxn>
                    <a:cxn ang="0">
                      <a:pos x="T6" y="T7"/>
                    </a:cxn>
                    <a:cxn ang="0">
                      <a:pos x="T8" y="T9"/>
                    </a:cxn>
                  </a:cxnLst>
                  <a:rect l="0" t="0" r="r" b="b"/>
                  <a:pathLst>
                    <a:path w="65" h="48">
                      <a:moveTo>
                        <a:pt x="61" y="6"/>
                      </a:moveTo>
                      <a:cubicBezTo>
                        <a:pt x="57" y="0"/>
                        <a:pt x="42" y="3"/>
                        <a:pt x="26" y="13"/>
                      </a:cubicBezTo>
                      <a:cubicBezTo>
                        <a:pt x="10" y="23"/>
                        <a:pt x="0" y="36"/>
                        <a:pt x="4" y="42"/>
                      </a:cubicBezTo>
                      <a:cubicBezTo>
                        <a:pt x="8" y="48"/>
                        <a:pt x="23" y="45"/>
                        <a:pt x="39" y="35"/>
                      </a:cubicBezTo>
                      <a:cubicBezTo>
                        <a:pt x="55" y="25"/>
                        <a:pt x="65" y="12"/>
                        <a:pt x="61"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3" name="Freeform 210"/>
                <p:cNvSpPr>
                  <a:spLocks/>
                </p:cNvSpPr>
                <p:nvPr/>
              </p:nvSpPr>
              <p:spPr bwMode="auto">
                <a:xfrm>
                  <a:off x="1284" y="3567"/>
                  <a:ext cx="211" cy="104"/>
                </a:xfrm>
                <a:custGeom>
                  <a:avLst/>
                  <a:gdLst>
                    <a:gd name="T0" fmla="*/ 211 w 211"/>
                    <a:gd name="T1" fmla="*/ 79 h 104"/>
                    <a:gd name="T2" fmla="*/ 201 w 211"/>
                    <a:gd name="T3" fmla="*/ 94 h 104"/>
                    <a:gd name="T4" fmla="*/ 85 w 211"/>
                    <a:gd name="T5" fmla="*/ 104 h 104"/>
                    <a:gd name="T6" fmla="*/ 0 w 211"/>
                    <a:gd name="T7" fmla="*/ 18 h 104"/>
                    <a:gd name="T8" fmla="*/ 8 w 211"/>
                    <a:gd name="T9" fmla="*/ 0 h 104"/>
                    <a:gd name="T10" fmla="*/ 211 w 211"/>
                    <a:gd name="T11" fmla="*/ 79 h 104"/>
                  </a:gdLst>
                  <a:ahLst/>
                  <a:cxnLst>
                    <a:cxn ang="0">
                      <a:pos x="T0" y="T1"/>
                    </a:cxn>
                    <a:cxn ang="0">
                      <a:pos x="T2" y="T3"/>
                    </a:cxn>
                    <a:cxn ang="0">
                      <a:pos x="T4" y="T5"/>
                    </a:cxn>
                    <a:cxn ang="0">
                      <a:pos x="T6" y="T7"/>
                    </a:cxn>
                    <a:cxn ang="0">
                      <a:pos x="T8" y="T9"/>
                    </a:cxn>
                    <a:cxn ang="0">
                      <a:pos x="T10" y="T11"/>
                    </a:cxn>
                  </a:cxnLst>
                  <a:rect l="0" t="0" r="r" b="b"/>
                  <a:pathLst>
                    <a:path w="211" h="104">
                      <a:moveTo>
                        <a:pt x="211" y="79"/>
                      </a:moveTo>
                      <a:lnTo>
                        <a:pt x="201" y="94"/>
                      </a:lnTo>
                      <a:lnTo>
                        <a:pt x="85" y="104"/>
                      </a:lnTo>
                      <a:lnTo>
                        <a:pt x="0" y="18"/>
                      </a:lnTo>
                      <a:lnTo>
                        <a:pt x="8" y="0"/>
                      </a:lnTo>
                      <a:lnTo>
                        <a:pt x="211" y="7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34" name="Freeform 211"/>
                <p:cNvSpPr>
                  <a:spLocks/>
                </p:cNvSpPr>
                <p:nvPr/>
              </p:nvSpPr>
              <p:spPr bwMode="auto">
                <a:xfrm>
                  <a:off x="1284" y="3567"/>
                  <a:ext cx="211" cy="104"/>
                </a:xfrm>
                <a:custGeom>
                  <a:avLst/>
                  <a:gdLst>
                    <a:gd name="T0" fmla="*/ 211 w 211"/>
                    <a:gd name="T1" fmla="*/ 79 h 104"/>
                    <a:gd name="T2" fmla="*/ 201 w 211"/>
                    <a:gd name="T3" fmla="*/ 94 h 104"/>
                    <a:gd name="T4" fmla="*/ 85 w 211"/>
                    <a:gd name="T5" fmla="*/ 104 h 104"/>
                    <a:gd name="T6" fmla="*/ 0 w 211"/>
                    <a:gd name="T7" fmla="*/ 18 h 104"/>
                    <a:gd name="T8" fmla="*/ 8 w 211"/>
                    <a:gd name="T9" fmla="*/ 0 h 104"/>
                  </a:gdLst>
                  <a:ahLst/>
                  <a:cxnLst>
                    <a:cxn ang="0">
                      <a:pos x="T0" y="T1"/>
                    </a:cxn>
                    <a:cxn ang="0">
                      <a:pos x="T2" y="T3"/>
                    </a:cxn>
                    <a:cxn ang="0">
                      <a:pos x="T4" y="T5"/>
                    </a:cxn>
                    <a:cxn ang="0">
                      <a:pos x="T6" y="T7"/>
                    </a:cxn>
                    <a:cxn ang="0">
                      <a:pos x="T8" y="T9"/>
                    </a:cxn>
                  </a:cxnLst>
                  <a:rect l="0" t="0" r="r" b="b"/>
                  <a:pathLst>
                    <a:path w="211" h="104">
                      <a:moveTo>
                        <a:pt x="211" y="79"/>
                      </a:moveTo>
                      <a:lnTo>
                        <a:pt x="201" y="94"/>
                      </a:lnTo>
                      <a:lnTo>
                        <a:pt x="85" y="104"/>
                      </a:lnTo>
                      <a:lnTo>
                        <a:pt x="0" y="18"/>
                      </a:lnTo>
                      <a:lnTo>
                        <a:pt x="8"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5" name="Freeform 212"/>
                <p:cNvSpPr>
                  <a:spLocks/>
                </p:cNvSpPr>
                <p:nvPr/>
              </p:nvSpPr>
              <p:spPr bwMode="auto">
                <a:xfrm>
                  <a:off x="1295" y="3559"/>
                  <a:ext cx="204" cy="94"/>
                </a:xfrm>
                <a:custGeom>
                  <a:avLst/>
                  <a:gdLst>
                    <a:gd name="T0" fmla="*/ 204 w 204"/>
                    <a:gd name="T1" fmla="*/ 85 h 94"/>
                    <a:gd name="T2" fmla="*/ 89 w 204"/>
                    <a:gd name="T3" fmla="*/ 93 h 94"/>
                    <a:gd name="T4" fmla="*/ 92 w 204"/>
                    <a:gd name="T5" fmla="*/ 94 h 94"/>
                    <a:gd name="T6" fmla="*/ 0 w 204"/>
                    <a:gd name="T7" fmla="*/ 7 h 94"/>
                    <a:gd name="T8" fmla="*/ 111 w 204"/>
                    <a:gd name="T9" fmla="*/ 0 h 94"/>
                    <a:gd name="T10" fmla="*/ 204 w 204"/>
                    <a:gd name="T11" fmla="*/ 85 h 94"/>
                  </a:gdLst>
                  <a:ahLst/>
                  <a:cxnLst>
                    <a:cxn ang="0">
                      <a:pos x="T0" y="T1"/>
                    </a:cxn>
                    <a:cxn ang="0">
                      <a:pos x="T2" y="T3"/>
                    </a:cxn>
                    <a:cxn ang="0">
                      <a:pos x="T4" y="T5"/>
                    </a:cxn>
                    <a:cxn ang="0">
                      <a:pos x="T6" y="T7"/>
                    </a:cxn>
                    <a:cxn ang="0">
                      <a:pos x="T8" y="T9"/>
                    </a:cxn>
                    <a:cxn ang="0">
                      <a:pos x="T10" y="T11"/>
                    </a:cxn>
                  </a:cxnLst>
                  <a:rect l="0" t="0" r="r" b="b"/>
                  <a:pathLst>
                    <a:path w="204" h="94">
                      <a:moveTo>
                        <a:pt x="204" y="85"/>
                      </a:moveTo>
                      <a:lnTo>
                        <a:pt x="89" y="93"/>
                      </a:lnTo>
                      <a:lnTo>
                        <a:pt x="92" y="94"/>
                      </a:lnTo>
                      <a:lnTo>
                        <a:pt x="0" y="7"/>
                      </a:lnTo>
                      <a:lnTo>
                        <a:pt x="111" y="0"/>
                      </a:lnTo>
                      <a:lnTo>
                        <a:pt x="204" y="8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36" name="Freeform 213"/>
                <p:cNvSpPr>
                  <a:spLocks/>
                </p:cNvSpPr>
                <p:nvPr/>
              </p:nvSpPr>
              <p:spPr bwMode="auto">
                <a:xfrm>
                  <a:off x="1295" y="3559"/>
                  <a:ext cx="204" cy="94"/>
                </a:xfrm>
                <a:custGeom>
                  <a:avLst/>
                  <a:gdLst>
                    <a:gd name="T0" fmla="*/ 204 w 204"/>
                    <a:gd name="T1" fmla="*/ 85 h 94"/>
                    <a:gd name="T2" fmla="*/ 89 w 204"/>
                    <a:gd name="T3" fmla="*/ 93 h 94"/>
                    <a:gd name="T4" fmla="*/ 92 w 204"/>
                    <a:gd name="T5" fmla="*/ 94 h 94"/>
                    <a:gd name="T6" fmla="*/ 0 w 204"/>
                    <a:gd name="T7" fmla="*/ 7 h 94"/>
                    <a:gd name="T8" fmla="*/ 111 w 204"/>
                    <a:gd name="T9" fmla="*/ 0 h 94"/>
                    <a:gd name="T10" fmla="*/ 204 w 204"/>
                    <a:gd name="T11" fmla="*/ 85 h 94"/>
                  </a:gdLst>
                  <a:ahLst/>
                  <a:cxnLst>
                    <a:cxn ang="0">
                      <a:pos x="T0" y="T1"/>
                    </a:cxn>
                    <a:cxn ang="0">
                      <a:pos x="T2" y="T3"/>
                    </a:cxn>
                    <a:cxn ang="0">
                      <a:pos x="T4" y="T5"/>
                    </a:cxn>
                    <a:cxn ang="0">
                      <a:pos x="T6" y="T7"/>
                    </a:cxn>
                    <a:cxn ang="0">
                      <a:pos x="T8" y="T9"/>
                    </a:cxn>
                    <a:cxn ang="0">
                      <a:pos x="T10" y="T11"/>
                    </a:cxn>
                  </a:cxnLst>
                  <a:rect l="0" t="0" r="r" b="b"/>
                  <a:pathLst>
                    <a:path w="204" h="94">
                      <a:moveTo>
                        <a:pt x="204" y="85"/>
                      </a:moveTo>
                      <a:lnTo>
                        <a:pt x="89" y="93"/>
                      </a:lnTo>
                      <a:lnTo>
                        <a:pt x="92" y="94"/>
                      </a:lnTo>
                      <a:lnTo>
                        <a:pt x="0" y="7"/>
                      </a:lnTo>
                      <a:lnTo>
                        <a:pt x="111" y="0"/>
                      </a:lnTo>
                      <a:lnTo>
                        <a:pt x="204" y="85"/>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7" name="Freeform 214"/>
                <p:cNvSpPr>
                  <a:spLocks/>
                </p:cNvSpPr>
                <p:nvPr/>
              </p:nvSpPr>
              <p:spPr bwMode="auto">
                <a:xfrm>
                  <a:off x="1336" y="3566"/>
                  <a:ext cx="132" cy="80"/>
                </a:xfrm>
                <a:custGeom>
                  <a:avLst/>
                  <a:gdLst>
                    <a:gd name="T0" fmla="*/ 1145 w 1199"/>
                    <a:gd name="T1" fmla="*/ 605 h 727"/>
                    <a:gd name="T2" fmla="*/ 698 w 1199"/>
                    <a:gd name="T3" fmla="*/ 143 h 727"/>
                    <a:gd name="T4" fmla="*/ 54 w 1199"/>
                    <a:gd name="T5" fmla="*/ 121 h 727"/>
                    <a:gd name="T6" fmla="*/ 502 w 1199"/>
                    <a:gd name="T7" fmla="*/ 584 h 727"/>
                    <a:gd name="T8" fmla="*/ 1145 w 1199"/>
                    <a:gd name="T9" fmla="*/ 605 h 727"/>
                  </a:gdLst>
                  <a:ahLst/>
                  <a:cxnLst>
                    <a:cxn ang="0">
                      <a:pos x="T0" y="T1"/>
                    </a:cxn>
                    <a:cxn ang="0">
                      <a:pos x="T2" y="T3"/>
                    </a:cxn>
                    <a:cxn ang="0">
                      <a:pos x="T4" y="T5"/>
                    </a:cxn>
                    <a:cxn ang="0">
                      <a:pos x="T6" y="T7"/>
                    </a:cxn>
                    <a:cxn ang="0">
                      <a:pos x="T8" y="T9"/>
                    </a:cxn>
                  </a:cxnLst>
                  <a:rect l="0" t="0" r="r" b="b"/>
                  <a:pathLst>
                    <a:path w="1199" h="727">
                      <a:moveTo>
                        <a:pt x="1145" y="605"/>
                      </a:moveTo>
                      <a:cubicBezTo>
                        <a:pt x="1199" y="484"/>
                        <a:pt x="999" y="277"/>
                        <a:pt x="698" y="143"/>
                      </a:cubicBezTo>
                      <a:cubicBezTo>
                        <a:pt x="397" y="9"/>
                        <a:pt x="109" y="0"/>
                        <a:pt x="54" y="121"/>
                      </a:cubicBezTo>
                      <a:cubicBezTo>
                        <a:pt x="0" y="243"/>
                        <a:pt x="201" y="450"/>
                        <a:pt x="502" y="584"/>
                      </a:cubicBezTo>
                      <a:cubicBezTo>
                        <a:pt x="803" y="718"/>
                        <a:pt x="1091" y="727"/>
                        <a:pt x="1145" y="6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38" name="Freeform 215"/>
                <p:cNvSpPr>
                  <a:spLocks/>
                </p:cNvSpPr>
                <p:nvPr/>
              </p:nvSpPr>
              <p:spPr bwMode="auto">
                <a:xfrm>
                  <a:off x="1336" y="3566"/>
                  <a:ext cx="132" cy="80"/>
                </a:xfrm>
                <a:custGeom>
                  <a:avLst/>
                  <a:gdLst>
                    <a:gd name="T0" fmla="*/ 126 w 132"/>
                    <a:gd name="T1" fmla="*/ 67 h 80"/>
                    <a:gd name="T2" fmla="*/ 77 w 132"/>
                    <a:gd name="T3" fmla="*/ 16 h 80"/>
                    <a:gd name="T4" fmla="*/ 6 w 132"/>
                    <a:gd name="T5" fmla="*/ 13 h 80"/>
                    <a:gd name="T6" fmla="*/ 55 w 132"/>
                    <a:gd name="T7" fmla="*/ 64 h 80"/>
                    <a:gd name="T8" fmla="*/ 126 w 132"/>
                    <a:gd name="T9" fmla="*/ 67 h 80"/>
                  </a:gdLst>
                  <a:ahLst/>
                  <a:cxnLst>
                    <a:cxn ang="0">
                      <a:pos x="T0" y="T1"/>
                    </a:cxn>
                    <a:cxn ang="0">
                      <a:pos x="T2" y="T3"/>
                    </a:cxn>
                    <a:cxn ang="0">
                      <a:pos x="T4" y="T5"/>
                    </a:cxn>
                    <a:cxn ang="0">
                      <a:pos x="T6" y="T7"/>
                    </a:cxn>
                    <a:cxn ang="0">
                      <a:pos x="T8" y="T9"/>
                    </a:cxn>
                  </a:cxnLst>
                  <a:rect l="0" t="0" r="r" b="b"/>
                  <a:pathLst>
                    <a:path w="132" h="80">
                      <a:moveTo>
                        <a:pt x="126" y="67"/>
                      </a:moveTo>
                      <a:cubicBezTo>
                        <a:pt x="132" y="53"/>
                        <a:pt x="110" y="30"/>
                        <a:pt x="77" y="16"/>
                      </a:cubicBezTo>
                      <a:cubicBezTo>
                        <a:pt x="44" y="1"/>
                        <a:pt x="12" y="0"/>
                        <a:pt x="6" y="13"/>
                      </a:cubicBezTo>
                      <a:cubicBezTo>
                        <a:pt x="0" y="27"/>
                        <a:pt x="22" y="49"/>
                        <a:pt x="55" y="64"/>
                      </a:cubicBezTo>
                      <a:cubicBezTo>
                        <a:pt x="88" y="79"/>
                        <a:pt x="120" y="80"/>
                        <a:pt x="126" y="6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39" name="Line 216"/>
                <p:cNvSpPr>
                  <a:spLocks noChangeShapeType="1"/>
                </p:cNvSpPr>
                <p:nvPr/>
              </p:nvSpPr>
              <p:spPr bwMode="auto">
                <a:xfrm flipH="1">
                  <a:off x="1367" y="3648"/>
                  <a:ext cx="8"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0" name="Freeform 217"/>
                <p:cNvSpPr>
                  <a:spLocks/>
                </p:cNvSpPr>
                <p:nvPr/>
              </p:nvSpPr>
              <p:spPr bwMode="auto">
                <a:xfrm>
                  <a:off x="1369" y="3585"/>
                  <a:ext cx="68" cy="39"/>
                </a:xfrm>
                <a:custGeom>
                  <a:avLst/>
                  <a:gdLst>
                    <a:gd name="T0" fmla="*/ 583 w 609"/>
                    <a:gd name="T1" fmla="*/ 305 h 363"/>
                    <a:gd name="T2" fmla="*/ 351 w 609"/>
                    <a:gd name="T3" fmla="*/ 77 h 363"/>
                    <a:gd name="T4" fmla="*/ 26 w 609"/>
                    <a:gd name="T5" fmla="*/ 58 h 363"/>
                    <a:gd name="T6" fmla="*/ 258 w 609"/>
                    <a:gd name="T7" fmla="*/ 286 h 363"/>
                    <a:gd name="T8" fmla="*/ 583 w 609"/>
                    <a:gd name="T9" fmla="*/ 305 h 363"/>
                  </a:gdLst>
                  <a:ahLst/>
                  <a:cxnLst>
                    <a:cxn ang="0">
                      <a:pos x="T0" y="T1"/>
                    </a:cxn>
                    <a:cxn ang="0">
                      <a:pos x="T2" y="T3"/>
                    </a:cxn>
                    <a:cxn ang="0">
                      <a:pos x="T4" y="T5"/>
                    </a:cxn>
                    <a:cxn ang="0">
                      <a:pos x="T6" y="T7"/>
                    </a:cxn>
                    <a:cxn ang="0">
                      <a:pos x="T8" y="T9"/>
                    </a:cxn>
                  </a:cxnLst>
                  <a:rect l="0" t="0" r="r" b="b"/>
                  <a:pathLst>
                    <a:path w="609" h="363">
                      <a:moveTo>
                        <a:pt x="583" y="305"/>
                      </a:moveTo>
                      <a:cubicBezTo>
                        <a:pt x="609" y="247"/>
                        <a:pt x="505" y="145"/>
                        <a:pt x="351" y="77"/>
                      </a:cubicBezTo>
                      <a:cubicBezTo>
                        <a:pt x="197" y="8"/>
                        <a:pt x="51" y="0"/>
                        <a:pt x="26" y="58"/>
                      </a:cubicBezTo>
                      <a:cubicBezTo>
                        <a:pt x="0" y="116"/>
                        <a:pt x="104" y="218"/>
                        <a:pt x="258" y="286"/>
                      </a:cubicBezTo>
                      <a:cubicBezTo>
                        <a:pt x="412" y="355"/>
                        <a:pt x="557" y="363"/>
                        <a:pt x="583" y="30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41" name="Freeform 218"/>
                <p:cNvSpPr>
                  <a:spLocks/>
                </p:cNvSpPr>
                <p:nvPr/>
              </p:nvSpPr>
              <p:spPr bwMode="auto">
                <a:xfrm>
                  <a:off x="1369" y="3585"/>
                  <a:ext cx="68" cy="39"/>
                </a:xfrm>
                <a:custGeom>
                  <a:avLst/>
                  <a:gdLst>
                    <a:gd name="T0" fmla="*/ 65 w 68"/>
                    <a:gd name="T1" fmla="*/ 33 h 39"/>
                    <a:gd name="T2" fmla="*/ 39 w 68"/>
                    <a:gd name="T3" fmla="*/ 8 h 39"/>
                    <a:gd name="T4" fmla="*/ 3 w 68"/>
                    <a:gd name="T5" fmla="*/ 6 h 39"/>
                    <a:gd name="T6" fmla="*/ 29 w 68"/>
                    <a:gd name="T7" fmla="*/ 31 h 39"/>
                    <a:gd name="T8" fmla="*/ 65 w 68"/>
                    <a:gd name="T9" fmla="*/ 33 h 39"/>
                  </a:gdLst>
                  <a:ahLst/>
                  <a:cxnLst>
                    <a:cxn ang="0">
                      <a:pos x="T0" y="T1"/>
                    </a:cxn>
                    <a:cxn ang="0">
                      <a:pos x="T2" y="T3"/>
                    </a:cxn>
                    <a:cxn ang="0">
                      <a:pos x="T4" y="T5"/>
                    </a:cxn>
                    <a:cxn ang="0">
                      <a:pos x="T6" y="T7"/>
                    </a:cxn>
                    <a:cxn ang="0">
                      <a:pos x="T8" y="T9"/>
                    </a:cxn>
                  </a:cxnLst>
                  <a:rect l="0" t="0" r="r" b="b"/>
                  <a:pathLst>
                    <a:path w="68" h="39">
                      <a:moveTo>
                        <a:pt x="65" y="33"/>
                      </a:moveTo>
                      <a:cubicBezTo>
                        <a:pt x="68" y="27"/>
                        <a:pt x="56" y="15"/>
                        <a:pt x="39" y="8"/>
                      </a:cubicBezTo>
                      <a:cubicBezTo>
                        <a:pt x="22" y="0"/>
                        <a:pt x="6" y="0"/>
                        <a:pt x="3" y="6"/>
                      </a:cubicBezTo>
                      <a:cubicBezTo>
                        <a:pt x="0" y="12"/>
                        <a:pt x="12" y="24"/>
                        <a:pt x="29" y="31"/>
                      </a:cubicBezTo>
                      <a:cubicBezTo>
                        <a:pt x="46" y="39"/>
                        <a:pt x="62" y="39"/>
                        <a:pt x="65" y="3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2" name="Freeform 219"/>
                <p:cNvSpPr>
                  <a:spLocks/>
                </p:cNvSpPr>
                <p:nvPr/>
              </p:nvSpPr>
              <p:spPr bwMode="auto">
                <a:xfrm>
                  <a:off x="1043" y="3648"/>
                  <a:ext cx="208" cy="100"/>
                </a:xfrm>
                <a:custGeom>
                  <a:avLst/>
                  <a:gdLst>
                    <a:gd name="T0" fmla="*/ 206 w 208"/>
                    <a:gd name="T1" fmla="*/ 0 h 100"/>
                    <a:gd name="T2" fmla="*/ 208 w 208"/>
                    <a:gd name="T3" fmla="*/ 18 h 100"/>
                    <a:gd name="T4" fmla="*/ 126 w 208"/>
                    <a:gd name="T5" fmla="*/ 100 h 100"/>
                    <a:gd name="T6" fmla="*/ 6 w 208"/>
                    <a:gd name="T7" fmla="*/ 88 h 100"/>
                    <a:gd name="T8" fmla="*/ 0 w 208"/>
                    <a:gd name="T9" fmla="*/ 69 h 100"/>
                    <a:gd name="T10" fmla="*/ 206 w 208"/>
                    <a:gd name="T11" fmla="*/ 0 h 100"/>
                  </a:gdLst>
                  <a:ahLst/>
                  <a:cxnLst>
                    <a:cxn ang="0">
                      <a:pos x="T0" y="T1"/>
                    </a:cxn>
                    <a:cxn ang="0">
                      <a:pos x="T2" y="T3"/>
                    </a:cxn>
                    <a:cxn ang="0">
                      <a:pos x="T4" y="T5"/>
                    </a:cxn>
                    <a:cxn ang="0">
                      <a:pos x="T6" y="T7"/>
                    </a:cxn>
                    <a:cxn ang="0">
                      <a:pos x="T8" y="T9"/>
                    </a:cxn>
                    <a:cxn ang="0">
                      <a:pos x="T10" y="T11"/>
                    </a:cxn>
                  </a:cxnLst>
                  <a:rect l="0" t="0" r="r" b="b"/>
                  <a:pathLst>
                    <a:path w="208" h="100">
                      <a:moveTo>
                        <a:pt x="206" y="0"/>
                      </a:moveTo>
                      <a:lnTo>
                        <a:pt x="208" y="18"/>
                      </a:lnTo>
                      <a:lnTo>
                        <a:pt x="126" y="100"/>
                      </a:lnTo>
                      <a:lnTo>
                        <a:pt x="6" y="88"/>
                      </a:lnTo>
                      <a:lnTo>
                        <a:pt x="0" y="69"/>
                      </a:lnTo>
                      <a:lnTo>
                        <a:pt x="20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43" name="Freeform 220"/>
                <p:cNvSpPr>
                  <a:spLocks/>
                </p:cNvSpPr>
                <p:nvPr/>
              </p:nvSpPr>
              <p:spPr bwMode="auto">
                <a:xfrm>
                  <a:off x="1043" y="3648"/>
                  <a:ext cx="208" cy="100"/>
                </a:xfrm>
                <a:custGeom>
                  <a:avLst/>
                  <a:gdLst>
                    <a:gd name="T0" fmla="*/ 206 w 208"/>
                    <a:gd name="T1" fmla="*/ 0 h 100"/>
                    <a:gd name="T2" fmla="*/ 208 w 208"/>
                    <a:gd name="T3" fmla="*/ 18 h 100"/>
                    <a:gd name="T4" fmla="*/ 126 w 208"/>
                    <a:gd name="T5" fmla="*/ 100 h 100"/>
                    <a:gd name="T6" fmla="*/ 6 w 208"/>
                    <a:gd name="T7" fmla="*/ 88 h 100"/>
                    <a:gd name="T8" fmla="*/ 0 w 208"/>
                    <a:gd name="T9" fmla="*/ 69 h 100"/>
                  </a:gdLst>
                  <a:ahLst/>
                  <a:cxnLst>
                    <a:cxn ang="0">
                      <a:pos x="T0" y="T1"/>
                    </a:cxn>
                    <a:cxn ang="0">
                      <a:pos x="T2" y="T3"/>
                    </a:cxn>
                    <a:cxn ang="0">
                      <a:pos x="T4" y="T5"/>
                    </a:cxn>
                    <a:cxn ang="0">
                      <a:pos x="T6" y="T7"/>
                    </a:cxn>
                    <a:cxn ang="0">
                      <a:pos x="T8" y="T9"/>
                    </a:cxn>
                  </a:cxnLst>
                  <a:rect l="0" t="0" r="r" b="b"/>
                  <a:pathLst>
                    <a:path w="208" h="100">
                      <a:moveTo>
                        <a:pt x="206" y="0"/>
                      </a:moveTo>
                      <a:lnTo>
                        <a:pt x="208" y="18"/>
                      </a:lnTo>
                      <a:lnTo>
                        <a:pt x="126" y="100"/>
                      </a:lnTo>
                      <a:lnTo>
                        <a:pt x="6" y="88"/>
                      </a:lnTo>
                      <a:lnTo>
                        <a:pt x="0" y="69"/>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4" name="Freeform 221"/>
                <p:cNvSpPr>
                  <a:spLocks/>
                </p:cNvSpPr>
                <p:nvPr/>
              </p:nvSpPr>
              <p:spPr bwMode="auto">
                <a:xfrm>
                  <a:off x="1045" y="3638"/>
                  <a:ext cx="206" cy="85"/>
                </a:xfrm>
                <a:custGeom>
                  <a:avLst/>
                  <a:gdLst>
                    <a:gd name="T0" fmla="*/ 206 w 206"/>
                    <a:gd name="T1" fmla="*/ 6 h 85"/>
                    <a:gd name="T2" fmla="*/ 123 w 206"/>
                    <a:gd name="T3" fmla="*/ 85 h 85"/>
                    <a:gd name="T4" fmla="*/ 126 w 206"/>
                    <a:gd name="T5" fmla="*/ 84 h 85"/>
                    <a:gd name="T6" fmla="*/ 0 w 206"/>
                    <a:gd name="T7" fmla="*/ 76 h 85"/>
                    <a:gd name="T8" fmla="*/ 81 w 206"/>
                    <a:gd name="T9" fmla="*/ 0 h 85"/>
                    <a:gd name="T10" fmla="*/ 206 w 206"/>
                    <a:gd name="T11" fmla="*/ 6 h 85"/>
                  </a:gdLst>
                  <a:ahLst/>
                  <a:cxnLst>
                    <a:cxn ang="0">
                      <a:pos x="T0" y="T1"/>
                    </a:cxn>
                    <a:cxn ang="0">
                      <a:pos x="T2" y="T3"/>
                    </a:cxn>
                    <a:cxn ang="0">
                      <a:pos x="T4" y="T5"/>
                    </a:cxn>
                    <a:cxn ang="0">
                      <a:pos x="T6" y="T7"/>
                    </a:cxn>
                    <a:cxn ang="0">
                      <a:pos x="T8" y="T9"/>
                    </a:cxn>
                    <a:cxn ang="0">
                      <a:pos x="T10" y="T11"/>
                    </a:cxn>
                  </a:cxnLst>
                  <a:rect l="0" t="0" r="r" b="b"/>
                  <a:pathLst>
                    <a:path w="206" h="85">
                      <a:moveTo>
                        <a:pt x="206" y="6"/>
                      </a:moveTo>
                      <a:lnTo>
                        <a:pt x="123" y="85"/>
                      </a:lnTo>
                      <a:lnTo>
                        <a:pt x="126" y="84"/>
                      </a:lnTo>
                      <a:lnTo>
                        <a:pt x="0" y="76"/>
                      </a:lnTo>
                      <a:lnTo>
                        <a:pt x="81" y="0"/>
                      </a:lnTo>
                      <a:lnTo>
                        <a:pt x="206" y="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45" name="Freeform 222"/>
                <p:cNvSpPr>
                  <a:spLocks/>
                </p:cNvSpPr>
                <p:nvPr/>
              </p:nvSpPr>
              <p:spPr bwMode="auto">
                <a:xfrm>
                  <a:off x="1045" y="3638"/>
                  <a:ext cx="206" cy="85"/>
                </a:xfrm>
                <a:custGeom>
                  <a:avLst/>
                  <a:gdLst>
                    <a:gd name="T0" fmla="*/ 206 w 206"/>
                    <a:gd name="T1" fmla="*/ 6 h 85"/>
                    <a:gd name="T2" fmla="*/ 123 w 206"/>
                    <a:gd name="T3" fmla="*/ 85 h 85"/>
                    <a:gd name="T4" fmla="*/ 126 w 206"/>
                    <a:gd name="T5" fmla="*/ 84 h 85"/>
                    <a:gd name="T6" fmla="*/ 0 w 206"/>
                    <a:gd name="T7" fmla="*/ 76 h 85"/>
                    <a:gd name="T8" fmla="*/ 81 w 206"/>
                    <a:gd name="T9" fmla="*/ 0 h 85"/>
                    <a:gd name="T10" fmla="*/ 206 w 206"/>
                    <a:gd name="T11" fmla="*/ 6 h 85"/>
                  </a:gdLst>
                  <a:ahLst/>
                  <a:cxnLst>
                    <a:cxn ang="0">
                      <a:pos x="T0" y="T1"/>
                    </a:cxn>
                    <a:cxn ang="0">
                      <a:pos x="T2" y="T3"/>
                    </a:cxn>
                    <a:cxn ang="0">
                      <a:pos x="T4" y="T5"/>
                    </a:cxn>
                    <a:cxn ang="0">
                      <a:pos x="T6" y="T7"/>
                    </a:cxn>
                    <a:cxn ang="0">
                      <a:pos x="T8" y="T9"/>
                    </a:cxn>
                    <a:cxn ang="0">
                      <a:pos x="T10" y="T11"/>
                    </a:cxn>
                  </a:cxnLst>
                  <a:rect l="0" t="0" r="r" b="b"/>
                  <a:pathLst>
                    <a:path w="206" h="85">
                      <a:moveTo>
                        <a:pt x="206" y="6"/>
                      </a:moveTo>
                      <a:lnTo>
                        <a:pt x="123" y="85"/>
                      </a:lnTo>
                      <a:lnTo>
                        <a:pt x="126" y="84"/>
                      </a:lnTo>
                      <a:lnTo>
                        <a:pt x="0" y="76"/>
                      </a:lnTo>
                      <a:lnTo>
                        <a:pt x="81" y="0"/>
                      </a:lnTo>
                      <a:lnTo>
                        <a:pt x="206" y="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6" name="Freeform 223"/>
                <p:cNvSpPr>
                  <a:spLocks/>
                </p:cNvSpPr>
                <p:nvPr/>
              </p:nvSpPr>
              <p:spPr bwMode="auto">
                <a:xfrm>
                  <a:off x="1086" y="3641"/>
                  <a:ext cx="133" cy="71"/>
                </a:xfrm>
                <a:custGeom>
                  <a:avLst/>
                  <a:gdLst>
                    <a:gd name="T0" fmla="*/ 1178 w 1214"/>
                    <a:gd name="T1" fmla="*/ 159 h 643"/>
                    <a:gd name="T2" fmla="*/ 541 w 1214"/>
                    <a:gd name="T3" fmla="*/ 89 h 643"/>
                    <a:gd name="T4" fmla="*/ 37 w 1214"/>
                    <a:gd name="T5" fmla="*/ 484 h 643"/>
                    <a:gd name="T6" fmla="*/ 673 w 1214"/>
                    <a:gd name="T7" fmla="*/ 554 h 643"/>
                    <a:gd name="T8" fmla="*/ 1178 w 1214"/>
                    <a:gd name="T9" fmla="*/ 159 h 643"/>
                  </a:gdLst>
                  <a:ahLst/>
                  <a:cxnLst>
                    <a:cxn ang="0">
                      <a:pos x="T0" y="T1"/>
                    </a:cxn>
                    <a:cxn ang="0">
                      <a:pos x="T2" y="T3"/>
                    </a:cxn>
                    <a:cxn ang="0">
                      <a:pos x="T4" y="T5"/>
                    </a:cxn>
                    <a:cxn ang="0">
                      <a:pos x="T6" y="T7"/>
                    </a:cxn>
                    <a:cxn ang="0">
                      <a:pos x="T8" y="T9"/>
                    </a:cxn>
                  </a:cxnLst>
                  <a:rect l="0" t="0" r="r" b="b"/>
                  <a:pathLst>
                    <a:path w="1214" h="643">
                      <a:moveTo>
                        <a:pt x="1178" y="159"/>
                      </a:moveTo>
                      <a:cubicBezTo>
                        <a:pt x="1141" y="31"/>
                        <a:pt x="856" y="0"/>
                        <a:pt x="541" y="89"/>
                      </a:cubicBezTo>
                      <a:cubicBezTo>
                        <a:pt x="226" y="179"/>
                        <a:pt x="0" y="356"/>
                        <a:pt x="37" y="484"/>
                      </a:cubicBezTo>
                      <a:cubicBezTo>
                        <a:pt x="73" y="612"/>
                        <a:pt x="358" y="643"/>
                        <a:pt x="673" y="554"/>
                      </a:cubicBezTo>
                      <a:cubicBezTo>
                        <a:pt x="988" y="464"/>
                        <a:pt x="1214" y="287"/>
                        <a:pt x="1178" y="15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47" name="Freeform 224"/>
                <p:cNvSpPr>
                  <a:spLocks/>
                </p:cNvSpPr>
                <p:nvPr/>
              </p:nvSpPr>
              <p:spPr bwMode="auto">
                <a:xfrm>
                  <a:off x="1086" y="3641"/>
                  <a:ext cx="133" cy="71"/>
                </a:xfrm>
                <a:custGeom>
                  <a:avLst/>
                  <a:gdLst>
                    <a:gd name="T0" fmla="*/ 129 w 133"/>
                    <a:gd name="T1" fmla="*/ 18 h 71"/>
                    <a:gd name="T2" fmla="*/ 59 w 133"/>
                    <a:gd name="T3" fmla="*/ 10 h 71"/>
                    <a:gd name="T4" fmla="*/ 4 w 133"/>
                    <a:gd name="T5" fmla="*/ 53 h 71"/>
                    <a:gd name="T6" fmla="*/ 74 w 133"/>
                    <a:gd name="T7" fmla="*/ 61 h 71"/>
                    <a:gd name="T8" fmla="*/ 129 w 133"/>
                    <a:gd name="T9" fmla="*/ 18 h 71"/>
                  </a:gdLst>
                  <a:ahLst/>
                  <a:cxnLst>
                    <a:cxn ang="0">
                      <a:pos x="T0" y="T1"/>
                    </a:cxn>
                    <a:cxn ang="0">
                      <a:pos x="T2" y="T3"/>
                    </a:cxn>
                    <a:cxn ang="0">
                      <a:pos x="T4" y="T5"/>
                    </a:cxn>
                    <a:cxn ang="0">
                      <a:pos x="T6" y="T7"/>
                    </a:cxn>
                    <a:cxn ang="0">
                      <a:pos x="T8" y="T9"/>
                    </a:cxn>
                  </a:cxnLst>
                  <a:rect l="0" t="0" r="r" b="b"/>
                  <a:pathLst>
                    <a:path w="133" h="71">
                      <a:moveTo>
                        <a:pt x="129" y="18"/>
                      </a:moveTo>
                      <a:cubicBezTo>
                        <a:pt x="125" y="4"/>
                        <a:pt x="94" y="0"/>
                        <a:pt x="59" y="10"/>
                      </a:cubicBezTo>
                      <a:cubicBezTo>
                        <a:pt x="25" y="20"/>
                        <a:pt x="0" y="39"/>
                        <a:pt x="4" y="53"/>
                      </a:cubicBezTo>
                      <a:cubicBezTo>
                        <a:pt x="8" y="67"/>
                        <a:pt x="39" y="71"/>
                        <a:pt x="74" y="61"/>
                      </a:cubicBezTo>
                      <a:cubicBezTo>
                        <a:pt x="108" y="51"/>
                        <a:pt x="133" y="32"/>
                        <a:pt x="129"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8" name="Line 225"/>
                <p:cNvSpPr>
                  <a:spLocks noChangeShapeType="1"/>
                </p:cNvSpPr>
                <p:nvPr/>
              </p:nvSpPr>
              <p:spPr bwMode="auto">
                <a:xfrm>
                  <a:off x="1159" y="3726"/>
                  <a:ext cx="5"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49" name="Freeform 226"/>
                <p:cNvSpPr>
                  <a:spLocks/>
                </p:cNvSpPr>
                <p:nvPr/>
              </p:nvSpPr>
              <p:spPr bwMode="auto">
                <a:xfrm>
                  <a:off x="1118" y="3658"/>
                  <a:ext cx="68" cy="34"/>
                </a:xfrm>
                <a:custGeom>
                  <a:avLst/>
                  <a:gdLst>
                    <a:gd name="T0" fmla="*/ 600 w 617"/>
                    <a:gd name="T1" fmla="*/ 73 h 312"/>
                    <a:gd name="T2" fmla="*/ 277 w 617"/>
                    <a:gd name="T3" fmla="*/ 46 h 312"/>
                    <a:gd name="T4" fmla="*/ 17 w 617"/>
                    <a:gd name="T5" fmla="*/ 239 h 312"/>
                    <a:gd name="T6" fmla="*/ 340 w 617"/>
                    <a:gd name="T7" fmla="*/ 267 h 312"/>
                    <a:gd name="T8" fmla="*/ 600 w 617"/>
                    <a:gd name="T9" fmla="*/ 73 h 312"/>
                  </a:gdLst>
                  <a:ahLst/>
                  <a:cxnLst>
                    <a:cxn ang="0">
                      <a:pos x="T0" y="T1"/>
                    </a:cxn>
                    <a:cxn ang="0">
                      <a:pos x="T2" y="T3"/>
                    </a:cxn>
                    <a:cxn ang="0">
                      <a:pos x="T4" y="T5"/>
                    </a:cxn>
                    <a:cxn ang="0">
                      <a:pos x="T6" y="T7"/>
                    </a:cxn>
                    <a:cxn ang="0">
                      <a:pos x="T8" y="T9"/>
                    </a:cxn>
                  </a:cxnLst>
                  <a:rect l="0" t="0" r="r" b="b"/>
                  <a:pathLst>
                    <a:path w="617" h="312">
                      <a:moveTo>
                        <a:pt x="600" y="73"/>
                      </a:moveTo>
                      <a:cubicBezTo>
                        <a:pt x="583" y="12"/>
                        <a:pt x="438" y="0"/>
                        <a:pt x="277" y="46"/>
                      </a:cubicBezTo>
                      <a:cubicBezTo>
                        <a:pt x="116" y="92"/>
                        <a:pt x="0" y="178"/>
                        <a:pt x="17" y="239"/>
                      </a:cubicBezTo>
                      <a:cubicBezTo>
                        <a:pt x="34" y="300"/>
                        <a:pt x="179" y="312"/>
                        <a:pt x="340" y="267"/>
                      </a:cubicBezTo>
                      <a:cubicBezTo>
                        <a:pt x="501" y="221"/>
                        <a:pt x="617" y="134"/>
                        <a:pt x="600" y="73"/>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0" name="Freeform 227"/>
                <p:cNvSpPr>
                  <a:spLocks/>
                </p:cNvSpPr>
                <p:nvPr/>
              </p:nvSpPr>
              <p:spPr bwMode="auto">
                <a:xfrm>
                  <a:off x="1118" y="3658"/>
                  <a:ext cx="68" cy="34"/>
                </a:xfrm>
                <a:custGeom>
                  <a:avLst/>
                  <a:gdLst>
                    <a:gd name="T0" fmla="*/ 66 w 68"/>
                    <a:gd name="T1" fmla="*/ 8 h 34"/>
                    <a:gd name="T2" fmla="*/ 31 w 68"/>
                    <a:gd name="T3" fmla="*/ 5 h 34"/>
                    <a:gd name="T4" fmla="*/ 2 w 68"/>
                    <a:gd name="T5" fmla="*/ 26 h 34"/>
                    <a:gd name="T6" fmla="*/ 38 w 68"/>
                    <a:gd name="T7" fmla="*/ 29 h 34"/>
                    <a:gd name="T8" fmla="*/ 66 w 68"/>
                    <a:gd name="T9" fmla="*/ 8 h 34"/>
                  </a:gdLst>
                  <a:ahLst/>
                  <a:cxnLst>
                    <a:cxn ang="0">
                      <a:pos x="T0" y="T1"/>
                    </a:cxn>
                    <a:cxn ang="0">
                      <a:pos x="T2" y="T3"/>
                    </a:cxn>
                    <a:cxn ang="0">
                      <a:pos x="T4" y="T5"/>
                    </a:cxn>
                    <a:cxn ang="0">
                      <a:pos x="T6" y="T7"/>
                    </a:cxn>
                    <a:cxn ang="0">
                      <a:pos x="T8" y="T9"/>
                    </a:cxn>
                  </a:cxnLst>
                  <a:rect l="0" t="0" r="r" b="b"/>
                  <a:pathLst>
                    <a:path w="68" h="34">
                      <a:moveTo>
                        <a:pt x="66" y="8"/>
                      </a:moveTo>
                      <a:cubicBezTo>
                        <a:pt x="64" y="1"/>
                        <a:pt x="49" y="0"/>
                        <a:pt x="31" y="5"/>
                      </a:cubicBezTo>
                      <a:cubicBezTo>
                        <a:pt x="13" y="10"/>
                        <a:pt x="0" y="19"/>
                        <a:pt x="2" y="26"/>
                      </a:cubicBezTo>
                      <a:cubicBezTo>
                        <a:pt x="4" y="33"/>
                        <a:pt x="20" y="34"/>
                        <a:pt x="38" y="29"/>
                      </a:cubicBezTo>
                      <a:cubicBezTo>
                        <a:pt x="55" y="24"/>
                        <a:pt x="68" y="14"/>
                        <a:pt x="6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1" name="Freeform 228"/>
                <p:cNvSpPr>
                  <a:spLocks/>
                </p:cNvSpPr>
                <p:nvPr/>
              </p:nvSpPr>
              <p:spPr bwMode="auto">
                <a:xfrm>
                  <a:off x="1116" y="3438"/>
                  <a:ext cx="207" cy="100"/>
                </a:xfrm>
                <a:custGeom>
                  <a:avLst/>
                  <a:gdLst>
                    <a:gd name="T0" fmla="*/ 205 w 207"/>
                    <a:gd name="T1" fmla="*/ 0 h 100"/>
                    <a:gd name="T2" fmla="*/ 207 w 207"/>
                    <a:gd name="T3" fmla="*/ 18 h 100"/>
                    <a:gd name="T4" fmla="*/ 126 w 207"/>
                    <a:gd name="T5" fmla="*/ 100 h 100"/>
                    <a:gd name="T6" fmla="*/ 5 w 207"/>
                    <a:gd name="T7" fmla="*/ 88 h 100"/>
                    <a:gd name="T8" fmla="*/ 0 w 207"/>
                    <a:gd name="T9" fmla="*/ 69 h 100"/>
                    <a:gd name="T10" fmla="*/ 205 w 207"/>
                    <a:gd name="T11" fmla="*/ 0 h 100"/>
                  </a:gdLst>
                  <a:ahLst/>
                  <a:cxnLst>
                    <a:cxn ang="0">
                      <a:pos x="T0" y="T1"/>
                    </a:cxn>
                    <a:cxn ang="0">
                      <a:pos x="T2" y="T3"/>
                    </a:cxn>
                    <a:cxn ang="0">
                      <a:pos x="T4" y="T5"/>
                    </a:cxn>
                    <a:cxn ang="0">
                      <a:pos x="T6" y="T7"/>
                    </a:cxn>
                    <a:cxn ang="0">
                      <a:pos x="T8" y="T9"/>
                    </a:cxn>
                    <a:cxn ang="0">
                      <a:pos x="T10" y="T11"/>
                    </a:cxn>
                  </a:cxnLst>
                  <a:rect l="0" t="0" r="r" b="b"/>
                  <a:pathLst>
                    <a:path w="207" h="100">
                      <a:moveTo>
                        <a:pt x="205" y="0"/>
                      </a:moveTo>
                      <a:lnTo>
                        <a:pt x="207" y="18"/>
                      </a:lnTo>
                      <a:lnTo>
                        <a:pt x="126" y="100"/>
                      </a:lnTo>
                      <a:lnTo>
                        <a:pt x="5" y="88"/>
                      </a:lnTo>
                      <a:lnTo>
                        <a:pt x="0" y="69"/>
                      </a:lnTo>
                      <a:lnTo>
                        <a:pt x="205"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52" name="Freeform 229"/>
                <p:cNvSpPr>
                  <a:spLocks/>
                </p:cNvSpPr>
                <p:nvPr/>
              </p:nvSpPr>
              <p:spPr bwMode="auto">
                <a:xfrm>
                  <a:off x="1116" y="3438"/>
                  <a:ext cx="207" cy="100"/>
                </a:xfrm>
                <a:custGeom>
                  <a:avLst/>
                  <a:gdLst>
                    <a:gd name="T0" fmla="*/ 205 w 207"/>
                    <a:gd name="T1" fmla="*/ 0 h 100"/>
                    <a:gd name="T2" fmla="*/ 207 w 207"/>
                    <a:gd name="T3" fmla="*/ 18 h 100"/>
                    <a:gd name="T4" fmla="*/ 126 w 207"/>
                    <a:gd name="T5" fmla="*/ 100 h 100"/>
                    <a:gd name="T6" fmla="*/ 5 w 207"/>
                    <a:gd name="T7" fmla="*/ 88 h 100"/>
                    <a:gd name="T8" fmla="*/ 0 w 207"/>
                    <a:gd name="T9" fmla="*/ 69 h 100"/>
                  </a:gdLst>
                  <a:ahLst/>
                  <a:cxnLst>
                    <a:cxn ang="0">
                      <a:pos x="T0" y="T1"/>
                    </a:cxn>
                    <a:cxn ang="0">
                      <a:pos x="T2" y="T3"/>
                    </a:cxn>
                    <a:cxn ang="0">
                      <a:pos x="T4" y="T5"/>
                    </a:cxn>
                    <a:cxn ang="0">
                      <a:pos x="T6" y="T7"/>
                    </a:cxn>
                    <a:cxn ang="0">
                      <a:pos x="T8" y="T9"/>
                    </a:cxn>
                  </a:cxnLst>
                  <a:rect l="0" t="0" r="r" b="b"/>
                  <a:pathLst>
                    <a:path w="207" h="100">
                      <a:moveTo>
                        <a:pt x="205" y="0"/>
                      </a:moveTo>
                      <a:lnTo>
                        <a:pt x="207" y="18"/>
                      </a:lnTo>
                      <a:lnTo>
                        <a:pt x="126" y="100"/>
                      </a:lnTo>
                      <a:lnTo>
                        <a:pt x="5" y="88"/>
                      </a:lnTo>
                      <a:lnTo>
                        <a:pt x="0" y="69"/>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3" name="Freeform 230"/>
                <p:cNvSpPr>
                  <a:spLocks/>
                </p:cNvSpPr>
                <p:nvPr/>
              </p:nvSpPr>
              <p:spPr bwMode="auto">
                <a:xfrm>
                  <a:off x="1117" y="3428"/>
                  <a:ext cx="207" cy="85"/>
                </a:xfrm>
                <a:custGeom>
                  <a:avLst/>
                  <a:gdLst>
                    <a:gd name="T0" fmla="*/ 207 w 207"/>
                    <a:gd name="T1" fmla="*/ 6 h 85"/>
                    <a:gd name="T2" fmla="*/ 123 w 207"/>
                    <a:gd name="T3" fmla="*/ 85 h 85"/>
                    <a:gd name="T4" fmla="*/ 126 w 207"/>
                    <a:gd name="T5" fmla="*/ 85 h 85"/>
                    <a:gd name="T6" fmla="*/ 0 w 207"/>
                    <a:gd name="T7" fmla="*/ 76 h 85"/>
                    <a:gd name="T8" fmla="*/ 81 w 207"/>
                    <a:gd name="T9" fmla="*/ 0 h 85"/>
                    <a:gd name="T10" fmla="*/ 207 w 207"/>
                    <a:gd name="T11" fmla="*/ 6 h 85"/>
                  </a:gdLst>
                  <a:ahLst/>
                  <a:cxnLst>
                    <a:cxn ang="0">
                      <a:pos x="T0" y="T1"/>
                    </a:cxn>
                    <a:cxn ang="0">
                      <a:pos x="T2" y="T3"/>
                    </a:cxn>
                    <a:cxn ang="0">
                      <a:pos x="T4" y="T5"/>
                    </a:cxn>
                    <a:cxn ang="0">
                      <a:pos x="T6" y="T7"/>
                    </a:cxn>
                    <a:cxn ang="0">
                      <a:pos x="T8" y="T9"/>
                    </a:cxn>
                    <a:cxn ang="0">
                      <a:pos x="T10" y="T11"/>
                    </a:cxn>
                  </a:cxnLst>
                  <a:rect l="0" t="0" r="r" b="b"/>
                  <a:pathLst>
                    <a:path w="207" h="85">
                      <a:moveTo>
                        <a:pt x="207" y="6"/>
                      </a:moveTo>
                      <a:lnTo>
                        <a:pt x="123" y="85"/>
                      </a:lnTo>
                      <a:lnTo>
                        <a:pt x="126" y="85"/>
                      </a:lnTo>
                      <a:lnTo>
                        <a:pt x="0" y="76"/>
                      </a:lnTo>
                      <a:lnTo>
                        <a:pt x="81" y="0"/>
                      </a:lnTo>
                      <a:lnTo>
                        <a:pt x="207" y="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54" name="Freeform 231"/>
                <p:cNvSpPr>
                  <a:spLocks/>
                </p:cNvSpPr>
                <p:nvPr/>
              </p:nvSpPr>
              <p:spPr bwMode="auto">
                <a:xfrm>
                  <a:off x="1117" y="3428"/>
                  <a:ext cx="207" cy="85"/>
                </a:xfrm>
                <a:custGeom>
                  <a:avLst/>
                  <a:gdLst>
                    <a:gd name="T0" fmla="*/ 207 w 207"/>
                    <a:gd name="T1" fmla="*/ 6 h 85"/>
                    <a:gd name="T2" fmla="*/ 123 w 207"/>
                    <a:gd name="T3" fmla="*/ 85 h 85"/>
                    <a:gd name="T4" fmla="*/ 126 w 207"/>
                    <a:gd name="T5" fmla="*/ 85 h 85"/>
                    <a:gd name="T6" fmla="*/ 0 w 207"/>
                    <a:gd name="T7" fmla="*/ 76 h 85"/>
                    <a:gd name="T8" fmla="*/ 81 w 207"/>
                    <a:gd name="T9" fmla="*/ 0 h 85"/>
                    <a:gd name="T10" fmla="*/ 207 w 207"/>
                    <a:gd name="T11" fmla="*/ 6 h 85"/>
                  </a:gdLst>
                  <a:ahLst/>
                  <a:cxnLst>
                    <a:cxn ang="0">
                      <a:pos x="T0" y="T1"/>
                    </a:cxn>
                    <a:cxn ang="0">
                      <a:pos x="T2" y="T3"/>
                    </a:cxn>
                    <a:cxn ang="0">
                      <a:pos x="T4" y="T5"/>
                    </a:cxn>
                    <a:cxn ang="0">
                      <a:pos x="T6" y="T7"/>
                    </a:cxn>
                    <a:cxn ang="0">
                      <a:pos x="T8" y="T9"/>
                    </a:cxn>
                    <a:cxn ang="0">
                      <a:pos x="T10" y="T11"/>
                    </a:cxn>
                  </a:cxnLst>
                  <a:rect l="0" t="0" r="r" b="b"/>
                  <a:pathLst>
                    <a:path w="207" h="85">
                      <a:moveTo>
                        <a:pt x="207" y="6"/>
                      </a:moveTo>
                      <a:lnTo>
                        <a:pt x="123" y="85"/>
                      </a:lnTo>
                      <a:lnTo>
                        <a:pt x="126" y="85"/>
                      </a:lnTo>
                      <a:lnTo>
                        <a:pt x="0" y="76"/>
                      </a:lnTo>
                      <a:lnTo>
                        <a:pt x="81" y="0"/>
                      </a:lnTo>
                      <a:lnTo>
                        <a:pt x="207" y="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5" name="Freeform 232"/>
                <p:cNvSpPr>
                  <a:spLocks/>
                </p:cNvSpPr>
                <p:nvPr/>
              </p:nvSpPr>
              <p:spPr bwMode="auto">
                <a:xfrm>
                  <a:off x="1158" y="3431"/>
                  <a:ext cx="134" cy="71"/>
                </a:xfrm>
                <a:custGeom>
                  <a:avLst/>
                  <a:gdLst>
                    <a:gd name="T0" fmla="*/ 1178 w 1214"/>
                    <a:gd name="T1" fmla="*/ 160 h 643"/>
                    <a:gd name="T2" fmla="*/ 541 w 1214"/>
                    <a:gd name="T3" fmla="*/ 90 h 643"/>
                    <a:gd name="T4" fmla="*/ 36 w 1214"/>
                    <a:gd name="T5" fmla="*/ 484 h 643"/>
                    <a:gd name="T6" fmla="*/ 673 w 1214"/>
                    <a:gd name="T7" fmla="*/ 554 h 643"/>
                    <a:gd name="T8" fmla="*/ 1178 w 1214"/>
                    <a:gd name="T9" fmla="*/ 160 h 643"/>
                  </a:gdLst>
                  <a:ahLst/>
                  <a:cxnLst>
                    <a:cxn ang="0">
                      <a:pos x="T0" y="T1"/>
                    </a:cxn>
                    <a:cxn ang="0">
                      <a:pos x="T2" y="T3"/>
                    </a:cxn>
                    <a:cxn ang="0">
                      <a:pos x="T4" y="T5"/>
                    </a:cxn>
                    <a:cxn ang="0">
                      <a:pos x="T6" y="T7"/>
                    </a:cxn>
                    <a:cxn ang="0">
                      <a:pos x="T8" y="T9"/>
                    </a:cxn>
                  </a:cxnLst>
                  <a:rect l="0" t="0" r="r" b="b"/>
                  <a:pathLst>
                    <a:path w="1214" h="643">
                      <a:moveTo>
                        <a:pt x="1178" y="160"/>
                      </a:moveTo>
                      <a:cubicBezTo>
                        <a:pt x="1141" y="31"/>
                        <a:pt x="856" y="0"/>
                        <a:pt x="541" y="90"/>
                      </a:cubicBezTo>
                      <a:cubicBezTo>
                        <a:pt x="226" y="179"/>
                        <a:pt x="0" y="356"/>
                        <a:pt x="36" y="484"/>
                      </a:cubicBezTo>
                      <a:cubicBezTo>
                        <a:pt x="73" y="612"/>
                        <a:pt x="358" y="643"/>
                        <a:pt x="673" y="554"/>
                      </a:cubicBezTo>
                      <a:cubicBezTo>
                        <a:pt x="988" y="464"/>
                        <a:pt x="1214" y="288"/>
                        <a:pt x="1178" y="16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6" name="Freeform 233"/>
                <p:cNvSpPr>
                  <a:spLocks/>
                </p:cNvSpPr>
                <p:nvPr/>
              </p:nvSpPr>
              <p:spPr bwMode="auto">
                <a:xfrm>
                  <a:off x="1158" y="3431"/>
                  <a:ext cx="134" cy="71"/>
                </a:xfrm>
                <a:custGeom>
                  <a:avLst/>
                  <a:gdLst>
                    <a:gd name="T0" fmla="*/ 130 w 134"/>
                    <a:gd name="T1" fmla="*/ 18 h 71"/>
                    <a:gd name="T2" fmla="*/ 60 w 134"/>
                    <a:gd name="T3" fmla="*/ 10 h 71"/>
                    <a:gd name="T4" fmla="*/ 4 w 134"/>
                    <a:gd name="T5" fmla="*/ 53 h 71"/>
                    <a:gd name="T6" fmla="*/ 74 w 134"/>
                    <a:gd name="T7" fmla="*/ 61 h 71"/>
                    <a:gd name="T8" fmla="*/ 130 w 134"/>
                    <a:gd name="T9" fmla="*/ 18 h 71"/>
                  </a:gdLst>
                  <a:ahLst/>
                  <a:cxnLst>
                    <a:cxn ang="0">
                      <a:pos x="T0" y="T1"/>
                    </a:cxn>
                    <a:cxn ang="0">
                      <a:pos x="T2" y="T3"/>
                    </a:cxn>
                    <a:cxn ang="0">
                      <a:pos x="T4" y="T5"/>
                    </a:cxn>
                    <a:cxn ang="0">
                      <a:pos x="T6" y="T7"/>
                    </a:cxn>
                    <a:cxn ang="0">
                      <a:pos x="T8" y="T9"/>
                    </a:cxn>
                  </a:cxnLst>
                  <a:rect l="0" t="0" r="r" b="b"/>
                  <a:pathLst>
                    <a:path w="134" h="71">
                      <a:moveTo>
                        <a:pt x="130" y="18"/>
                      </a:moveTo>
                      <a:cubicBezTo>
                        <a:pt x="126" y="4"/>
                        <a:pt x="94" y="0"/>
                        <a:pt x="60" y="10"/>
                      </a:cubicBezTo>
                      <a:cubicBezTo>
                        <a:pt x="25" y="20"/>
                        <a:pt x="0" y="39"/>
                        <a:pt x="4" y="53"/>
                      </a:cubicBezTo>
                      <a:cubicBezTo>
                        <a:pt x="8" y="68"/>
                        <a:pt x="40" y="71"/>
                        <a:pt x="74" y="61"/>
                      </a:cubicBezTo>
                      <a:cubicBezTo>
                        <a:pt x="109" y="51"/>
                        <a:pt x="134" y="32"/>
                        <a:pt x="130"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7" name="Line 234"/>
                <p:cNvSpPr>
                  <a:spLocks noChangeShapeType="1"/>
                </p:cNvSpPr>
                <p:nvPr/>
              </p:nvSpPr>
              <p:spPr bwMode="auto">
                <a:xfrm>
                  <a:off x="1231" y="3516"/>
                  <a:ext cx="6"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58" name="Freeform 235"/>
                <p:cNvSpPr>
                  <a:spLocks/>
                </p:cNvSpPr>
                <p:nvPr/>
              </p:nvSpPr>
              <p:spPr bwMode="auto">
                <a:xfrm>
                  <a:off x="1191" y="3448"/>
                  <a:ext cx="68" cy="34"/>
                </a:xfrm>
                <a:custGeom>
                  <a:avLst/>
                  <a:gdLst>
                    <a:gd name="T0" fmla="*/ 601 w 618"/>
                    <a:gd name="T1" fmla="*/ 74 h 313"/>
                    <a:gd name="T2" fmla="*/ 278 w 618"/>
                    <a:gd name="T3" fmla="*/ 46 h 313"/>
                    <a:gd name="T4" fmla="*/ 18 w 618"/>
                    <a:gd name="T5" fmla="*/ 239 h 313"/>
                    <a:gd name="T6" fmla="*/ 341 w 618"/>
                    <a:gd name="T7" fmla="*/ 267 h 313"/>
                    <a:gd name="T8" fmla="*/ 601 w 618"/>
                    <a:gd name="T9" fmla="*/ 74 h 313"/>
                  </a:gdLst>
                  <a:ahLst/>
                  <a:cxnLst>
                    <a:cxn ang="0">
                      <a:pos x="T0" y="T1"/>
                    </a:cxn>
                    <a:cxn ang="0">
                      <a:pos x="T2" y="T3"/>
                    </a:cxn>
                    <a:cxn ang="0">
                      <a:pos x="T4" y="T5"/>
                    </a:cxn>
                    <a:cxn ang="0">
                      <a:pos x="T6" y="T7"/>
                    </a:cxn>
                    <a:cxn ang="0">
                      <a:pos x="T8" y="T9"/>
                    </a:cxn>
                  </a:cxnLst>
                  <a:rect l="0" t="0" r="r" b="b"/>
                  <a:pathLst>
                    <a:path w="618" h="313">
                      <a:moveTo>
                        <a:pt x="601" y="74"/>
                      </a:moveTo>
                      <a:cubicBezTo>
                        <a:pt x="583" y="13"/>
                        <a:pt x="439" y="0"/>
                        <a:pt x="278" y="46"/>
                      </a:cubicBezTo>
                      <a:cubicBezTo>
                        <a:pt x="117" y="92"/>
                        <a:pt x="0" y="179"/>
                        <a:pt x="18" y="239"/>
                      </a:cubicBezTo>
                      <a:cubicBezTo>
                        <a:pt x="35" y="300"/>
                        <a:pt x="180" y="313"/>
                        <a:pt x="341" y="267"/>
                      </a:cubicBezTo>
                      <a:cubicBezTo>
                        <a:pt x="502" y="221"/>
                        <a:pt x="618" y="135"/>
                        <a:pt x="601" y="7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59" name="Freeform 236"/>
                <p:cNvSpPr>
                  <a:spLocks/>
                </p:cNvSpPr>
                <p:nvPr/>
              </p:nvSpPr>
              <p:spPr bwMode="auto">
                <a:xfrm>
                  <a:off x="1191" y="3448"/>
                  <a:ext cx="68" cy="34"/>
                </a:xfrm>
                <a:custGeom>
                  <a:avLst/>
                  <a:gdLst>
                    <a:gd name="T0" fmla="*/ 66 w 68"/>
                    <a:gd name="T1" fmla="*/ 8 h 34"/>
                    <a:gd name="T2" fmla="*/ 30 w 68"/>
                    <a:gd name="T3" fmla="*/ 5 h 34"/>
                    <a:gd name="T4" fmla="*/ 2 w 68"/>
                    <a:gd name="T5" fmla="*/ 26 h 34"/>
                    <a:gd name="T6" fmla="*/ 37 w 68"/>
                    <a:gd name="T7" fmla="*/ 29 h 34"/>
                    <a:gd name="T8" fmla="*/ 66 w 68"/>
                    <a:gd name="T9" fmla="*/ 8 h 34"/>
                  </a:gdLst>
                  <a:ahLst/>
                  <a:cxnLst>
                    <a:cxn ang="0">
                      <a:pos x="T0" y="T1"/>
                    </a:cxn>
                    <a:cxn ang="0">
                      <a:pos x="T2" y="T3"/>
                    </a:cxn>
                    <a:cxn ang="0">
                      <a:pos x="T4" y="T5"/>
                    </a:cxn>
                    <a:cxn ang="0">
                      <a:pos x="T6" y="T7"/>
                    </a:cxn>
                    <a:cxn ang="0">
                      <a:pos x="T8" y="T9"/>
                    </a:cxn>
                  </a:cxnLst>
                  <a:rect l="0" t="0" r="r" b="b"/>
                  <a:pathLst>
                    <a:path w="68" h="34">
                      <a:moveTo>
                        <a:pt x="66" y="8"/>
                      </a:moveTo>
                      <a:cubicBezTo>
                        <a:pt x="64" y="1"/>
                        <a:pt x="48" y="0"/>
                        <a:pt x="30" y="5"/>
                      </a:cubicBezTo>
                      <a:cubicBezTo>
                        <a:pt x="13" y="10"/>
                        <a:pt x="0" y="19"/>
                        <a:pt x="2" y="26"/>
                      </a:cubicBezTo>
                      <a:cubicBezTo>
                        <a:pt x="4" y="33"/>
                        <a:pt x="20" y="34"/>
                        <a:pt x="37" y="29"/>
                      </a:cubicBezTo>
                      <a:cubicBezTo>
                        <a:pt x="55" y="24"/>
                        <a:pt x="68" y="15"/>
                        <a:pt x="66"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0" name="Freeform 237"/>
                <p:cNvSpPr>
                  <a:spLocks/>
                </p:cNvSpPr>
                <p:nvPr/>
              </p:nvSpPr>
              <p:spPr bwMode="auto">
                <a:xfrm>
                  <a:off x="952" y="3442"/>
                  <a:ext cx="217" cy="91"/>
                </a:xfrm>
                <a:custGeom>
                  <a:avLst/>
                  <a:gdLst>
                    <a:gd name="T0" fmla="*/ 217 w 217"/>
                    <a:gd name="T1" fmla="*/ 44 h 91"/>
                    <a:gd name="T2" fmla="*/ 210 w 217"/>
                    <a:gd name="T3" fmla="*/ 61 h 91"/>
                    <a:gd name="T4" fmla="*/ 98 w 217"/>
                    <a:gd name="T5" fmla="*/ 91 h 91"/>
                    <a:gd name="T6" fmla="*/ 0 w 217"/>
                    <a:gd name="T7" fmla="*/ 20 h 91"/>
                    <a:gd name="T8" fmla="*/ 5 w 217"/>
                    <a:gd name="T9" fmla="*/ 0 h 91"/>
                    <a:gd name="T10" fmla="*/ 217 w 217"/>
                    <a:gd name="T11" fmla="*/ 44 h 91"/>
                  </a:gdLst>
                  <a:ahLst/>
                  <a:cxnLst>
                    <a:cxn ang="0">
                      <a:pos x="T0" y="T1"/>
                    </a:cxn>
                    <a:cxn ang="0">
                      <a:pos x="T2" y="T3"/>
                    </a:cxn>
                    <a:cxn ang="0">
                      <a:pos x="T4" y="T5"/>
                    </a:cxn>
                    <a:cxn ang="0">
                      <a:pos x="T6" y="T7"/>
                    </a:cxn>
                    <a:cxn ang="0">
                      <a:pos x="T8" y="T9"/>
                    </a:cxn>
                    <a:cxn ang="0">
                      <a:pos x="T10" y="T11"/>
                    </a:cxn>
                  </a:cxnLst>
                  <a:rect l="0" t="0" r="r" b="b"/>
                  <a:pathLst>
                    <a:path w="217" h="91">
                      <a:moveTo>
                        <a:pt x="217" y="44"/>
                      </a:moveTo>
                      <a:lnTo>
                        <a:pt x="210" y="61"/>
                      </a:lnTo>
                      <a:lnTo>
                        <a:pt x="98" y="91"/>
                      </a:lnTo>
                      <a:lnTo>
                        <a:pt x="0" y="20"/>
                      </a:lnTo>
                      <a:lnTo>
                        <a:pt x="5" y="0"/>
                      </a:lnTo>
                      <a:lnTo>
                        <a:pt x="217" y="4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61" name="Freeform 238"/>
                <p:cNvSpPr>
                  <a:spLocks/>
                </p:cNvSpPr>
                <p:nvPr/>
              </p:nvSpPr>
              <p:spPr bwMode="auto">
                <a:xfrm>
                  <a:off x="952" y="3442"/>
                  <a:ext cx="217" cy="91"/>
                </a:xfrm>
                <a:custGeom>
                  <a:avLst/>
                  <a:gdLst>
                    <a:gd name="T0" fmla="*/ 217 w 217"/>
                    <a:gd name="T1" fmla="*/ 44 h 91"/>
                    <a:gd name="T2" fmla="*/ 210 w 217"/>
                    <a:gd name="T3" fmla="*/ 61 h 91"/>
                    <a:gd name="T4" fmla="*/ 98 w 217"/>
                    <a:gd name="T5" fmla="*/ 91 h 91"/>
                    <a:gd name="T6" fmla="*/ 0 w 217"/>
                    <a:gd name="T7" fmla="*/ 20 h 91"/>
                    <a:gd name="T8" fmla="*/ 5 w 217"/>
                    <a:gd name="T9" fmla="*/ 0 h 91"/>
                  </a:gdLst>
                  <a:ahLst/>
                  <a:cxnLst>
                    <a:cxn ang="0">
                      <a:pos x="T0" y="T1"/>
                    </a:cxn>
                    <a:cxn ang="0">
                      <a:pos x="T2" y="T3"/>
                    </a:cxn>
                    <a:cxn ang="0">
                      <a:pos x="T4" y="T5"/>
                    </a:cxn>
                    <a:cxn ang="0">
                      <a:pos x="T6" y="T7"/>
                    </a:cxn>
                    <a:cxn ang="0">
                      <a:pos x="T8" y="T9"/>
                    </a:cxn>
                  </a:cxnLst>
                  <a:rect l="0" t="0" r="r" b="b"/>
                  <a:pathLst>
                    <a:path w="217" h="91">
                      <a:moveTo>
                        <a:pt x="217" y="44"/>
                      </a:moveTo>
                      <a:lnTo>
                        <a:pt x="210" y="61"/>
                      </a:lnTo>
                      <a:lnTo>
                        <a:pt x="98" y="91"/>
                      </a:lnTo>
                      <a:lnTo>
                        <a:pt x="0" y="20"/>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2" name="Freeform 239"/>
                <p:cNvSpPr>
                  <a:spLocks/>
                </p:cNvSpPr>
                <p:nvPr/>
              </p:nvSpPr>
              <p:spPr bwMode="auto">
                <a:xfrm>
                  <a:off x="960" y="3415"/>
                  <a:ext cx="213" cy="97"/>
                </a:xfrm>
                <a:custGeom>
                  <a:avLst/>
                  <a:gdLst>
                    <a:gd name="T0" fmla="*/ 213 w 213"/>
                    <a:gd name="T1" fmla="*/ 69 h 97"/>
                    <a:gd name="T2" fmla="*/ 101 w 213"/>
                    <a:gd name="T3" fmla="*/ 96 h 97"/>
                    <a:gd name="T4" fmla="*/ 104 w 213"/>
                    <a:gd name="T5" fmla="*/ 97 h 97"/>
                    <a:gd name="T6" fmla="*/ 0 w 213"/>
                    <a:gd name="T7" fmla="*/ 26 h 97"/>
                    <a:gd name="T8" fmla="*/ 109 w 213"/>
                    <a:gd name="T9" fmla="*/ 0 h 97"/>
                    <a:gd name="T10" fmla="*/ 213 w 213"/>
                    <a:gd name="T11" fmla="*/ 69 h 97"/>
                  </a:gdLst>
                  <a:ahLst/>
                  <a:cxnLst>
                    <a:cxn ang="0">
                      <a:pos x="T0" y="T1"/>
                    </a:cxn>
                    <a:cxn ang="0">
                      <a:pos x="T2" y="T3"/>
                    </a:cxn>
                    <a:cxn ang="0">
                      <a:pos x="T4" y="T5"/>
                    </a:cxn>
                    <a:cxn ang="0">
                      <a:pos x="T6" y="T7"/>
                    </a:cxn>
                    <a:cxn ang="0">
                      <a:pos x="T8" y="T9"/>
                    </a:cxn>
                    <a:cxn ang="0">
                      <a:pos x="T10" y="T11"/>
                    </a:cxn>
                  </a:cxnLst>
                  <a:rect l="0" t="0" r="r" b="b"/>
                  <a:pathLst>
                    <a:path w="213" h="97">
                      <a:moveTo>
                        <a:pt x="213" y="69"/>
                      </a:moveTo>
                      <a:lnTo>
                        <a:pt x="101" y="96"/>
                      </a:lnTo>
                      <a:lnTo>
                        <a:pt x="104" y="97"/>
                      </a:lnTo>
                      <a:lnTo>
                        <a:pt x="0" y="26"/>
                      </a:lnTo>
                      <a:lnTo>
                        <a:pt x="109" y="0"/>
                      </a:lnTo>
                      <a:lnTo>
                        <a:pt x="213"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63" name="Freeform 240"/>
                <p:cNvSpPr>
                  <a:spLocks/>
                </p:cNvSpPr>
                <p:nvPr/>
              </p:nvSpPr>
              <p:spPr bwMode="auto">
                <a:xfrm>
                  <a:off x="960" y="3415"/>
                  <a:ext cx="213" cy="97"/>
                </a:xfrm>
                <a:custGeom>
                  <a:avLst/>
                  <a:gdLst>
                    <a:gd name="T0" fmla="*/ 213 w 213"/>
                    <a:gd name="T1" fmla="*/ 69 h 97"/>
                    <a:gd name="T2" fmla="*/ 101 w 213"/>
                    <a:gd name="T3" fmla="*/ 96 h 97"/>
                    <a:gd name="T4" fmla="*/ 104 w 213"/>
                    <a:gd name="T5" fmla="*/ 97 h 97"/>
                    <a:gd name="T6" fmla="*/ 0 w 213"/>
                    <a:gd name="T7" fmla="*/ 26 h 97"/>
                    <a:gd name="T8" fmla="*/ 109 w 213"/>
                    <a:gd name="T9" fmla="*/ 0 h 97"/>
                    <a:gd name="T10" fmla="*/ 213 w 213"/>
                    <a:gd name="T11" fmla="*/ 69 h 97"/>
                  </a:gdLst>
                  <a:ahLst/>
                  <a:cxnLst>
                    <a:cxn ang="0">
                      <a:pos x="T0" y="T1"/>
                    </a:cxn>
                    <a:cxn ang="0">
                      <a:pos x="T2" y="T3"/>
                    </a:cxn>
                    <a:cxn ang="0">
                      <a:pos x="T4" y="T5"/>
                    </a:cxn>
                    <a:cxn ang="0">
                      <a:pos x="T6" y="T7"/>
                    </a:cxn>
                    <a:cxn ang="0">
                      <a:pos x="T8" y="T9"/>
                    </a:cxn>
                    <a:cxn ang="0">
                      <a:pos x="T10" y="T11"/>
                    </a:cxn>
                  </a:cxnLst>
                  <a:rect l="0" t="0" r="r" b="b"/>
                  <a:pathLst>
                    <a:path w="213" h="97">
                      <a:moveTo>
                        <a:pt x="213" y="69"/>
                      </a:moveTo>
                      <a:lnTo>
                        <a:pt x="101" y="96"/>
                      </a:lnTo>
                      <a:lnTo>
                        <a:pt x="104" y="97"/>
                      </a:lnTo>
                      <a:lnTo>
                        <a:pt x="0" y="26"/>
                      </a:lnTo>
                      <a:lnTo>
                        <a:pt x="109" y="0"/>
                      </a:lnTo>
                      <a:lnTo>
                        <a:pt x="213"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4" name="Freeform 241"/>
                <p:cNvSpPr>
                  <a:spLocks/>
                </p:cNvSpPr>
                <p:nvPr/>
              </p:nvSpPr>
              <p:spPr bwMode="auto">
                <a:xfrm>
                  <a:off x="1005" y="3428"/>
                  <a:ext cx="134" cy="70"/>
                </a:xfrm>
                <a:custGeom>
                  <a:avLst/>
                  <a:gdLst>
                    <a:gd name="T0" fmla="*/ 1182 w 1216"/>
                    <a:gd name="T1" fmla="*/ 465 h 635"/>
                    <a:gd name="T2" fmla="*/ 668 w 1216"/>
                    <a:gd name="T3" fmla="*/ 82 h 635"/>
                    <a:gd name="T4" fmla="*/ 33 w 1216"/>
                    <a:gd name="T5" fmla="*/ 169 h 635"/>
                    <a:gd name="T6" fmla="*/ 547 w 1216"/>
                    <a:gd name="T7" fmla="*/ 553 h 635"/>
                    <a:gd name="T8" fmla="*/ 1182 w 1216"/>
                    <a:gd name="T9" fmla="*/ 465 h 635"/>
                  </a:gdLst>
                  <a:ahLst/>
                  <a:cxnLst>
                    <a:cxn ang="0">
                      <a:pos x="T0" y="T1"/>
                    </a:cxn>
                    <a:cxn ang="0">
                      <a:pos x="T2" y="T3"/>
                    </a:cxn>
                    <a:cxn ang="0">
                      <a:pos x="T4" y="T5"/>
                    </a:cxn>
                    <a:cxn ang="0">
                      <a:pos x="T6" y="T7"/>
                    </a:cxn>
                    <a:cxn ang="0">
                      <a:pos x="T8" y="T9"/>
                    </a:cxn>
                  </a:cxnLst>
                  <a:rect l="0" t="0" r="r" b="b"/>
                  <a:pathLst>
                    <a:path w="1216" h="635">
                      <a:moveTo>
                        <a:pt x="1182" y="465"/>
                      </a:moveTo>
                      <a:cubicBezTo>
                        <a:pt x="1216" y="335"/>
                        <a:pt x="986" y="163"/>
                        <a:pt x="668" y="82"/>
                      </a:cubicBezTo>
                      <a:cubicBezTo>
                        <a:pt x="351" y="0"/>
                        <a:pt x="67" y="39"/>
                        <a:pt x="33" y="169"/>
                      </a:cubicBezTo>
                      <a:cubicBezTo>
                        <a:pt x="0" y="300"/>
                        <a:pt x="230" y="471"/>
                        <a:pt x="547" y="553"/>
                      </a:cubicBezTo>
                      <a:cubicBezTo>
                        <a:pt x="864" y="635"/>
                        <a:pt x="1149" y="596"/>
                        <a:pt x="1182" y="46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65" name="Freeform 242"/>
                <p:cNvSpPr>
                  <a:spLocks/>
                </p:cNvSpPr>
                <p:nvPr/>
              </p:nvSpPr>
              <p:spPr bwMode="auto">
                <a:xfrm>
                  <a:off x="1005" y="3428"/>
                  <a:ext cx="134" cy="70"/>
                </a:xfrm>
                <a:custGeom>
                  <a:avLst/>
                  <a:gdLst>
                    <a:gd name="T0" fmla="*/ 130 w 134"/>
                    <a:gd name="T1" fmla="*/ 51 h 70"/>
                    <a:gd name="T2" fmla="*/ 74 w 134"/>
                    <a:gd name="T3" fmla="*/ 9 h 70"/>
                    <a:gd name="T4" fmla="*/ 4 w 134"/>
                    <a:gd name="T5" fmla="*/ 18 h 70"/>
                    <a:gd name="T6" fmla="*/ 60 w 134"/>
                    <a:gd name="T7" fmla="*/ 61 h 70"/>
                    <a:gd name="T8" fmla="*/ 130 w 134"/>
                    <a:gd name="T9" fmla="*/ 51 h 70"/>
                  </a:gdLst>
                  <a:ahLst/>
                  <a:cxnLst>
                    <a:cxn ang="0">
                      <a:pos x="T0" y="T1"/>
                    </a:cxn>
                    <a:cxn ang="0">
                      <a:pos x="T2" y="T3"/>
                    </a:cxn>
                    <a:cxn ang="0">
                      <a:pos x="T4" y="T5"/>
                    </a:cxn>
                    <a:cxn ang="0">
                      <a:pos x="T6" y="T7"/>
                    </a:cxn>
                    <a:cxn ang="0">
                      <a:pos x="T8" y="T9"/>
                    </a:cxn>
                  </a:cxnLst>
                  <a:rect l="0" t="0" r="r" b="b"/>
                  <a:pathLst>
                    <a:path w="134" h="70">
                      <a:moveTo>
                        <a:pt x="130" y="51"/>
                      </a:moveTo>
                      <a:cubicBezTo>
                        <a:pt x="134" y="37"/>
                        <a:pt x="109" y="18"/>
                        <a:pt x="74" y="9"/>
                      </a:cubicBezTo>
                      <a:cubicBezTo>
                        <a:pt x="39" y="0"/>
                        <a:pt x="7" y="4"/>
                        <a:pt x="4" y="18"/>
                      </a:cubicBezTo>
                      <a:cubicBezTo>
                        <a:pt x="0" y="33"/>
                        <a:pt x="25" y="52"/>
                        <a:pt x="60" y="61"/>
                      </a:cubicBezTo>
                      <a:cubicBezTo>
                        <a:pt x="95" y="70"/>
                        <a:pt x="127" y="65"/>
                        <a:pt x="130"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6" name="Line 243"/>
                <p:cNvSpPr>
                  <a:spLocks noChangeShapeType="1"/>
                </p:cNvSpPr>
                <p:nvPr/>
              </p:nvSpPr>
              <p:spPr bwMode="auto">
                <a:xfrm flipH="1">
                  <a:off x="1047" y="3509"/>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7" name="Freeform 244"/>
                <p:cNvSpPr>
                  <a:spLocks/>
                </p:cNvSpPr>
                <p:nvPr/>
              </p:nvSpPr>
              <p:spPr bwMode="auto">
                <a:xfrm>
                  <a:off x="1039" y="3444"/>
                  <a:ext cx="68" cy="34"/>
                </a:xfrm>
                <a:custGeom>
                  <a:avLst/>
                  <a:gdLst>
                    <a:gd name="T0" fmla="*/ 603 w 619"/>
                    <a:gd name="T1" fmla="*/ 230 h 308"/>
                    <a:gd name="T2" fmla="*/ 339 w 619"/>
                    <a:gd name="T3" fmla="*/ 42 h 308"/>
                    <a:gd name="T4" fmla="*/ 16 w 619"/>
                    <a:gd name="T5" fmla="*/ 79 h 308"/>
                    <a:gd name="T6" fmla="*/ 281 w 619"/>
                    <a:gd name="T7" fmla="*/ 266 h 308"/>
                    <a:gd name="T8" fmla="*/ 603 w 619"/>
                    <a:gd name="T9" fmla="*/ 230 h 308"/>
                  </a:gdLst>
                  <a:ahLst/>
                  <a:cxnLst>
                    <a:cxn ang="0">
                      <a:pos x="T0" y="T1"/>
                    </a:cxn>
                    <a:cxn ang="0">
                      <a:pos x="T2" y="T3"/>
                    </a:cxn>
                    <a:cxn ang="0">
                      <a:pos x="T4" y="T5"/>
                    </a:cxn>
                    <a:cxn ang="0">
                      <a:pos x="T6" y="T7"/>
                    </a:cxn>
                    <a:cxn ang="0">
                      <a:pos x="T8" y="T9"/>
                    </a:cxn>
                  </a:cxnLst>
                  <a:rect l="0" t="0" r="r" b="b"/>
                  <a:pathLst>
                    <a:path w="619" h="308">
                      <a:moveTo>
                        <a:pt x="603" y="230"/>
                      </a:moveTo>
                      <a:cubicBezTo>
                        <a:pt x="619" y="168"/>
                        <a:pt x="501" y="84"/>
                        <a:pt x="339" y="42"/>
                      </a:cubicBezTo>
                      <a:cubicBezTo>
                        <a:pt x="177" y="0"/>
                        <a:pt x="32" y="17"/>
                        <a:pt x="16" y="79"/>
                      </a:cubicBezTo>
                      <a:cubicBezTo>
                        <a:pt x="0" y="141"/>
                        <a:pt x="119" y="225"/>
                        <a:pt x="281" y="266"/>
                      </a:cubicBezTo>
                      <a:cubicBezTo>
                        <a:pt x="443" y="308"/>
                        <a:pt x="587" y="292"/>
                        <a:pt x="603" y="23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68" name="Freeform 245"/>
                <p:cNvSpPr>
                  <a:spLocks/>
                </p:cNvSpPr>
                <p:nvPr/>
              </p:nvSpPr>
              <p:spPr bwMode="auto">
                <a:xfrm>
                  <a:off x="1039" y="3444"/>
                  <a:ext cx="68" cy="34"/>
                </a:xfrm>
                <a:custGeom>
                  <a:avLst/>
                  <a:gdLst>
                    <a:gd name="T0" fmla="*/ 66 w 68"/>
                    <a:gd name="T1" fmla="*/ 25 h 34"/>
                    <a:gd name="T2" fmla="*/ 37 w 68"/>
                    <a:gd name="T3" fmla="*/ 5 h 34"/>
                    <a:gd name="T4" fmla="*/ 1 w 68"/>
                    <a:gd name="T5" fmla="*/ 9 h 34"/>
                    <a:gd name="T6" fmla="*/ 30 w 68"/>
                    <a:gd name="T7" fmla="*/ 29 h 34"/>
                    <a:gd name="T8" fmla="*/ 66 w 68"/>
                    <a:gd name="T9" fmla="*/ 25 h 34"/>
                  </a:gdLst>
                  <a:ahLst/>
                  <a:cxnLst>
                    <a:cxn ang="0">
                      <a:pos x="T0" y="T1"/>
                    </a:cxn>
                    <a:cxn ang="0">
                      <a:pos x="T2" y="T3"/>
                    </a:cxn>
                    <a:cxn ang="0">
                      <a:pos x="T4" y="T5"/>
                    </a:cxn>
                    <a:cxn ang="0">
                      <a:pos x="T6" y="T7"/>
                    </a:cxn>
                    <a:cxn ang="0">
                      <a:pos x="T8" y="T9"/>
                    </a:cxn>
                  </a:cxnLst>
                  <a:rect l="0" t="0" r="r" b="b"/>
                  <a:pathLst>
                    <a:path w="68" h="34">
                      <a:moveTo>
                        <a:pt x="66" y="25"/>
                      </a:moveTo>
                      <a:cubicBezTo>
                        <a:pt x="68" y="19"/>
                        <a:pt x="55" y="9"/>
                        <a:pt x="37" y="5"/>
                      </a:cubicBezTo>
                      <a:cubicBezTo>
                        <a:pt x="19" y="0"/>
                        <a:pt x="3" y="2"/>
                        <a:pt x="1" y="9"/>
                      </a:cubicBezTo>
                      <a:cubicBezTo>
                        <a:pt x="0" y="16"/>
                        <a:pt x="13" y="25"/>
                        <a:pt x="30" y="29"/>
                      </a:cubicBezTo>
                      <a:cubicBezTo>
                        <a:pt x="48" y="34"/>
                        <a:pt x="64" y="32"/>
                        <a:pt x="66"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69" name="Freeform 246"/>
                <p:cNvSpPr>
                  <a:spLocks/>
                </p:cNvSpPr>
                <p:nvPr/>
              </p:nvSpPr>
              <p:spPr bwMode="auto">
                <a:xfrm>
                  <a:off x="858" y="3480"/>
                  <a:ext cx="218" cy="90"/>
                </a:xfrm>
                <a:custGeom>
                  <a:avLst/>
                  <a:gdLst>
                    <a:gd name="T0" fmla="*/ 218 w 218"/>
                    <a:gd name="T1" fmla="*/ 45 h 90"/>
                    <a:gd name="T2" fmla="*/ 211 w 218"/>
                    <a:gd name="T3" fmla="*/ 61 h 90"/>
                    <a:gd name="T4" fmla="*/ 99 w 218"/>
                    <a:gd name="T5" fmla="*/ 90 h 90"/>
                    <a:gd name="T6" fmla="*/ 0 w 218"/>
                    <a:gd name="T7" fmla="*/ 20 h 90"/>
                    <a:gd name="T8" fmla="*/ 5 w 218"/>
                    <a:gd name="T9" fmla="*/ 0 h 90"/>
                    <a:gd name="T10" fmla="*/ 218 w 218"/>
                    <a:gd name="T11" fmla="*/ 45 h 90"/>
                  </a:gdLst>
                  <a:ahLst/>
                  <a:cxnLst>
                    <a:cxn ang="0">
                      <a:pos x="T0" y="T1"/>
                    </a:cxn>
                    <a:cxn ang="0">
                      <a:pos x="T2" y="T3"/>
                    </a:cxn>
                    <a:cxn ang="0">
                      <a:pos x="T4" y="T5"/>
                    </a:cxn>
                    <a:cxn ang="0">
                      <a:pos x="T6" y="T7"/>
                    </a:cxn>
                    <a:cxn ang="0">
                      <a:pos x="T8" y="T9"/>
                    </a:cxn>
                    <a:cxn ang="0">
                      <a:pos x="T10" y="T11"/>
                    </a:cxn>
                  </a:cxnLst>
                  <a:rect l="0" t="0" r="r" b="b"/>
                  <a:pathLst>
                    <a:path w="218" h="90">
                      <a:moveTo>
                        <a:pt x="218" y="45"/>
                      </a:moveTo>
                      <a:lnTo>
                        <a:pt x="211" y="61"/>
                      </a:lnTo>
                      <a:lnTo>
                        <a:pt x="99" y="90"/>
                      </a:lnTo>
                      <a:lnTo>
                        <a:pt x="0" y="20"/>
                      </a:lnTo>
                      <a:lnTo>
                        <a:pt x="5" y="0"/>
                      </a:lnTo>
                      <a:lnTo>
                        <a:pt x="218" y="45"/>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70" name="Freeform 247"/>
                <p:cNvSpPr>
                  <a:spLocks/>
                </p:cNvSpPr>
                <p:nvPr/>
              </p:nvSpPr>
              <p:spPr bwMode="auto">
                <a:xfrm>
                  <a:off x="858" y="3480"/>
                  <a:ext cx="218" cy="90"/>
                </a:xfrm>
                <a:custGeom>
                  <a:avLst/>
                  <a:gdLst>
                    <a:gd name="T0" fmla="*/ 218 w 218"/>
                    <a:gd name="T1" fmla="*/ 45 h 90"/>
                    <a:gd name="T2" fmla="*/ 211 w 218"/>
                    <a:gd name="T3" fmla="*/ 61 h 90"/>
                    <a:gd name="T4" fmla="*/ 99 w 218"/>
                    <a:gd name="T5" fmla="*/ 90 h 90"/>
                    <a:gd name="T6" fmla="*/ 0 w 218"/>
                    <a:gd name="T7" fmla="*/ 20 h 90"/>
                    <a:gd name="T8" fmla="*/ 5 w 218"/>
                    <a:gd name="T9" fmla="*/ 0 h 90"/>
                  </a:gdLst>
                  <a:ahLst/>
                  <a:cxnLst>
                    <a:cxn ang="0">
                      <a:pos x="T0" y="T1"/>
                    </a:cxn>
                    <a:cxn ang="0">
                      <a:pos x="T2" y="T3"/>
                    </a:cxn>
                    <a:cxn ang="0">
                      <a:pos x="T4" y="T5"/>
                    </a:cxn>
                    <a:cxn ang="0">
                      <a:pos x="T6" y="T7"/>
                    </a:cxn>
                    <a:cxn ang="0">
                      <a:pos x="T8" y="T9"/>
                    </a:cxn>
                  </a:cxnLst>
                  <a:rect l="0" t="0" r="r" b="b"/>
                  <a:pathLst>
                    <a:path w="218" h="90">
                      <a:moveTo>
                        <a:pt x="218" y="45"/>
                      </a:moveTo>
                      <a:lnTo>
                        <a:pt x="211" y="61"/>
                      </a:lnTo>
                      <a:lnTo>
                        <a:pt x="99" y="90"/>
                      </a:lnTo>
                      <a:lnTo>
                        <a:pt x="0" y="20"/>
                      </a:lnTo>
                      <a:lnTo>
                        <a:pt x="5"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1" name="Freeform 248"/>
                <p:cNvSpPr>
                  <a:spLocks/>
                </p:cNvSpPr>
                <p:nvPr/>
              </p:nvSpPr>
              <p:spPr bwMode="auto">
                <a:xfrm>
                  <a:off x="866" y="3454"/>
                  <a:ext cx="214" cy="95"/>
                </a:xfrm>
                <a:custGeom>
                  <a:avLst/>
                  <a:gdLst>
                    <a:gd name="T0" fmla="*/ 214 w 214"/>
                    <a:gd name="T1" fmla="*/ 69 h 95"/>
                    <a:gd name="T2" fmla="*/ 102 w 214"/>
                    <a:gd name="T3" fmla="*/ 95 h 95"/>
                    <a:gd name="T4" fmla="*/ 105 w 214"/>
                    <a:gd name="T5" fmla="*/ 95 h 95"/>
                    <a:gd name="T6" fmla="*/ 0 w 214"/>
                    <a:gd name="T7" fmla="*/ 25 h 95"/>
                    <a:gd name="T8" fmla="*/ 109 w 214"/>
                    <a:gd name="T9" fmla="*/ 0 h 95"/>
                    <a:gd name="T10" fmla="*/ 214 w 214"/>
                    <a:gd name="T11" fmla="*/ 69 h 95"/>
                  </a:gdLst>
                  <a:ahLst/>
                  <a:cxnLst>
                    <a:cxn ang="0">
                      <a:pos x="T0" y="T1"/>
                    </a:cxn>
                    <a:cxn ang="0">
                      <a:pos x="T2" y="T3"/>
                    </a:cxn>
                    <a:cxn ang="0">
                      <a:pos x="T4" y="T5"/>
                    </a:cxn>
                    <a:cxn ang="0">
                      <a:pos x="T6" y="T7"/>
                    </a:cxn>
                    <a:cxn ang="0">
                      <a:pos x="T8" y="T9"/>
                    </a:cxn>
                    <a:cxn ang="0">
                      <a:pos x="T10" y="T11"/>
                    </a:cxn>
                  </a:cxnLst>
                  <a:rect l="0" t="0" r="r" b="b"/>
                  <a:pathLst>
                    <a:path w="214" h="95">
                      <a:moveTo>
                        <a:pt x="214" y="69"/>
                      </a:moveTo>
                      <a:lnTo>
                        <a:pt x="102" y="95"/>
                      </a:lnTo>
                      <a:lnTo>
                        <a:pt x="105" y="95"/>
                      </a:lnTo>
                      <a:lnTo>
                        <a:pt x="0" y="25"/>
                      </a:lnTo>
                      <a:lnTo>
                        <a:pt x="109" y="0"/>
                      </a:lnTo>
                      <a:lnTo>
                        <a:pt x="214" y="6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72" name="Freeform 249"/>
                <p:cNvSpPr>
                  <a:spLocks/>
                </p:cNvSpPr>
                <p:nvPr/>
              </p:nvSpPr>
              <p:spPr bwMode="auto">
                <a:xfrm>
                  <a:off x="866" y="3454"/>
                  <a:ext cx="214" cy="95"/>
                </a:xfrm>
                <a:custGeom>
                  <a:avLst/>
                  <a:gdLst>
                    <a:gd name="T0" fmla="*/ 214 w 214"/>
                    <a:gd name="T1" fmla="*/ 69 h 95"/>
                    <a:gd name="T2" fmla="*/ 102 w 214"/>
                    <a:gd name="T3" fmla="*/ 95 h 95"/>
                    <a:gd name="T4" fmla="*/ 105 w 214"/>
                    <a:gd name="T5" fmla="*/ 95 h 95"/>
                    <a:gd name="T6" fmla="*/ 0 w 214"/>
                    <a:gd name="T7" fmla="*/ 25 h 95"/>
                    <a:gd name="T8" fmla="*/ 109 w 214"/>
                    <a:gd name="T9" fmla="*/ 0 h 95"/>
                    <a:gd name="T10" fmla="*/ 214 w 214"/>
                    <a:gd name="T11" fmla="*/ 69 h 95"/>
                  </a:gdLst>
                  <a:ahLst/>
                  <a:cxnLst>
                    <a:cxn ang="0">
                      <a:pos x="T0" y="T1"/>
                    </a:cxn>
                    <a:cxn ang="0">
                      <a:pos x="T2" y="T3"/>
                    </a:cxn>
                    <a:cxn ang="0">
                      <a:pos x="T4" y="T5"/>
                    </a:cxn>
                    <a:cxn ang="0">
                      <a:pos x="T6" y="T7"/>
                    </a:cxn>
                    <a:cxn ang="0">
                      <a:pos x="T8" y="T9"/>
                    </a:cxn>
                    <a:cxn ang="0">
                      <a:pos x="T10" y="T11"/>
                    </a:cxn>
                  </a:cxnLst>
                  <a:rect l="0" t="0" r="r" b="b"/>
                  <a:pathLst>
                    <a:path w="214" h="95">
                      <a:moveTo>
                        <a:pt x="214" y="69"/>
                      </a:moveTo>
                      <a:lnTo>
                        <a:pt x="102" y="95"/>
                      </a:lnTo>
                      <a:lnTo>
                        <a:pt x="105" y="95"/>
                      </a:lnTo>
                      <a:lnTo>
                        <a:pt x="0" y="25"/>
                      </a:lnTo>
                      <a:lnTo>
                        <a:pt x="109" y="0"/>
                      </a:lnTo>
                      <a:lnTo>
                        <a:pt x="214" y="69"/>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3" name="Freeform 250"/>
                <p:cNvSpPr>
                  <a:spLocks/>
                </p:cNvSpPr>
                <p:nvPr/>
              </p:nvSpPr>
              <p:spPr bwMode="auto">
                <a:xfrm>
                  <a:off x="911" y="3466"/>
                  <a:ext cx="134" cy="69"/>
                </a:xfrm>
                <a:custGeom>
                  <a:avLst/>
                  <a:gdLst>
                    <a:gd name="T0" fmla="*/ 1189 w 1222"/>
                    <a:gd name="T1" fmla="*/ 462 h 627"/>
                    <a:gd name="T2" fmla="*/ 671 w 1222"/>
                    <a:gd name="T3" fmla="*/ 82 h 627"/>
                    <a:gd name="T4" fmla="*/ 33 w 1222"/>
                    <a:gd name="T5" fmla="*/ 165 h 627"/>
                    <a:gd name="T6" fmla="*/ 551 w 1222"/>
                    <a:gd name="T7" fmla="*/ 545 h 627"/>
                    <a:gd name="T8" fmla="*/ 1189 w 1222"/>
                    <a:gd name="T9" fmla="*/ 462 h 627"/>
                  </a:gdLst>
                  <a:ahLst/>
                  <a:cxnLst>
                    <a:cxn ang="0">
                      <a:pos x="T0" y="T1"/>
                    </a:cxn>
                    <a:cxn ang="0">
                      <a:pos x="T2" y="T3"/>
                    </a:cxn>
                    <a:cxn ang="0">
                      <a:pos x="T4" y="T5"/>
                    </a:cxn>
                    <a:cxn ang="0">
                      <a:pos x="T6" y="T7"/>
                    </a:cxn>
                    <a:cxn ang="0">
                      <a:pos x="T8" y="T9"/>
                    </a:cxn>
                  </a:cxnLst>
                  <a:rect l="0" t="0" r="r" b="b"/>
                  <a:pathLst>
                    <a:path w="1222" h="627">
                      <a:moveTo>
                        <a:pt x="1189" y="462"/>
                      </a:moveTo>
                      <a:cubicBezTo>
                        <a:pt x="1222" y="335"/>
                        <a:pt x="990" y="164"/>
                        <a:pt x="671" y="82"/>
                      </a:cubicBezTo>
                      <a:cubicBezTo>
                        <a:pt x="351" y="0"/>
                        <a:pt x="66" y="37"/>
                        <a:pt x="33" y="165"/>
                      </a:cubicBezTo>
                      <a:cubicBezTo>
                        <a:pt x="0" y="292"/>
                        <a:pt x="232" y="463"/>
                        <a:pt x="551" y="545"/>
                      </a:cubicBezTo>
                      <a:cubicBezTo>
                        <a:pt x="870" y="627"/>
                        <a:pt x="1156" y="590"/>
                        <a:pt x="1189" y="46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74" name="Freeform 251"/>
                <p:cNvSpPr>
                  <a:spLocks/>
                </p:cNvSpPr>
                <p:nvPr/>
              </p:nvSpPr>
              <p:spPr bwMode="auto">
                <a:xfrm>
                  <a:off x="911" y="3466"/>
                  <a:ext cx="134" cy="69"/>
                </a:xfrm>
                <a:custGeom>
                  <a:avLst/>
                  <a:gdLst>
                    <a:gd name="T0" fmla="*/ 131 w 134"/>
                    <a:gd name="T1" fmla="*/ 51 h 69"/>
                    <a:gd name="T2" fmla="*/ 74 w 134"/>
                    <a:gd name="T3" fmla="*/ 9 h 69"/>
                    <a:gd name="T4" fmla="*/ 3 w 134"/>
                    <a:gd name="T5" fmla="*/ 19 h 69"/>
                    <a:gd name="T6" fmla="*/ 61 w 134"/>
                    <a:gd name="T7" fmla="*/ 60 h 69"/>
                    <a:gd name="T8" fmla="*/ 131 w 134"/>
                    <a:gd name="T9" fmla="*/ 51 h 69"/>
                  </a:gdLst>
                  <a:ahLst/>
                  <a:cxnLst>
                    <a:cxn ang="0">
                      <a:pos x="T0" y="T1"/>
                    </a:cxn>
                    <a:cxn ang="0">
                      <a:pos x="T2" y="T3"/>
                    </a:cxn>
                    <a:cxn ang="0">
                      <a:pos x="T4" y="T5"/>
                    </a:cxn>
                    <a:cxn ang="0">
                      <a:pos x="T6" y="T7"/>
                    </a:cxn>
                    <a:cxn ang="0">
                      <a:pos x="T8" y="T9"/>
                    </a:cxn>
                  </a:cxnLst>
                  <a:rect l="0" t="0" r="r" b="b"/>
                  <a:pathLst>
                    <a:path w="134" h="69">
                      <a:moveTo>
                        <a:pt x="131" y="51"/>
                      </a:moveTo>
                      <a:cubicBezTo>
                        <a:pt x="134" y="37"/>
                        <a:pt x="109" y="18"/>
                        <a:pt x="74" y="9"/>
                      </a:cubicBezTo>
                      <a:cubicBezTo>
                        <a:pt x="38" y="0"/>
                        <a:pt x="7" y="4"/>
                        <a:pt x="3" y="19"/>
                      </a:cubicBezTo>
                      <a:cubicBezTo>
                        <a:pt x="0" y="33"/>
                        <a:pt x="25" y="51"/>
                        <a:pt x="61" y="60"/>
                      </a:cubicBezTo>
                      <a:cubicBezTo>
                        <a:pt x="96" y="69"/>
                        <a:pt x="127" y="65"/>
                        <a:pt x="131" y="5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5" name="Line 252"/>
                <p:cNvSpPr>
                  <a:spLocks noChangeShapeType="1"/>
                </p:cNvSpPr>
                <p:nvPr/>
              </p:nvSpPr>
              <p:spPr bwMode="auto">
                <a:xfrm flipH="1">
                  <a:off x="954" y="3546"/>
                  <a:ext cx="5"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6" name="Freeform 253"/>
                <p:cNvSpPr>
                  <a:spLocks/>
                </p:cNvSpPr>
                <p:nvPr/>
              </p:nvSpPr>
              <p:spPr bwMode="auto">
                <a:xfrm>
                  <a:off x="945" y="3483"/>
                  <a:ext cx="68" cy="33"/>
                </a:xfrm>
                <a:custGeom>
                  <a:avLst/>
                  <a:gdLst>
                    <a:gd name="T0" fmla="*/ 606 w 622"/>
                    <a:gd name="T1" fmla="*/ 228 h 304"/>
                    <a:gd name="T2" fmla="*/ 339 w 622"/>
                    <a:gd name="T3" fmla="*/ 42 h 304"/>
                    <a:gd name="T4" fmla="*/ 16 w 622"/>
                    <a:gd name="T5" fmla="*/ 76 h 304"/>
                    <a:gd name="T6" fmla="*/ 283 w 622"/>
                    <a:gd name="T7" fmla="*/ 262 h 304"/>
                    <a:gd name="T8" fmla="*/ 606 w 622"/>
                    <a:gd name="T9" fmla="*/ 228 h 304"/>
                  </a:gdLst>
                  <a:ahLst/>
                  <a:cxnLst>
                    <a:cxn ang="0">
                      <a:pos x="T0" y="T1"/>
                    </a:cxn>
                    <a:cxn ang="0">
                      <a:pos x="T2" y="T3"/>
                    </a:cxn>
                    <a:cxn ang="0">
                      <a:pos x="T4" y="T5"/>
                    </a:cxn>
                    <a:cxn ang="0">
                      <a:pos x="T6" y="T7"/>
                    </a:cxn>
                    <a:cxn ang="0">
                      <a:pos x="T8" y="T9"/>
                    </a:cxn>
                  </a:cxnLst>
                  <a:rect l="0" t="0" r="r" b="b"/>
                  <a:pathLst>
                    <a:path w="622" h="304">
                      <a:moveTo>
                        <a:pt x="606" y="228"/>
                      </a:moveTo>
                      <a:cubicBezTo>
                        <a:pt x="622" y="167"/>
                        <a:pt x="503" y="84"/>
                        <a:pt x="339" y="42"/>
                      </a:cubicBezTo>
                      <a:cubicBezTo>
                        <a:pt x="176" y="0"/>
                        <a:pt x="32" y="15"/>
                        <a:pt x="16" y="76"/>
                      </a:cubicBezTo>
                      <a:cubicBezTo>
                        <a:pt x="0" y="136"/>
                        <a:pt x="120" y="220"/>
                        <a:pt x="283" y="262"/>
                      </a:cubicBezTo>
                      <a:cubicBezTo>
                        <a:pt x="446" y="304"/>
                        <a:pt x="591" y="289"/>
                        <a:pt x="606" y="22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77" name="Freeform 254"/>
                <p:cNvSpPr>
                  <a:spLocks/>
                </p:cNvSpPr>
                <p:nvPr/>
              </p:nvSpPr>
              <p:spPr bwMode="auto">
                <a:xfrm>
                  <a:off x="945" y="3483"/>
                  <a:ext cx="68" cy="33"/>
                </a:xfrm>
                <a:custGeom>
                  <a:avLst/>
                  <a:gdLst>
                    <a:gd name="T0" fmla="*/ 66 w 68"/>
                    <a:gd name="T1" fmla="*/ 25 h 33"/>
                    <a:gd name="T2" fmla="*/ 37 w 68"/>
                    <a:gd name="T3" fmla="*/ 4 h 33"/>
                    <a:gd name="T4" fmla="*/ 1 w 68"/>
                    <a:gd name="T5" fmla="*/ 8 h 33"/>
                    <a:gd name="T6" fmla="*/ 31 w 68"/>
                    <a:gd name="T7" fmla="*/ 29 h 33"/>
                    <a:gd name="T8" fmla="*/ 66 w 68"/>
                    <a:gd name="T9" fmla="*/ 25 h 33"/>
                  </a:gdLst>
                  <a:ahLst/>
                  <a:cxnLst>
                    <a:cxn ang="0">
                      <a:pos x="T0" y="T1"/>
                    </a:cxn>
                    <a:cxn ang="0">
                      <a:pos x="T2" y="T3"/>
                    </a:cxn>
                    <a:cxn ang="0">
                      <a:pos x="T4" y="T5"/>
                    </a:cxn>
                    <a:cxn ang="0">
                      <a:pos x="T6" y="T7"/>
                    </a:cxn>
                    <a:cxn ang="0">
                      <a:pos x="T8" y="T9"/>
                    </a:cxn>
                  </a:cxnLst>
                  <a:rect l="0" t="0" r="r" b="b"/>
                  <a:pathLst>
                    <a:path w="68" h="33">
                      <a:moveTo>
                        <a:pt x="66" y="25"/>
                      </a:moveTo>
                      <a:cubicBezTo>
                        <a:pt x="68" y="18"/>
                        <a:pt x="55" y="9"/>
                        <a:pt x="37" y="4"/>
                      </a:cubicBezTo>
                      <a:cubicBezTo>
                        <a:pt x="19" y="0"/>
                        <a:pt x="3" y="1"/>
                        <a:pt x="1" y="8"/>
                      </a:cubicBezTo>
                      <a:cubicBezTo>
                        <a:pt x="0" y="15"/>
                        <a:pt x="13" y="24"/>
                        <a:pt x="31" y="29"/>
                      </a:cubicBezTo>
                      <a:cubicBezTo>
                        <a:pt x="49" y="33"/>
                        <a:pt x="65" y="32"/>
                        <a:pt x="66" y="2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78" name="Freeform 255"/>
                <p:cNvSpPr>
                  <a:spLocks/>
                </p:cNvSpPr>
                <p:nvPr/>
              </p:nvSpPr>
              <p:spPr bwMode="auto">
                <a:xfrm>
                  <a:off x="994" y="3492"/>
                  <a:ext cx="208" cy="101"/>
                </a:xfrm>
                <a:custGeom>
                  <a:avLst/>
                  <a:gdLst>
                    <a:gd name="T0" fmla="*/ 206 w 208"/>
                    <a:gd name="T1" fmla="*/ 0 h 101"/>
                    <a:gd name="T2" fmla="*/ 208 w 208"/>
                    <a:gd name="T3" fmla="*/ 18 h 101"/>
                    <a:gd name="T4" fmla="*/ 128 w 208"/>
                    <a:gd name="T5" fmla="*/ 101 h 101"/>
                    <a:gd name="T6" fmla="*/ 6 w 208"/>
                    <a:gd name="T7" fmla="*/ 92 h 101"/>
                    <a:gd name="T8" fmla="*/ 0 w 208"/>
                    <a:gd name="T9" fmla="*/ 73 h 101"/>
                    <a:gd name="T10" fmla="*/ 206 w 208"/>
                    <a:gd name="T11" fmla="*/ 0 h 101"/>
                  </a:gdLst>
                  <a:ahLst/>
                  <a:cxnLst>
                    <a:cxn ang="0">
                      <a:pos x="T0" y="T1"/>
                    </a:cxn>
                    <a:cxn ang="0">
                      <a:pos x="T2" y="T3"/>
                    </a:cxn>
                    <a:cxn ang="0">
                      <a:pos x="T4" y="T5"/>
                    </a:cxn>
                    <a:cxn ang="0">
                      <a:pos x="T6" y="T7"/>
                    </a:cxn>
                    <a:cxn ang="0">
                      <a:pos x="T8" y="T9"/>
                    </a:cxn>
                    <a:cxn ang="0">
                      <a:pos x="T10" y="T11"/>
                    </a:cxn>
                  </a:cxnLst>
                  <a:rect l="0" t="0" r="r" b="b"/>
                  <a:pathLst>
                    <a:path w="208" h="101">
                      <a:moveTo>
                        <a:pt x="206" y="0"/>
                      </a:moveTo>
                      <a:lnTo>
                        <a:pt x="208" y="18"/>
                      </a:lnTo>
                      <a:lnTo>
                        <a:pt x="128" y="101"/>
                      </a:lnTo>
                      <a:lnTo>
                        <a:pt x="6" y="92"/>
                      </a:lnTo>
                      <a:lnTo>
                        <a:pt x="0" y="73"/>
                      </a:lnTo>
                      <a:lnTo>
                        <a:pt x="206"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79" name="Freeform 256"/>
                <p:cNvSpPr>
                  <a:spLocks/>
                </p:cNvSpPr>
                <p:nvPr/>
              </p:nvSpPr>
              <p:spPr bwMode="auto">
                <a:xfrm>
                  <a:off x="994" y="3492"/>
                  <a:ext cx="208" cy="101"/>
                </a:xfrm>
                <a:custGeom>
                  <a:avLst/>
                  <a:gdLst>
                    <a:gd name="T0" fmla="*/ 206 w 208"/>
                    <a:gd name="T1" fmla="*/ 0 h 101"/>
                    <a:gd name="T2" fmla="*/ 208 w 208"/>
                    <a:gd name="T3" fmla="*/ 18 h 101"/>
                    <a:gd name="T4" fmla="*/ 128 w 208"/>
                    <a:gd name="T5" fmla="*/ 101 h 101"/>
                    <a:gd name="T6" fmla="*/ 6 w 208"/>
                    <a:gd name="T7" fmla="*/ 92 h 101"/>
                    <a:gd name="T8" fmla="*/ 0 w 208"/>
                    <a:gd name="T9" fmla="*/ 73 h 101"/>
                  </a:gdLst>
                  <a:ahLst/>
                  <a:cxnLst>
                    <a:cxn ang="0">
                      <a:pos x="T0" y="T1"/>
                    </a:cxn>
                    <a:cxn ang="0">
                      <a:pos x="T2" y="T3"/>
                    </a:cxn>
                    <a:cxn ang="0">
                      <a:pos x="T4" y="T5"/>
                    </a:cxn>
                    <a:cxn ang="0">
                      <a:pos x="T6" y="T7"/>
                    </a:cxn>
                    <a:cxn ang="0">
                      <a:pos x="T8" y="T9"/>
                    </a:cxn>
                  </a:cxnLst>
                  <a:rect l="0" t="0" r="r" b="b"/>
                  <a:pathLst>
                    <a:path w="208" h="101">
                      <a:moveTo>
                        <a:pt x="206" y="0"/>
                      </a:moveTo>
                      <a:lnTo>
                        <a:pt x="208" y="18"/>
                      </a:lnTo>
                      <a:lnTo>
                        <a:pt x="128" y="101"/>
                      </a:lnTo>
                      <a:lnTo>
                        <a:pt x="6" y="92"/>
                      </a:lnTo>
                      <a:lnTo>
                        <a:pt x="0" y="7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0" name="Freeform 257"/>
                <p:cNvSpPr>
                  <a:spLocks/>
                </p:cNvSpPr>
                <p:nvPr/>
              </p:nvSpPr>
              <p:spPr bwMode="auto">
                <a:xfrm>
                  <a:off x="996" y="3484"/>
                  <a:ext cx="206" cy="85"/>
                </a:xfrm>
                <a:custGeom>
                  <a:avLst/>
                  <a:gdLst>
                    <a:gd name="T0" fmla="*/ 206 w 206"/>
                    <a:gd name="T1" fmla="*/ 4 h 85"/>
                    <a:gd name="T2" fmla="*/ 124 w 206"/>
                    <a:gd name="T3" fmla="*/ 85 h 85"/>
                    <a:gd name="T4" fmla="*/ 127 w 206"/>
                    <a:gd name="T5" fmla="*/ 84 h 85"/>
                    <a:gd name="T6" fmla="*/ 0 w 206"/>
                    <a:gd name="T7" fmla="*/ 78 h 85"/>
                    <a:gd name="T8" fmla="*/ 81 w 206"/>
                    <a:gd name="T9" fmla="*/ 0 h 85"/>
                    <a:gd name="T10" fmla="*/ 206 w 206"/>
                    <a:gd name="T11" fmla="*/ 4 h 85"/>
                  </a:gdLst>
                  <a:ahLst/>
                  <a:cxnLst>
                    <a:cxn ang="0">
                      <a:pos x="T0" y="T1"/>
                    </a:cxn>
                    <a:cxn ang="0">
                      <a:pos x="T2" y="T3"/>
                    </a:cxn>
                    <a:cxn ang="0">
                      <a:pos x="T4" y="T5"/>
                    </a:cxn>
                    <a:cxn ang="0">
                      <a:pos x="T6" y="T7"/>
                    </a:cxn>
                    <a:cxn ang="0">
                      <a:pos x="T8" y="T9"/>
                    </a:cxn>
                    <a:cxn ang="0">
                      <a:pos x="T10" y="T11"/>
                    </a:cxn>
                  </a:cxnLst>
                  <a:rect l="0" t="0" r="r" b="b"/>
                  <a:pathLst>
                    <a:path w="206" h="85">
                      <a:moveTo>
                        <a:pt x="206" y="4"/>
                      </a:moveTo>
                      <a:lnTo>
                        <a:pt x="124" y="85"/>
                      </a:lnTo>
                      <a:lnTo>
                        <a:pt x="127" y="84"/>
                      </a:lnTo>
                      <a:lnTo>
                        <a:pt x="0" y="78"/>
                      </a:lnTo>
                      <a:lnTo>
                        <a:pt x="81" y="0"/>
                      </a:lnTo>
                      <a:lnTo>
                        <a:pt x="206" y="4"/>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81" name="Freeform 258"/>
                <p:cNvSpPr>
                  <a:spLocks/>
                </p:cNvSpPr>
                <p:nvPr/>
              </p:nvSpPr>
              <p:spPr bwMode="auto">
                <a:xfrm>
                  <a:off x="996" y="3484"/>
                  <a:ext cx="206" cy="85"/>
                </a:xfrm>
                <a:custGeom>
                  <a:avLst/>
                  <a:gdLst>
                    <a:gd name="T0" fmla="*/ 206 w 206"/>
                    <a:gd name="T1" fmla="*/ 4 h 85"/>
                    <a:gd name="T2" fmla="*/ 124 w 206"/>
                    <a:gd name="T3" fmla="*/ 85 h 85"/>
                    <a:gd name="T4" fmla="*/ 127 w 206"/>
                    <a:gd name="T5" fmla="*/ 84 h 85"/>
                    <a:gd name="T6" fmla="*/ 0 w 206"/>
                    <a:gd name="T7" fmla="*/ 78 h 85"/>
                    <a:gd name="T8" fmla="*/ 81 w 206"/>
                    <a:gd name="T9" fmla="*/ 0 h 85"/>
                    <a:gd name="T10" fmla="*/ 206 w 206"/>
                    <a:gd name="T11" fmla="*/ 4 h 85"/>
                  </a:gdLst>
                  <a:ahLst/>
                  <a:cxnLst>
                    <a:cxn ang="0">
                      <a:pos x="T0" y="T1"/>
                    </a:cxn>
                    <a:cxn ang="0">
                      <a:pos x="T2" y="T3"/>
                    </a:cxn>
                    <a:cxn ang="0">
                      <a:pos x="T4" y="T5"/>
                    </a:cxn>
                    <a:cxn ang="0">
                      <a:pos x="T6" y="T7"/>
                    </a:cxn>
                    <a:cxn ang="0">
                      <a:pos x="T8" y="T9"/>
                    </a:cxn>
                    <a:cxn ang="0">
                      <a:pos x="T10" y="T11"/>
                    </a:cxn>
                  </a:cxnLst>
                  <a:rect l="0" t="0" r="r" b="b"/>
                  <a:pathLst>
                    <a:path w="206" h="85">
                      <a:moveTo>
                        <a:pt x="206" y="4"/>
                      </a:moveTo>
                      <a:lnTo>
                        <a:pt x="124" y="85"/>
                      </a:lnTo>
                      <a:lnTo>
                        <a:pt x="127" y="84"/>
                      </a:lnTo>
                      <a:lnTo>
                        <a:pt x="0" y="78"/>
                      </a:lnTo>
                      <a:lnTo>
                        <a:pt x="81" y="0"/>
                      </a:lnTo>
                      <a:lnTo>
                        <a:pt x="206" y="4"/>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2" name="Freeform 259"/>
                <p:cNvSpPr>
                  <a:spLocks/>
                </p:cNvSpPr>
                <p:nvPr/>
              </p:nvSpPr>
              <p:spPr bwMode="auto">
                <a:xfrm>
                  <a:off x="1037" y="3486"/>
                  <a:ext cx="134" cy="72"/>
                </a:xfrm>
                <a:custGeom>
                  <a:avLst/>
                  <a:gdLst>
                    <a:gd name="T0" fmla="*/ 1180 w 1219"/>
                    <a:gd name="T1" fmla="*/ 154 h 653"/>
                    <a:gd name="T2" fmla="*/ 539 w 1219"/>
                    <a:gd name="T3" fmla="*/ 95 h 653"/>
                    <a:gd name="T4" fmla="*/ 38 w 1219"/>
                    <a:gd name="T5" fmla="*/ 499 h 653"/>
                    <a:gd name="T6" fmla="*/ 679 w 1219"/>
                    <a:gd name="T7" fmla="*/ 557 h 653"/>
                    <a:gd name="T8" fmla="*/ 1180 w 1219"/>
                    <a:gd name="T9" fmla="*/ 154 h 653"/>
                  </a:gdLst>
                  <a:ahLst/>
                  <a:cxnLst>
                    <a:cxn ang="0">
                      <a:pos x="T0" y="T1"/>
                    </a:cxn>
                    <a:cxn ang="0">
                      <a:pos x="T2" y="T3"/>
                    </a:cxn>
                    <a:cxn ang="0">
                      <a:pos x="T4" y="T5"/>
                    </a:cxn>
                    <a:cxn ang="0">
                      <a:pos x="T6" y="T7"/>
                    </a:cxn>
                    <a:cxn ang="0">
                      <a:pos x="T8" y="T9"/>
                    </a:cxn>
                  </a:cxnLst>
                  <a:rect l="0" t="0" r="r" b="b"/>
                  <a:pathLst>
                    <a:path w="1219" h="653">
                      <a:moveTo>
                        <a:pt x="1180" y="154"/>
                      </a:moveTo>
                      <a:cubicBezTo>
                        <a:pt x="1142" y="26"/>
                        <a:pt x="855" y="0"/>
                        <a:pt x="539" y="95"/>
                      </a:cubicBezTo>
                      <a:cubicBezTo>
                        <a:pt x="224" y="191"/>
                        <a:pt x="0" y="372"/>
                        <a:pt x="38" y="499"/>
                      </a:cubicBezTo>
                      <a:cubicBezTo>
                        <a:pt x="77" y="627"/>
                        <a:pt x="364" y="653"/>
                        <a:pt x="679" y="557"/>
                      </a:cubicBezTo>
                      <a:cubicBezTo>
                        <a:pt x="994" y="462"/>
                        <a:pt x="1219" y="281"/>
                        <a:pt x="1180" y="154"/>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3" name="Freeform 260"/>
                <p:cNvSpPr>
                  <a:spLocks/>
                </p:cNvSpPr>
                <p:nvPr/>
              </p:nvSpPr>
              <p:spPr bwMode="auto">
                <a:xfrm>
                  <a:off x="1037" y="3486"/>
                  <a:ext cx="134" cy="72"/>
                </a:xfrm>
                <a:custGeom>
                  <a:avLst/>
                  <a:gdLst>
                    <a:gd name="T0" fmla="*/ 130 w 134"/>
                    <a:gd name="T1" fmla="*/ 17 h 72"/>
                    <a:gd name="T2" fmla="*/ 59 w 134"/>
                    <a:gd name="T3" fmla="*/ 11 h 72"/>
                    <a:gd name="T4" fmla="*/ 4 w 134"/>
                    <a:gd name="T5" fmla="*/ 55 h 72"/>
                    <a:gd name="T6" fmla="*/ 74 w 134"/>
                    <a:gd name="T7" fmla="*/ 62 h 72"/>
                    <a:gd name="T8" fmla="*/ 130 w 134"/>
                    <a:gd name="T9" fmla="*/ 17 h 72"/>
                  </a:gdLst>
                  <a:ahLst/>
                  <a:cxnLst>
                    <a:cxn ang="0">
                      <a:pos x="T0" y="T1"/>
                    </a:cxn>
                    <a:cxn ang="0">
                      <a:pos x="T2" y="T3"/>
                    </a:cxn>
                    <a:cxn ang="0">
                      <a:pos x="T4" y="T5"/>
                    </a:cxn>
                    <a:cxn ang="0">
                      <a:pos x="T6" y="T7"/>
                    </a:cxn>
                    <a:cxn ang="0">
                      <a:pos x="T8" y="T9"/>
                    </a:cxn>
                  </a:cxnLst>
                  <a:rect l="0" t="0" r="r" b="b"/>
                  <a:pathLst>
                    <a:path w="134" h="72">
                      <a:moveTo>
                        <a:pt x="130" y="17"/>
                      </a:moveTo>
                      <a:cubicBezTo>
                        <a:pt x="125" y="3"/>
                        <a:pt x="94" y="0"/>
                        <a:pt x="59" y="11"/>
                      </a:cubicBezTo>
                      <a:cubicBezTo>
                        <a:pt x="24" y="21"/>
                        <a:pt x="0" y="41"/>
                        <a:pt x="4" y="55"/>
                      </a:cubicBezTo>
                      <a:cubicBezTo>
                        <a:pt x="8" y="69"/>
                        <a:pt x="40" y="72"/>
                        <a:pt x="74" y="62"/>
                      </a:cubicBezTo>
                      <a:cubicBezTo>
                        <a:pt x="109" y="51"/>
                        <a:pt x="134" y="31"/>
                        <a:pt x="130"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4" name="Line 261"/>
                <p:cNvSpPr>
                  <a:spLocks noChangeShapeType="1"/>
                </p:cNvSpPr>
                <p:nvPr/>
              </p:nvSpPr>
              <p:spPr bwMode="auto">
                <a:xfrm>
                  <a:off x="1111" y="3572"/>
                  <a:ext cx="6"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5" name="Freeform 262"/>
                <p:cNvSpPr>
                  <a:spLocks/>
                </p:cNvSpPr>
                <p:nvPr/>
              </p:nvSpPr>
              <p:spPr bwMode="auto">
                <a:xfrm>
                  <a:off x="1069" y="3503"/>
                  <a:ext cx="69" cy="35"/>
                </a:xfrm>
                <a:custGeom>
                  <a:avLst/>
                  <a:gdLst>
                    <a:gd name="T0" fmla="*/ 602 w 620"/>
                    <a:gd name="T1" fmla="*/ 70 h 317"/>
                    <a:gd name="T2" fmla="*/ 277 w 620"/>
                    <a:gd name="T3" fmla="*/ 48 h 317"/>
                    <a:gd name="T4" fmla="*/ 18 w 620"/>
                    <a:gd name="T5" fmla="*/ 246 h 317"/>
                    <a:gd name="T6" fmla="*/ 343 w 620"/>
                    <a:gd name="T7" fmla="*/ 268 h 317"/>
                    <a:gd name="T8" fmla="*/ 602 w 620"/>
                    <a:gd name="T9" fmla="*/ 70 h 317"/>
                  </a:gdLst>
                  <a:ahLst/>
                  <a:cxnLst>
                    <a:cxn ang="0">
                      <a:pos x="T0" y="T1"/>
                    </a:cxn>
                    <a:cxn ang="0">
                      <a:pos x="T2" y="T3"/>
                    </a:cxn>
                    <a:cxn ang="0">
                      <a:pos x="T4" y="T5"/>
                    </a:cxn>
                    <a:cxn ang="0">
                      <a:pos x="T6" y="T7"/>
                    </a:cxn>
                    <a:cxn ang="0">
                      <a:pos x="T8" y="T9"/>
                    </a:cxn>
                  </a:cxnLst>
                  <a:rect l="0" t="0" r="r" b="b"/>
                  <a:pathLst>
                    <a:path w="620" h="317">
                      <a:moveTo>
                        <a:pt x="602" y="70"/>
                      </a:moveTo>
                      <a:cubicBezTo>
                        <a:pt x="584" y="9"/>
                        <a:pt x="438" y="0"/>
                        <a:pt x="277" y="48"/>
                      </a:cubicBezTo>
                      <a:cubicBezTo>
                        <a:pt x="116" y="97"/>
                        <a:pt x="0" y="186"/>
                        <a:pt x="18" y="246"/>
                      </a:cubicBezTo>
                      <a:cubicBezTo>
                        <a:pt x="37" y="307"/>
                        <a:pt x="182" y="317"/>
                        <a:pt x="343" y="268"/>
                      </a:cubicBezTo>
                      <a:cubicBezTo>
                        <a:pt x="505" y="219"/>
                        <a:pt x="620" y="131"/>
                        <a:pt x="602" y="70"/>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86" name="Freeform 263"/>
                <p:cNvSpPr>
                  <a:spLocks/>
                </p:cNvSpPr>
                <p:nvPr/>
              </p:nvSpPr>
              <p:spPr bwMode="auto">
                <a:xfrm>
                  <a:off x="1069" y="3503"/>
                  <a:ext cx="69" cy="35"/>
                </a:xfrm>
                <a:custGeom>
                  <a:avLst/>
                  <a:gdLst>
                    <a:gd name="T0" fmla="*/ 67 w 69"/>
                    <a:gd name="T1" fmla="*/ 8 h 35"/>
                    <a:gd name="T2" fmla="*/ 31 w 69"/>
                    <a:gd name="T3" fmla="*/ 6 h 35"/>
                    <a:gd name="T4" fmla="*/ 2 w 69"/>
                    <a:gd name="T5" fmla="*/ 27 h 35"/>
                    <a:gd name="T6" fmla="*/ 38 w 69"/>
                    <a:gd name="T7" fmla="*/ 30 h 35"/>
                    <a:gd name="T8" fmla="*/ 67 w 69"/>
                    <a:gd name="T9" fmla="*/ 8 h 35"/>
                  </a:gdLst>
                  <a:ahLst/>
                  <a:cxnLst>
                    <a:cxn ang="0">
                      <a:pos x="T0" y="T1"/>
                    </a:cxn>
                    <a:cxn ang="0">
                      <a:pos x="T2" y="T3"/>
                    </a:cxn>
                    <a:cxn ang="0">
                      <a:pos x="T4" y="T5"/>
                    </a:cxn>
                    <a:cxn ang="0">
                      <a:pos x="T6" y="T7"/>
                    </a:cxn>
                    <a:cxn ang="0">
                      <a:pos x="T8" y="T9"/>
                    </a:cxn>
                  </a:cxnLst>
                  <a:rect l="0" t="0" r="r" b="b"/>
                  <a:pathLst>
                    <a:path w="69" h="35">
                      <a:moveTo>
                        <a:pt x="67" y="8"/>
                      </a:moveTo>
                      <a:cubicBezTo>
                        <a:pt x="65" y="1"/>
                        <a:pt x="49" y="0"/>
                        <a:pt x="31" y="6"/>
                      </a:cubicBezTo>
                      <a:cubicBezTo>
                        <a:pt x="13" y="11"/>
                        <a:pt x="0" y="21"/>
                        <a:pt x="2" y="27"/>
                      </a:cubicBezTo>
                      <a:cubicBezTo>
                        <a:pt x="4" y="34"/>
                        <a:pt x="20" y="35"/>
                        <a:pt x="38" y="30"/>
                      </a:cubicBezTo>
                      <a:cubicBezTo>
                        <a:pt x="56" y="24"/>
                        <a:pt x="69" y="15"/>
                        <a:pt x="67"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7" name="Freeform 264"/>
                <p:cNvSpPr>
                  <a:spLocks/>
                </p:cNvSpPr>
                <p:nvPr/>
              </p:nvSpPr>
              <p:spPr bwMode="auto">
                <a:xfrm>
                  <a:off x="977" y="3625"/>
                  <a:ext cx="223" cy="79"/>
                </a:xfrm>
                <a:custGeom>
                  <a:avLst/>
                  <a:gdLst>
                    <a:gd name="T0" fmla="*/ 223 w 223"/>
                    <a:gd name="T1" fmla="*/ 19 h 79"/>
                    <a:gd name="T2" fmla="*/ 217 w 223"/>
                    <a:gd name="T3" fmla="*/ 37 h 79"/>
                    <a:gd name="T4" fmla="*/ 108 w 223"/>
                    <a:gd name="T5" fmla="*/ 79 h 79"/>
                    <a:gd name="T6" fmla="*/ 0 w 223"/>
                    <a:gd name="T7" fmla="*/ 20 h 79"/>
                    <a:gd name="T8" fmla="*/ 3 w 223"/>
                    <a:gd name="T9" fmla="*/ 0 h 79"/>
                    <a:gd name="T10" fmla="*/ 223 w 223"/>
                    <a:gd name="T11" fmla="*/ 19 h 79"/>
                  </a:gdLst>
                  <a:ahLst/>
                  <a:cxnLst>
                    <a:cxn ang="0">
                      <a:pos x="T0" y="T1"/>
                    </a:cxn>
                    <a:cxn ang="0">
                      <a:pos x="T2" y="T3"/>
                    </a:cxn>
                    <a:cxn ang="0">
                      <a:pos x="T4" y="T5"/>
                    </a:cxn>
                    <a:cxn ang="0">
                      <a:pos x="T6" y="T7"/>
                    </a:cxn>
                    <a:cxn ang="0">
                      <a:pos x="T8" y="T9"/>
                    </a:cxn>
                    <a:cxn ang="0">
                      <a:pos x="T10" y="T11"/>
                    </a:cxn>
                  </a:cxnLst>
                  <a:rect l="0" t="0" r="r" b="b"/>
                  <a:pathLst>
                    <a:path w="223" h="79">
                      <a:moveTo>
                        <a:pt x="223" y="19"/>
                      </a:moveTo>
                      <a:lnTo>
                        <a:pt x="217" y="37"/>
                      </a:lnTo>
                      <a:lnTo>
                        <a:pt x="108" y="79"/>
                      </a:lnTo>
                      <a:lnTo>
                        <a:pt x="0" y="20"/>
                      </a:lnTo>
                      <a:lnTo>
                        <a:pt x="3" y="0"/>
                      </a:lnTo>
                      <a:lnTo>
                        <a:pt x="223" y="19"/>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88" name="Freeform 265"/>
                <p:cNvSpPr>
                  <a:spLocks/>
                </p:cNvSpPr>
                <p:nvPr/>
              </p:nvSpPr>
              <p:spPr bwMode="auto">
                <a:xfrm>
                  <a:off x="977" y="3625"/>
                  <a:ext cx="223" cy="79"/>
                </a:xfrm>
                <a:custGeom>
                  <a:avLst/>
                  <a:gdLst>
                    <a:gd name="T0" fmla="*/ 223 w 223"/>
                    <a:gd name="T1" fmla="*/ 19 h 79"/>
                    <a:gd name="T2" fmla="*/ 217 w 223"/>
                    <a:gd name="T3" fmla="*/ 37 h 79"/>
                    <a:gd name="T4" fmla="*/ 108 w 223"/>
                    <a:gd name="T5" fmla="*/ 79 h 79"/>
                    <a:gd name="T6" fmla="*/ 0 w 223"/>
                    <a:gd name="T7" fmla="*/ 20 h 79"/>
                    <a:gd name="T8" fmla="*/ 3 w 223"/>
                    <a:gd name="T9" fmla="*/ 0 h 79"/>
                  </a:gdLst>
                  <a:ahLst/>
                  <a:cxnLst>
                    <a:cxn ang="0">
                      <a:pos x="T0" y="T1"/>
                    </a:cxn>
                    <a:cxn ang="0">
                      <a:pos x="T2" y="T3"/>
                    </a:cxn>
                    <a:cxn ang="0">
                      <a:pos x="T4" y="T5"/>
                    </a:cxn>
                    <a:cxn ang="0">
                      <a:pos x="T6" y="T7"/>
                    </a:cxn>
                    <a:cxn ang="0">
                      <a:pos x="T8" y="T9"/>
                    </a:cxn>
                  </a:cxnLst>
                  <a:rect l="0" t="0" r="r" b="b"/>
                  <a:pathLst>
                    <a:path w="223" h="79">
                      <a:moveTo>
                        <a:pt x="223" y="19"/>
                      </a:moveTo>
                      <a:lnTo>
                        <a:pt x="217" y="37"/>
                      </a:lnTo>
                      <a:lnTo>
                        <a:pt x="108" y="79"/>
                      </a:lnTo>
                      <a:lnTo>
                        <a:pt x="0" y="20"/>
                      </a:lnTo>
                      <a:lnTo>
                        <a:pt x="3"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89" name="Freeform 266"/>
                <p:cNvSpPr>
                  <a:spLocks/>
                </p:cNvSpPr>
                <p:nvPr/>
              </p:nvSpPr>
              <p:spPr bwMode="auto">
                <a:xfrm>
                  <a:off x="983" y="3586"/>
                  <a:ext cx="221" cy="95"/>
                </a:xfrm>
                <a:custGeom>
                  <a:avLst/>
                  <a:gdLst>
                    <a:gd name="T0" fmla="*/ 221 w 221"/>
                    <a:gd name="T1" fmla="*/ 56 h 95"/>
                    <a:gd name="T2" fmla="*/ 111 w 221"/>
                    <a:gd name="T3" fmla="*/ 95 h 95"/>
                    <a:gd name="T4" fmla="*/ 114 w 221"/>
                    <a:gd name="T5" fmla="*/ 95 h 95"/>
                    <a:gd name="T6" fmla="*/ 0 w 221"/>
                    <a:gd name="T7" fmla="*/ 37 h 95"/>
                    <a:gd name="T8" fmla="*/ 106 w 221"/>
                    <a:gd name="T9" fmla="*/ 0 h 95"/>
                    <a:gd name="T10" fmla="*/ 221 w 221"/>
                    <a:gd name="T11" fmla="*/ 56 h 95"/>
                  </a:gdLst>
                  <a:ahLst/>
                  <a:cxnLst>
                    <a:cxn ang="0">
                      <a:pos x="T0" y="T1"/>
                    </a:cxn>
                    <a:cxn ang="0">
                      <a:pos x="T2" y="T3"/>
                    </a:cxn>
                    <a:cxn ang="0">
                      <a:pos x="T4" y="T5"/>
                    </a:cxn>
                    <a:cxn ang="0">
                      <a:pos x="T6" y="T7"/>
                    </a:cxn>
                    <a:cxn ang="0">
                      <a:pos x="T8" y="T9"/>
                    </a:cxn>
                    <a:cxn ang="0">
                      <a:pos x="T10" y="T11"/>
                    </a:cxn>
                  </a:cxnLst>
                  <a:rect l="0" t="0" r="r" b="b"/>
                  <a:pathLst>
                    <a:path w="221" h="95">
                      <a:moveTo>
                        <a:pt x="221" y="56"/>
                      </a:moveTo>
                      <a:lnTo>
                        <a:pt x="111" y="95"/>
                      </a:lnTo>
                      <a:lnTo>
                        <a:pt x="114" y="95"/>
                      </a:lnTo>
                      <a:lnTo>
                        <a:pt x="0" y="37"/>
                      </a:lnTo>
                      <a:lnTo>
                        <a:pt x="106" y="0"/>
                      </a:lnTo>
                      <a:lnTo>
                        <a:pt x="221" y="56"/>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90" name="Freeform 267"/>
                <p:cNvSpPr>
                  <a:spLocks/>
                </p:cNvSpPr>
                <p:nvPr/>
              </p:nvSpPr>
              <p:spPr bwMode="auto">
                <a:xfrm>
                  <a:off x="983" y="3586"/>
                  <a:ext cx="221" cy="95"/>
                </a:xfrm>
                <a:custGeom>
                  <a:avLst/>
                  <a:gdLst>
                    <a:gd name="T0" fmla="*/ 221 w 221"/>
                    <a:gd name="T1" fmla="*/ 56 h 95"/>
                    <a:gd name="T2" fmla="*/ 111 w 221"/>
                    <a:gd name="T3" fmla="*/ 95 h 95"/>
                    <a:gd name="T4" fmla="*/ 114 w 221"/>
                    <a:gd name="T5" fmla="*/ 95 h 95"/>
                    <a:gd name="T6" fmla="*/ 0 w 221"/>
                    <a:gd name="T7" fmla="*/ 37 h 95"/>
                    <a:gd name="T8" fmla="*/ 106 w 221"/>
                    <a:gd name="T9" fmla="*/ 0 h 95"/>
                    <a:gd name="T10" fmla="*/ 221 w 221"/>
                    <a:gd name="T11" fmla="*/ 56 h 95"/>
                  </a:gdLst>
                  <a:ahLst/>
                  <a:cxnLst>
                    <a:cxn ang="0">
                      <a:pos x="T0" y="T1"/>
                    </a:cxn>
                    <a:cxn ang="0">
                      <a:pos x="T2" y="T3"/>
                    </a:cxn>
                    <a:cxn ang="0">
                      <a:pos x="T4" y="T5"/>
                    </a:cxn>
                    <a:cxn ang="0">
                      <a:pos x="T6" y="T7"/>
                    </a:cxn>
                    <a:cxn ang="0">
                      <a:pos x="T8" y="T9"/>
                    </a:cxn>
                    <a:cxn ang="0">
                      <a:pos x="T10" y="T11"/>
                    </a:cxn>
                  </a:cxnLst>
                  <a:rect l="0" t="0" r="r" b="b"/>
                  <a:pathLst>
                    <a:path w="221" h="95">
                      <a:moveTo>
                        <a:pt x="221" y="56"/>
                      </a:moveTo>
                      <a:lnTo>
                        <a:pt x="111" y="95"/>
                      </a:lnTo>
                      <a:lnTo>
                        <a:pt x="114" y="95"/>
                      </a:lnTo>
                      <a:lnTo>
                        <a:pt x="0" y="37"/>
                      </a:lnTo>
                      <a:lnTo>
                        <a:pt x="106" y="0"/>
                      </a:lnTo>
                      <a:lnTo>
                        <a:pt x="221" y="56"/>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1" name="Freeform 268"/>
                <p:cNvSpPr>
                  <a:spLocks/>
                </p:cNvSpPr>
                <p:nvPr/>
              </p:nvSpPr>
              <p:spPr bwMode="auto">
                <a:xfrm>
                  <a:off x="1031" y="3601"/>
                  <a:ext cx="135" cy="62"/>
                </a:xfrm>
                <a:custGeom>
                  <a:avLst/>
                  <a:gdLst>
                    <a:gd name="T0" fmla="*/ 1214 w 1232"/>
                    <a:gd name="T1" fmla="*/ 365 h 568"/>
                    <a:gd name="T2" fmla="*/ 649 w 1232"/>
                    <a:gd name="T3" fmla="*/ 45 h 568"/>
                    <a:gd name="T4" fmla="*/ 18 w 1232"/>
                    <a:gd name="T5" fmla="*/ 203 h 568"/>
                    <a:gd name="T6" fmla="*/ 584 w 1232"/>
                    <a:gd name="T7" fmla="*/ 523 h 568"/>
                    <a:gd name="T8" fmla="*/ 1214 w 1232"/>
                    <a:gd name="T9" fmla="*/ 365 h 568"/>
                  </a:gdLst>
                  <a:ahLst/>
                  <a:cxnLst>
                    <a:cxn ang="0">
                      <a:pos x="T0" y="T1"/>
                    </a:cxn>
                    <a:cxn ang="0">
                      <a:pos x="T2" y="T3"/>
                    </a:cxn>
                    <a:cxn ang="0">
                      <a:pos x="T4" y="T5"/>
                    </a:cxn>
                    <a:cxn ang="0">
                      <a:pos x="T6" y="T7"/>
                    </a:cxn>
                    <a:cxn ang="0">
                      <a:pos x="T8" y="T9"/>
                    </a:cxn>
                  </a:cxnLst>
                  <a:rect l="0" t="0" r="r" b="b"/>
                  <a:pathLst>
                    <a:path w="1232" h="568">
                      <a:moveTo>
                        <a:pt x="1214" y="365"/>
                      </a:moveTo>
                      <a:cubicBezTo>
                        <a:pt x="1232" y="233"/>
                        <a:pt x="979" y="90"/>
                        <a:pt x="649" y="45"/>
                      </a:cubicBezTo>
                      <a:cubicBezTo>
                        <a:pt x="318" y="0"/>
                        <a:pt x="36" y="71"/>
                        <a:pt x="18" y="203"/>
                      </a:cubicBezTo>
                      <a:cubicBezTo>
                        <a:pt x="0" y="335"/>
                        <a:pt x="254" y="478"/>
                        <a:pt x="584" y="523"/>
                      </a:cubicBezTo>
                      <a:cubicBezTo>
                        <a:pt x="914" y="568"/>
                        <a:pt x="1196" y="497"/>
                        <a:pt x="1214" y="36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92" name="Freeform 269"/>
                <p:cNvSpPr>
                  <a:spLocks/>
                </p:cNvSpPr>
                <p:nvPr/>
              </p:nvSpPr>
              <p:spPr bwMode="auto">
                <a:xfrm>
                  <a:off x="1031" y="3601"/>
                  <a:ext cx="135" cy="62"/>
                </a:xfrm>
                <a:custGeom>
                  <a:avLst/>
                  <a:gdLst>
                    <a:gd name="T0" fmla="*/ 133 w 135"/>
                    <a:gd name="T1" fmla="*/ 40 h 62"/>
                    <a:gd name="T2" fmla="*/ 71 w 135"/>
                    <a:gd name="T3" fmla="*/ 5 h 62"/>
                    <a:gd name="T4" fmla="*/ 2 w 135"/>
                    <a:gd name="T5" fmla="*/ 22 h 62"/>
                    <a:gd name="T6" fmla="*/ 64 w 135"/>
                    <a:gd name="T7" fmla="*/ 57 h 62"/>
                    <a:gd name="T8" fmla="*/ 133 w 135"/>
                    <a:gd name="T9" fmla="*/ 40 h 62"/>
                  </a:gdLst>
                  <a:ahLst/>
                  <a:cxnLst>
                    <a:cxn ang="0">
                      <a:pos x="T0" y="T1"/>
                    </a:cxn>
                    <a:cxn ang="0">
                      <a:pos x="T2" y="T3"/>
                    </a:cxn>
                    <a:cxn ang="0">
                      <a:pos x="T4" y="T5"/>
                    </a:cxn>
                    <a:cxn ang="0">
                      <a:pos x="T6" y="T7"/>
                    </a:cxn>
                    <a:cxn ang="0">
                      <a:pos x="T8" y="T9"/>
                    </a:cxn>
                  </a:cxnLst>
                  <a:rect l="0" t="0" r="r" b="b"/>
                  <a:pathLst>
                    <a:path w="135" h="62">
                      <a:moveTo>
                        <a:pt x="133" y="40"/>
                      </a:moveTo>
                      <a:cubicBezTo>
                        <a:pt x="135" y="25"/>
                        <a:pt x="107" y="10"/>
                        <a:pt x="71" y="5"/>
                      </a:cubicBezTo>
                      <a:cubicBezTo>
                        <a:pt x="35" y="0"/>
                        <a:pt x="4" y="8"/>
                        <a:pt x="2" y="22"/>
                      </a:cubicBezTo>
                      <a:cubicBezTo>
                        <a:pt x="0" y="37"/>
                        <a:pt x="28" y="52"/>
                        <a:pt x="64" y="57"/>
                      </a:cubicBezTo>
                      <a:cubicBezTo>
                        <a:pt x="100" y="62"/>
                        <a:pt x="131" y="54"/>
                        <a:pt x="133" y="4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3" name="Line 270"/>
                <p:cNvSpPr>
                  <a:spLocks noChangeShapeType="1"/>
                </p:cNvSpPr>
                <p:nvPr/>
              </p:nvSpPr>
              <p:spPr bwMode="auto">
                <a:xfrm flipH="1">
                  <a:off x="1082" y="3680"/>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4" name="Freeform 271"/>
                <p:cNvSpPr>
                  <a:spLocks/>
                </p:cNvSpPr>
                <p:nvPr/>
              </p:nvSpPr>
              <p:spPr bwMode="auto">
                <a:xfrm>
                  <a:off x="1064" y="3615"/>
                  <a:ext cx="70" cy="30"/>
                </a:xfrm>
                <a:custGeom>
                  <a:avLst/>
                  <a:gdLst>
                    <a:gd name="T0" fmla="*/ 619 w 628"/>
                    <a:gd name="T1" fmla="*/ 178 h 273"/>
                    <a:gd name="T2" fmla="*/ 329 w 628"/>
                    <a:gd name="T3" fmla="*/ 23 h 273"/>
                    <a:gd name="T4" fmla="*/ 8 w 628"/>
                    <a:gd name="T5" fmla="*/ 95 h 273"/>
                    <a:gd name="T6" fmla="*/ 298 w 628"/>
                    <a:gd name="T7" fmla="*/ 250 h 273"/>
                    <a:gd name="T8" fmla="*/ 619 w 628"/>
                    <a:gd name="T9" fmla="*/ 178 h 273"/>
                  </a:gdLst>
                  <a:ahLst/>
                  <a:cxnLst>
                    <a:cxn ang="0">
                      <a:pos x="T0" y="T1"/>
                    </a:cxn>
                    <a:cxn ang="0">
                      <a:pos x="T2" y="T3"/>
                    </a:cxn>
                    <a:cxn ang="0">
                      <a:pos x="T4" y="T5"/>
                    </a:cxn>
                    <a:cxn ang="0">
                      <a:pos x="T6" y="T7"/>
                    </a:cxn>
                    <a:cxn ang="0">
                      <a:pos x="T8" y="T9"/>
                    </a:cxn>
                  </a:cxnLst>
                  <a:rect l="0" t="0" r="r" b="b"/>
                  <a:pathLst>
                    <a:path w="628" h="273">
                      <a:moveTo>
                        <a:pt x="619" y="178"/>
                      </a:moveTo>
                      <a:cubicBezTo>
                        <a:pt x="628" y="115"/>
                        <a:pt x="498" y="46"/>
                        <a:pt x="329" y="23"/>
                      </a:cubicBezTo>
                      <a:cubicBezTo>
                        <a:pt x="160" y="0"/>
                        <a:pt x="17" y="32"/>
                        <a:pt x="8" y="95"/>
                      </a:cubicBezTo>
                      <a:cubicBezTo>
                        <a:pt x="0" y="158"/>
                        <a:pt x="130" y="227"/>
                        <a:pt x="298" y="250"/>
                      </a:cubicBezTo>
                      <a:cubicBezTo>
                        <a:pt x="467" y="273"/>
                        <a:pt x="611" y="241"/>
                        <a:pt x="619" y="1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295" name="Freeform 272"/>
                <p:cNvSpPr>
                  <a:spLocks/>
                </p:cNvSpPr>
                <p:nvPr/>
              </p:nvSpPr>
              <p:spPr bwMode="auto">
                <a:xfrm>
                  <a:off x="1064" y="3615"/>
                  <a:ext cx="70" cy="30"/>
                </a:xfrm>
                <a:custGeom>
                  <a:avLst/>
                  <a:gdLst>
                    <a:gd name="T0" fmla="*/ 69 w 70"/>
                    <a:gd name="T1" fmla="*/ 20 h 30"/>
                    <a:gd name="T2" fmla="*/ 37 w 70"/>
                    <a:gd name="T3" fmla="*/ 3 h 30"/>
                    <a:gd name="T4" fmla="*/ 1 w 70"/>
                    <a:gd name="T5" fmla="*/ 11 h 30"/>
                    <a:gd name="T6" fmla="*/ 33 w 70"/>
                    <a:gd name="T7" fmla="*/ 28 h 30"/>
                    <a:gd name="T8" fmla="*/ 69 w 70"/>
                    <a:gd name="T9" fmla="*/ 20 h 30"/>
                  </a:gdLst>
                  <a:ahLst/>
                  <a:cxnLst>
                    <a:cxn ang="0">
                      <a:pos x="T0" y="T1"/>
                    </a:cxn>
                    <a:cxn ang="0">
                      <a:pos x="T2" y="T3"/>
                    </a:cxn>
                    <a:cxn ang="0">
                      <a:pos x="T4" y="T5"/>
                    </a:cxn>
                    <a:cxn ang="0">
                      <a:pos x="T6" y="T7"/>
                    </a:cxn>
                    <a:cxn ang="0">
                      <a:pos x="T8" y="T9"/>
                    </a:cxn>
                  </a:cxnLst>
                  <a:rect l="0" t="0" r="r" b="b"/>
                  <a:pathLst>
                    <a:path w="70" h="30">
                      <a:moveTo>
                        <a:pt x="69" y="20"/>
                      </a:moveTo>
                      <a:cubicBezTo>
                        <a:pt x="70" y="13"/>
                        <a:pt x="55" y="5"/>
                        <a:pt x="37" y="3"/>
                      </a:cubicBezTo>
                      <a:cubicBezTo>
                        <a:pt x="18" y="0"/>
                        <a:pt x="2" y="4"/>
                        <a:pt x="1" y="11"/>
                      </a:cubicBezTo>
                      <a:cubicBezTo>
                        <a:pt x="0" y="18"/>
                        <a:pt x="15" y="25"/>
                        <a:pt x="33" y="28"/>
                      </a:cubicBezTo>
                      <a:cubicBezTo>
                        <a:pt x="52" y="30"/>
                        <a:pt x="68" y="27"/>
                        <a:pt x="69" y="2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6" name="Freeform 273"/>
                <p:cNvSpPr>
                  <a:spLocks/>
                </p:cNvSpPr>
                <p:nvPr/>
              </p:nvSpPr>
              <p:spPr bwMode="auto">
                <a:xfrm>
                  <a:off x="1194" y="3526"/>
                  <a:ext cx="195" cy="128"/>
                </a:xfrm>
                <a:custGeom>
                  <a:avLst/>
                  <a:gdLst>
                    <a:gd name="T0" fmla="*/ 190 w 195"/>
                    <a:gd name="T1" fmla="*/ 0 h 128"/>
                    <a:gd name="T2" fmla="*/ 195 w 195"/>
                    <a:gd name="T3" fmla="*/ 18 h 128"/>
                    <a:gd name="T4" fmla="*/ 131 w 195"/>
                    <a:gd name="T5" fmla="*/ 114 h 128"/>
                    <a:gd name="T6" fmla="*/ 9 w 195"/>
                    <a:gd name="T7" fmla="*/ 128 h 128"/>
                    <a:gd name="T8" fmla="*/ 0 w 195"/>
                    <a:gd name="T9" fmla="*/ 110 h 128"/>
                    <a:gd name="T10" fmla="*/ 190 w 195"/>
                    <a:gd name="T11" fmla="*/ 0 h 128"/>
                  </a:gdLst>
                  <a:ahLst/>
                  <a:cxnLst>
                    <a:cxn ang="0">
                      <a:pos x="T0" y="T1"/>
                    </a:cxn>
                    <a:cxn ang="0">
                      <a:pos x="T2" y="T3"/>
                    </a:cxn>
                    <a:cxn ang="0">
                      <a:pos x="T4" y="T5"/>
                    </a:cxn>
                    <a:cxn ang="0">
                      <a:pos x="T6" y="T7"/>
                    </a:cxn>
                    <a:cxn ang="0">
                      <a:pos x="T8" y="T9"/>
                    </a:cxn>
                    <a:cxn ang="0">
                      <a:pos x="T10" y="T11"/>
                    </a:cxn>
                  </a:cxnLst>
                  <a:rect l="0" t="0" r="r" b="b"/>
                  <a:pathLst>
                    <a:path w="195" h="128">
                      <a:moveTo>
                        <a:pt x="190" y="0"/>
                      </a:moveTo>
                      <a:lnTo>
                        <a:pt x="195" y="18"/>
                      </a:lnTo>
                      <a:lnTo>
                        <a:pt x="131" y="114"/>
                      </a:lnTo>
                      <a:lnTo>
                        <a:pt x="9" y="128"/>
                      </a:lnTo>
                      <a:lnTo>
                        <a:pt x="0" y="110"/>
                      </a:lnTo>
                      <a:lnTo>
                        <a:pt x="19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97" name="Freeform 274"/>
                <p:cNvSpPr>
                  <a:spLocks/>
                </p:cNvSpPr>
                <p:nvPr/>
              </p:nvSpPr>
              <p:spPr bwMode="auto">
                <a:xfrm>
                  <a:off x="1194" y="3526"/>
                  <a:ext cx="195" cy="128"/>
                </a:xfrm>
                <a:custGeom>
                  <a:avLst/>
                  <a:gdLst>
                    <a:gd name="T0" fmla="*/ 190 w 195"/>
                    <a:gd name="T1" fmla="*/ 0 h 128"/>
                    <a:gd name="T2" fmla="*/ 195 w 195"/>
                    <a:gd name="T3" fmla="*/ 18 h 128"/>
                    <a:gd name="T4" fmla="*/ 131 w 195"/>
                    <a:gd name="T5" fmla="*/ 114 h 128"/>
                    <a:gd name="T6" fmla="*/ 9 w 195"/>
                    <a:gd name="T7" fmla="*/ 128 h 128"/>
                    <a:gd name="T8" fmla="*/ 0 w 195"/>
                    <a:gd name="T9" fmla="*/ 110 h 128"/>
                  </a:gdLst>
                  <a:ahLst/>
                  <a:cxnLst>
                    <a:cxn ang="0">
                      <a:pos x="T0" y="T1"/>
                    </a:cxn>
                    <a:cxn ang="0">
                      <a:pos x="T2" y="T3"/>
                    </a:cxn>
                    <a:cxn ang="0">
                      <a:pos x="T4" y="T5"/>
                    </a:cxn>
                    <a:cxn ang="0">
                      <a:pos x="T6" y="T7"/>
                    </a:cxn>
                    <a:cxn ang="0">
                      <a:pos x="T8" y="T9"/>
                    </a:cxn>
                  </a:cxnLst>
                  <a:rect l="0" t="0" r="r" b="b"/>
                  <a:pathLst>
                    <a:path w="195" h="128">
                      <a:moveTo>
                        <a:pt x="190" y="0"/>
                      </a:moveTo>
                      <a:lnTo>
                        <a:pt x="195" y="18"/>
                      </a:lnTo>
                      <a:lnTo>
                        <a:pt x="131" y="114"/>
                      </a:lnTo>
                      <a:lnTo>
                        <a:pt x="9" y="128"/>
                      </a:lnTo>
                      <a:lnTo>
                        <a:pt x="0" y="1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98" name="Freeform 275"/>
                <p:cNvSpPr>
                  <a:spLocks/>
                </p:cNvSpPr>
                <p:nvPr/>
              </p:nvSpPr>
              <p:spPr bwMode="auto">
                <a:xfrm>
                  <a:off x="1195" y="3522"/>
                  <a:ext cx="191" cy="111"/>
                </a:xfrm>
                <a:custGeom>
                  <a:avLst/>
                  <a:gdLst>
                    <a:gd name="T0" fmla="*/ 191 w 191"/>
                    <a:gd name="T1" fmla="*/ 0 h 111"/>
                    <a:gd name="T2" fmla="*/ 124 w 191"/>
                    <a:gd name="T3" fmla="*/ 95 h 111"/>
                    <a:gd name="T4" fmla="*/ 126 w 191"/>
                    <a:gd name="T5" fmla="*/ 93 h 111"/>
                    <a:gd name="T6" fmla="*/ 0 w 191"/>
                    <a:gd name="T7" fmla="*/ 111 h 111"/>
                    <a:gd name="T8" fmla="*/ 66 w 191"/>
                    <a:gd name="T9" fmla="*/ 20 h 111"/>
                    <a:gd name="T10" fmla="*/ 191 w 191"/>
                    <a:gd name="T11" fmla="*/ 0 h 111"/>
                  </a:gdLst>
                  <a:ahLst/>
                  <a:cxnLst>
                    <a:cxn ang="0">
                      <a:pos x="T0" y="T1"/>
                    </a:cxn>
                    <a:cxn ang="0">
                      <a:pos x="T2" y="T3"/>
                    </a:cxn>
                    <a:cxn ang="0">
                      <a:pos x="T4" y="T5"/>
                    </a:cxn>
                    <a:cxn ang="0">
                      <a:pos x="T6" y="T7"/>
                    </a:cxn>
                    <a:cxn ang="0">
                      <a:pos x="T8" y="T9"/>
                    </a:cxn>
                    <a:cxn ang="0">
                      <a:pos x="T10" y="T11"/>
                    </a:cxn>
                  </a:cxnLst>
                  <a:rect l="0" t="0" r="r" b="b"/>
                  <a:pathLst>
                    <a:path w="191" h="111">
                      <a:moveTo>
                        <a:pt x="191" y="0"/>
                      </a:moveTo>
                      <a:lnTo>
                        <a:pt x="124" y="95"/>
                      </a:lnTo>
                      <a:lnTo>
                        <a:pt x="126" y="93"/>
                      </a:lnTo>
                      <a:lnTo>
                        <a:pt x="0" y="111"/>
                      </a:lnTo>
                      <a:lnTo>
                        <a:pt x="66" y="20"/>
                      </a:lnTo>
                      <a:lnTo>
                        <a:pt x="1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99" name="Freeform 276"/>
                <p:cNvSpPr>
                  <a:spLocks/>
                </p:cNvSpPr>
                <p:nvPr/>
              </p:nvSpPr>
              <p:spPr bwMode="auto">
                <a:xfrm>
                  <a:off x="1195" y="3522"/>
                  <a:ext cx="191" cy="111"/>
                </a:xfrm>
                <a:custGeom>
                  <a:avLst/>
                  <a:gdLst>
                    <a:gd name="T0" fmla="*/ 191 w 191"/>
                    <a:gd name="T1" fmla="*/ 0 h 111"/>
                    <a:gd name="T2" fmla="*/ 124 w 191"/>
                    <a:gd name="T3" fmla="*/ 95 h 111"/>
                    <a:gd name="T4" fmla="*/ 126 w 191"/>
                    <a:gd name="T5" fmla="*/ 93 h 111"/>
                    <a:gd name="T6" fmla="*/ 0 w 191"/>
                    <a:gd name="T7" fmla="*/ 111 h 111"/>
                    <a:gd name="T8" fmla="*/ 66 w 191"/>
                    <a:gd name="T9" fmla="*/ 20 h 111"/>
                    <a:gd name="T10" fmla="*/ 191 w 191"/>
                    <a:gd name="T11" fmla="*/ 0 h 111"/>
                  </a:gdLst>
                  <a:ahLst/>
                  <a:cxnLst>
                    <a:cxn ang="0">
                      <a:pos x="T0" y="T1"/>
                    </a:cxn>
                    <a:cxn ang="0">
                      <a:pos x="T2" y="T3"/>
                    </a:cxn>
                    <a:cxn ang="0">
                      <a:pos x="T4" y="T5"/>
                    </a:cxn>
                    <a:cxn ang="0">
                      <a:pos x="T6" y="T7"/>
                    </a:cxn>
                    <a:cxn ang="0">
                      <a:pos x="T8" y="T9"/>
                    </a:cxn>
                    <a:cxn ang="0">
                      <a:pos x="T10" y="T11"/>
                    </a:cxn>
                  </a:cxnLst>
                  <a:rect l="0" t="0" r="r" b="b"/>
                  <a:pathLst>
                    <a:path w="191" h="111">
                      <a:moveTo>
                        <a:pt x="191" y="0"/>
                      </a:moveTo>
                      <a:lnTo>
                        <a:pt x="124" y="95"/>
                      </a:lnTo>
                      <a:lnTo>
                        <a:pt x="126" y="93"/>
                      </a:lnTo>
                      <a:lnTo>
                        <a:pt x="0" y="111"/>
                      </a:lnTo>
                      <a:lnTo>
                        <a:pt x="66" y="20"/>
                      </a:lnTo>
                      <a:lnTo>
                        <a:pt x="191"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0" name="Freeform 277"/>
                <p:cNvSpPr>
                  <a:spLocks/>
                </p:cNvSpPr>
                <p:nvPr/>
              </p:nvSpPr>
              <p:spPr bwMode="auto">
                <a:xfrm>
                  <a:off x="1229" y="3531"/>
                  <a:ext cx="131" cy="87"/>
                </a:xfrm>
                <a:custGeom>
                  <a:avLst/>
                  <a:gdLst>
                    <a:gd name="T0" fmla="*/ 1126 w 1187"/>
                    <a:gd name="T1" fmla="*/ 117 h 788"/>
                    <a:gd name="T2" fmla="*/ 483 w 1187"/>
                    <a:gd name="T3" fmla="*/ 182 h 788"/>
                    <a:gd name="T4" fmla="*/ 61 w 1187"/>
                    <a:gd name="T5" fmla="*/ 670 h 788"/>
                    <a:gd name="T6" fmla="*/ 703 w 1187"/>
                    <a:gd name="T7" fmla="*/ 606 h 788"/>
                    <a:gd name="T8" fmla="*/ 1126 w 1187"/>
                    <a:gd name="T9" fmla="*/ 117 h 788"/>
                  </a:gdLst>
                  <a:ahLst/>
                  <a:cxnLst>
                    <a:cxn ang="0">
                      <a:pos x="T0" y="T1"/>
                    </a:cxn>
                    <a:cxn ang="0">
                      <a:pos x="T2" y="T3"/>
                    </a:cxn>
                    <a:cxn ang="0">
                      <a:pos x="T4" y="T5"/>
                    </a:cxn>
                    <a:cxn ang="0">
                      <a:pos x="T6" y="T7"/>
                    </a:cxn>
                    <a:cxn ang="0">
                      <a:pos x="T8" y="T9"/>
                    </a:cxn>
                  </a:cxnLst>
                  <a:rect l="0" t="0" r="r" b="b"/>
                  <a:pathLst>
                    <a:path w="1187" h="788">
                      <a:moveTo>
                        <a:pt x="1126" y="117"/>
                      </a:moveTo>
                      <a:cubicBezTo>
                        <a:pt x="1065" y="0"/>
                        <a:pt x="777" y="29"/>
                        <a:pt x="483" y="182"/>
                      </a:cubicBezTo>
                      <a:cubicBezTo>
                        <a:pt x="189" y="335"/>
                        <a:pt x="0" y="553"/>
                        <a:pt x="61" y="670"/>
                      </a:cubicBezTo>
                      <a:cubicBezTo>
                        <a:pt x="122" y="788"/>
                        <a:pt x="409" y="759"/>
                        <a:pt x="703" y="606"/>
                      </a:cubicBezTo>
                      <a:cubicBezTo>
                        <a:pt x="998" y="453"/>
                        <a:pt x="1187" y="234"/>
                        <a:pt x="1126" y="11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01" name="Freeform 278"/>
                <p:cNvSpPr>
                  <a:spLocks/>
                </p:cNvSpPr>
                <p:nvPr/>
              </p:nvSpPr>
              <p:spPr bwMode="auto">
                <a:xfrm>
                  <a:off x="1229" y="3531"/>
                  <a:ext cx="131" cy="87"/>
                </a:xfrm>
                <a:custGeom>
                  <a:avLst/>
                  <a:gdLst>
                    <a:gd name="T0" fmla="*/ 124 w 131"/>
                    <a:gd name="T1" fmla="*/ 13 h 87"/>
                    <a:gd name="T2" fmla="*/ 53 w 131"/>
                    <a:gd name="T3" fmla="*/ 20 h 87"/>
                    <a:gd name="T4" fmla="*/ 7 w 131"/>
                    <a:gd name="T5" fmla="*/ 74 h 87"/>
                    <a:gd name="T6" fmla="*/ 78 w 131"/>
                    <a:gd name="T7" fmla="*/ 67 h 87"/>
                    <a:gd name="T8" fmla="*/ 124 w 131"/>
                    <a:gd name="T9" fmla="*/ 13 h 87"/>
                  </a:gdLst>
                  <a:ahLst/>
                  <a:cxnLst>
                    <a:cxn ang="0">
                      <a:pos x="T0" y="T1"/>
                    </a:cxn>
                    <a:cxn ang="0">
                      <a:pos x="T2" y="T3"/>
                    </a:cxn>
                    <a:cxn ang="0">
                      <a:pos x="T4" y="T5"/>
                    </a:cxn>
                    <a:cxn ang="0">
                      <a:pos x="T6" y="T7"/>
                    </a:cxn>
                    <a:cxn ang="0">
                      <a:pos x="T8" y="T9"/>
                    </a:cxn>
                  </a:cxnLst>
                  <a:rect l="0" t="0" r="r" b="b"/>
                  <a:pathLst>
                    <a:path w="131" h="87">
                      <a:moveTo>
                        <a:pt x="124" y="13"/>
                      </a:moveTo>
                      <a:cubicBezTo>
                        <a:pt x="117" y="0"/>
                        <a:pt x="86" y="3"/>
                        <a:pt x="53" y="20"/>
                      </a:cubicBezTo>
                      <a:cubicBezTo>
                        <a:pt x="21" y="37"/>
                        <a:pt x="0" y="61"/>
                        <a:pt x="7" y="74"/>
                      </a:cubicBezTo>
                      <a:cubicBezTo>
                        <a:pt x="14" y="87"/>
                        <a:pt x="45" y="83"/>
                        <a:pt x="78" y="67"/>
                      </a:cubicBezTo>
                      <a:cubicBezTo>
                        <a:pt x="110" y="50"/>
                        <a:pt x="131" y="26"/>
                        <a:pt x="124"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2" name="Line 279"/>
                <p:cNvSpPr>
                  <a:spLocks noChangeShapeType="1"/>
                </p:cNvSpPr>
                <p:nvPr/>
              </p:nvSpPr>
              <p:spPr bwMode="auto">
                <a:xfrm>
                  <a:off x="1310" y="3621"/>
                  <a:ext cx="9"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3" name="Freeform 280"/>
                <p:cNvSpPr>
                  <a:spLocks/>
                </p:cNvSpPr>
                <p:nvPr/>
              </p:nvSpPr>
              <p:spPr bwMode="auto">
                <a:xfrm>
                  <a:off x="1261" y="3551"/>
                  <a:ext cx="66" cy="43"/>
                </a:xfrm>
                <a:custGeom>
                  <a:avLst/>
                  <a:gdLst>
                    <a:gd name="T0" fmla="*/ 573 w 602"/>
                    <a:gd name="T1" fmla="*/ 56 h 394"/>
                    <a:gd name="T2" fmla="*/ 248 w 602"/>
                    <a:gd name="T3" fmla="*/ 97 h 394"/>
                    <a:gd name="T4" fmla="*/ 29 w 602"/>
                    <a:gd name="T5" fmla="*/ 339 h 394"/>
                    <a:gd name="T6" fmla="*/ 353 w 602"/>
                    <a:gd name="T7" fmla="*/ 298 h 394"/>
                    <a:gd name="T8" fmla="*/ 573 w 602"/>
                    <a:gd name="T9" fmla="*/ 56 h 394"/>
                  </a:gdLst>
                  <a:ahLst/>
                  <a:cxnLst>
                    <a:cxn ang="0">
                      <a:pos x="T0" y="T1"/>
                    </a:cxn>
                    <a:cxn ang="0">
                      <a:pos x="T2" y="T3"/>
                    </a:cxn>
                    <a:cxn ang="0">
                      <a:pos x="T4" y="T5"/>
                    </a:cxn>
                    <a:cxn ang="0">
                      <a:pos x="T6" y="T7"/>
                    </a:cxn>
                    <a:cxn ang="0">
                      <a:pos x="T8" y="T9"/>
                    </a:cxn>
                  </a:cxnLst>
                  <a:rect l="0" t="0" r="r" b="b"/>
                  <a:pathLst>
                    <a:path w="602" h="394">
                      <a:moveTo>
                        <a:pt x="573" y="56"/>
                      </a:moveTo>
                      <a:cubicBezTo>
                        <a:pt x="544" y="0"/>
                        <a:pt x="399" y="19"/>
                        <a:pt x="248" y="97"/>
                      </a:cubicBezTo>
                      <a:cubicBezTo>
                        <a:pt x="98" y="175"/>
                        <a:pt x="0" y="283"/>
                        <a:pt x="29" y="339"/>
                      </a:cubicBezTo>
                      <a:cubicBezTo>
                        <a:pt x="57" y="394"/>
                        <a:pt x="203" y="376"/>
                        <a:pt x="353" y="298"/>
                      </a:cubicBezTo>
                      <a:cubicBezTo>
                        <a:pt x="503" y="220"/>
                        <a:pt x="602" y="112"/>
                        <a:pt x="573" y="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04" name="Freeform 281"/>
                <p:cNvSpPr>
                  <a:spLocks/>
                </p:cNvSpPr>
                <p:nvPr/>
              </p:nvSpPr>
              <p:spPr bwMode="auto">
                <a:xfrm>
                  <a:off x="1261" y="3551"/>
                  <a:ext cx="66" cy="43"/>
                </a:xfrm>
                <a:custGeom>
                  <a:avLst/>
                  <a:gdLst>
                    <a:gd name="T0" fmla="*/ 63 w 66"/>
                    <a:gd name="T1" fmla="*/ 6 h 43"/>
                    <a:gd name="T2" fmla="*/ 27 w 66"/>
                    <a:gd name="T3" fmla="*/ 11 h 43"/>
                    <a:gd name="T4" fmla="*/ 3 w 66"/>
                    <a:gd name="T5" fmla="*/ 37 h 43"/>
                    <a:gd name="T6" fmla="*/ 39 w 66"/>
                    <a:gd name="T7" fmla="*/ 33 h 43"/>
                    <a:gd name="T8" fmla="*/ 63 w 66"/>
                    <a:gd name="T9" fmla="*/ 6 h 43"/>
                  </a:gdLst>
                  <a:ahLst/>
                  <a:cxnLst>
                    <a:cxn ang="0">
                      <a:pos x="T0" y="T1"/>
                    </a:cxn>
                    <a:cxn ang="0">
                      <a:pos x="T2" y="T3"/>
                    </a:cxn>
                    <a:cxn ang="0">
                      <a:pos x="T4" y="T5"/>
                    </a:cxn>
                    <a:cxn ang="0">
                      <a:pos x="T6" y="T7"/>
                    </a:cxn>
                    <a:cxn ang="0">
                      <a:pos x="T8" y="T9"/>
                    </a:cxn>
                  </a:cxnLst>
                  <a:rect l="0" t="0" r="r" b="b"/>
                  <a:pathLst>
                    <a:path w="66" h="43">
                      <a:moveTo>
                        <a:pt x="63" y="6"/>
                      </a:moveTo>
                      <a:cubicBezTo>
                        <a:pt x="60" y="0"/>
                        <a:pt x="44" y="2"/>
                        <a:pt x="27" y="11"/>
                      </a:cubicBezTo>
                      <a:cubicBezTo>
                        <a:pt x="11" y="19"/>
                        <a:pt x="0" y="31"/>
                        <a:pt x="3" y="37"/>
                      </a:cubicBezTo>
                      <a:cubicBezTo>
                        <a:pt x="6" y="43"/>
                        <a:pt x="22" y="41"/>
                        <a:pt x="39" y="33"/>
                      </a:cubicBezTo>
                      <a:cubicBezTo>
                        <a:pt x="55" y="24"/>
                        <a:pt x="66" y="12"/>
                        <a:pt x="63"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5" name="Freeform 282"/>
                <p:cNvSpPr>
                  <a:spLocks/>
                </p:cNvSpPr>
                <p:nvPr/>
              </p:nvSpPr>
              <p:spPr bwMode="auto">
                <a:xfrm>
                  <a:off x="1423" y="3489"/>
                  <a:ext cx="193" cy="126"/>
                </a:xfrm>
                <a:custGeom>
                  <a:avLst/>
                  <a:gdLst>
                    <a:gd name="T0" fmla="*/ 188 w 193"/>
                    <a:gd name="T1" fmla="*/ 0 h 126"/>
                    <a:gd name="T2" fmla="*/ 193 w 193"/>
                    <a:gd name="T3" fmla="*/ 17 h 126"/>
                    <a:gd name="T4" fmla="*/ 130 w 193"/>
                    <a:gd name="T5" fmla="*/ 114 h 126"/>
                    <a:gd name="T6" fmla="*/ 10 w 193"/>
                    <a:gd name="T7" fmla="*/ 126 h 126"/>
                    <a:gd name="T8" fmla="*/ 0 w 193"/>
                    <a:gd name="T9" fmla="*/ 108 h 126"/>
                    <a:gd name="T10" fmla="*/ 188 w 193"/>
                    <a:gd name="T11" fmla="*/ 0 h 126"/>
                  </a:gdLst>
                  <a:ahLst/>
                  <a:cxnLst>
                    <a:cxn ang="0">
                      <a:pos x="T0" y="T1"/>
                    </a:cxn>
                    <a:cxn ang="0">
                      <a:pos x="T2" y="T3"/>
                    </a:cxn>
                    <a:cxn ang="0">
                      <a:pos x="T4" y="T5"/>
                    </a:cxn>
                    <a:cxn ang="0">
                      <a:pos x="T6" y="T7"/>
                    </a:cxn>
                    <a:cxn ang="0">
                      <a:pos x="T8" y="T9"/>
                    </a:cxn>
                    <a:cxn ang="0">
                      <a:pos x="T10" y="T11"/>
                    </a:cxn>
                  </a:cxnLst>
                  <a:rect l="0" t="0" r="r" b="b"/>
                  <a:pathLst>
                    <a:path w="193" h="126">
                      <a:moveTo>
                        <a:pt x="188" y="0"/>
                      </a:moveTo>
                      <a:lnTo>
                        <a:pt x="193" y="17"/>
                      </a:lnTo>
                      <a:lnTo>
                        <a:pt x="130" y="114"/>
                      </a:lnTo>
                      <a:lnTo>
                        <a:pt x="10" y="126"/>
                      </a:lnTo>
                      <a:lnTo>
                        <a:pt x="0" y="108"/>
                      </a:lnTo>
                      <a:lnTo>
                        <a:pt x="188"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06" name="Freeform 283"/>
                <p:cNvSpPr>
                  <a:spLocks/>
                </p:cNvSpPr>
                <p:nvPr/>
              </p:nvSpPr>
              <p:spPr bwMode="auto">
                <a:xfrm>
                  <a:off x="1423" y="3489"/>
                  <a:ext cx="193" cy="126"/>
                </a:xfrm>
                <a:custGeom>
                  <a:avLst/>
                  <a:gdLst>
                    <a:gd name="T0" fmla="*/ 188 w 193"/>
                    <a:gd name="T1" fmla="*/ 0 h 126"/>
                    <a:gd name="T2" fmla="*/ 193 w 193"/>
                    <a:gd name="T3" fmla="*/ 17 h 126"/>
                    <a:gd name="T4" fmla="*/ 130 w 193"/>
                    <a:gd name="T5" fmla="*/ 114 h 126"/>
                    <a:gd name="T6" fmla="*/ 10 w 193"/>
                    <a:gd name="T7" fmla="*/ 126 h 126"/>
                    <a:gd name="T8" fmla="*/ 0 w 193"/>
                    <a:gd name="T9" fmla="*/ 108 h 126"/>
                  </a:gdLst>
                  <a:ahLst/>
                  <a:cxnLst>
                    <a:cxn ang="0">
                      <a:pos x="T0" y="T1"/>
                    </a:cxn>
                    <a:cxn ang="0">
                      <a:pos x="T2" y="T3"/>
                    </a:cxn>
                    <a:cxn ang="0">
                      <a:pos x="T4" y="T5"/>
                    </a:cxn>
                    <a:cxn ang="0">
                      <a:pos x="T6" y="T7"/>
                    </a:cxn>
                    <a:cxn ang="0">
                      <a:pos x="T8" y="T9"/>
                    </a:cxn>
                  </a:cxnLst>
                  <a:rect l="0" t="0" r="r" b="b"/>
                  <a:pathLst>
                    <a:path w="193" h="126">
                      <a:moveTo>
                        <a:pt x="188" y="0"/>
                      </a:moveTo>
                      <a:lnTo>
                        <a:pt x="193" y="17"/>
                      </a:lnTo>
                      <a:lnTo>
                        <a:pt x="130" y="114"/>
                      </a:lnTo>
                      <a:lnTo>
                        <a:pt x="10" y="126"/>
                      </a:lnTo>
                      <a:lnTo>
                        <a:pt x="0" y="108"/>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7" name="Freeform 284"/>
                <p:cNvSpPr>
                  <a:spLocks/>
                </p:cNvSpPr>
                <p:nvPr/>
              </p:nvSpPr>
              <p:spPr bwMode="auto">
                <a:xfrm>
                  <a:off x="1424" y="3485"/>
                  <a:ext cx="188" cy="109"/>
                </a:xfrm>
                <a:custGeom>
                  <a:avLst/>
                  <a:gdLst>
                    <a:gd name="T0" fmla="*/ 188 w 188"/>
                    <a:gd name="T1" fmla="*/ 0 h 109"/>
                    <a:gd name="T2" fmla="*/ 123 w 188"/>
                    <a:gd name="T3" fmla="*/ 94 h 109"/>
                    <a:gd name="T4" fmla="*/ 125 w 188"/>
                    <a:gd name="T5" fmla="*/ 93 h 109"/>
                    <a:gd name="T6" fmla="*/ 0 w 188"/>
                    <a:gd name="T7" fmla="*/ 109 h 109"/>
                    <a:gd name="T8" fmla="*/ 64 w 188"/>
                    <a:gd name="T9" fmla="*/ 18 h 109"/>
                    <a:gd name="T10" fmla="*/ 188 w 188"/>
                    <a:gd name="T11" fmla="*/ 0 h 109"/>
                  </a:gdLst>
                  <a:ahLst/>
                  <a:cxnLst>
                    <a:cxn ang="0">
                      <a:pos x="T0" y="T1"/>
                    </a:cxn>
                    <a:cxn ang="0">
                      <a:pos x="T2" y="T3"/>
                    </a:cxn>
                    <a:cxn ang="0">
                      <a:pos x="T4" y="T5"/>
                    </a:cxn>
                    <a:cxn ang="0">
                      <a:pos x="T6" y="T7"/>
                    </a:cxn>
                    <a:cxn ang="0">
                      <a:pos x="T8" y="T9"/>
                    </a:cxn>
                    <a:cxn ang="0">
                      <a:pos x="T10" y="T11"/>
                    </a:cxn>
                  </a:cxnLst>
                  <a:rect l="0" t="0" r="r" b="b"/>
                  <a:pathLst>
                    <a:path w="188" h="109">
                      <a:moveTo>
                        <a:pt x="188" y="0"/>
                      </a:moveTo>
                      <a:lnTo>
                        <a:pt x="123" y="94"/>
                      </a:lnTo>
                      <a:lnTo>
                        <a:pt x="125" y="93"/>
                      </a:lnTo>
                      <a:lnTo>
                        <a:pt x="0" y="109"/>
                      </a:lnTo>
                      <a:lnTo>
                        <a:pt x="64" y="18"/>
                      </a:lnTo>
                      <a:lnTo>
                        <a:pt x="188"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08" name="Freeform 285"/>
                <p:cNvSpPr>
                  <a:spLocks/>
                </p:cNvSpPr>
                <p:nvPr/>
              </p:nvSpPr>
              <p:spPr bwMode="auto">
                <a:xfrm>
                  <a:off x="1424" y="3485"/>
                  <a:ext cx="188" cy="109"/>
                </a:xfrm>
                <a:custGeom>
                  <a:avLst/>
                  <a:gdLst>
                    <a:gd name="T0" fmla="*/ 188 w 188"/>
                    <a:gd name="T1" fmla="*/ 0 h 109"/>
                    <a:gd name="T2" fmla="*/ 123 w 188"/>
                    <a:gd name="T3" fmla="*/ 94 h 109"/>
                    <a:gd name="T4" fmla="*/ 125 w 188"/>
                    <a:gd name="T5" fmla="*/ 93 h 109"/>
                    <a:gd name="T6" fmla="*/ 0 w 188"/>
                    <a:gd name="T7" fmla="*/ 109 h 109"/>
                    <a:gd name="T8" fmla="*/ 64 w 188"/>
                    <a:gd name="T9" fmla="*/ 18 h 109"/>
                    <a:gd name="T10" fmla="*/ 188 w 188"/>
                    <a:gd name="T11" fmla="*/ 0 h 109"/>
                  </a:gdLst>
                  <a:ahLst/>
                  <a:cxnLst>
                    <a:cxn ang="0">
                      <a:pos x="T0" y="T1"/>
                    </a:cxn>
                    <a:cxn ang="0">
                      <a:pos x="T2" y="T3"/>
                    </a:cxn>
                    <a:cxn ang="0">
                      <a:pos x="T4" y="T5"/>
                    </a:cxn>
                    <a:cxn ang="0">
                      <a:pos x="T6" y="T7"/>
                    </a:cxn>
                    <a:cxn ang="0">
                      <a:pos x="T8" y="T9"/>
                    </a:cxn>
                    <a:cxn ang="0">
                      <a:pos x="T10" y="T11"/>
                    </a:cxn>
                  </a:cxnLst>
                  <a:rect l="0" t="0" r="r" b="b"/>
                  <a:pathLst>
                    <a:path w="188" h="109">
                      <a:moveTo>
                        <a:pt x="188" y="0"/>
                      </a:moveTo>
                      <a:lnTo>
                        <a:pt x="123" y="94"/>
                      </a:lnTo>
                      <a:lnTo>
                        <a:pt x="125" y="93"/>
                      </a:lnTo>
                      <a:lnTo>
                        <a:pt x="0" y="109"/>
                      </a:lnTo>
                      <a:lnTo>
                        <a:pt x="64" y="18"/>
                      </a:lnTo>
                      <a:lnTo>
                        <a:pt x="188"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09" name="Freeform 286"/>
                <p:cNvSpPr>
                  <a:spLocks/>
                </p:cNvSpPr>
                <p:nvPr/>
              </p:nvSpPr>
              <p:spPr bwMode="auto">
                <a:xfrm>
                  <a:off x="1457" y="3493"/>
                  <a:ext cx="130" cy="86"/>
                </a:xfrm>
                <a:custGeom>
                  <a:avLst/>
                  <a:gdLst>
                    <a:gd name="T0" fmla="*/ 1115 w 1177"/>
                    <a:gd name="T1" fmla="*/ 119 h 785"/>
                    <a:gd name="T2" fmla="*/ 476 w 1177"/>
                    <a:gd name="T3" fmla="*/ 177 h 785"/>
                    <a:gd name="T4" fmla="*/ 62 w 1177"/>
                    <a:gd name="T5" fmla="*/ 666 h 785"/>
                    <a:gd name="T6" fmla="*/ 701 w 1177"/>
                    <a:gd name="T7" fmla="*/ 609 h 785"/>
                    <a:gd name="T8" fmla="*/ 1115 w 1177"/>
                    <a:gd name="T9" fmla="*/ 119 h 785"/>
                  </a:gdLst>
                  <a:ahLst/>
                  <a:cxnLst>
                    <a:cxn ang="0">
                      <a:pos x="T0" y="T1"/>
                    </a:cxn>
                    <a:cxn ang="0">
                      <a:pos x="T2" y="T3"/>
                    </a:cxn>
                    <a:cxn ang="0">
                      <a:pos x="T4" y="T5"/>
                    </a:cxn>
                    <a:cxn ang="0">
                      <a:pos x="T6" y="T7"/>
                    </a:cxn>
                    <a:cxn ang="0">
                      <a:pos x="T8" y="T9"/>
                    </a:cxn>
                  </a:cxnLst>
                  <a:rect l="0" t="0" r="r" b="b"/>
                  <a:pathLst>
                    <a:path w="1177" h="785">
                      <a:moveTo>
                        <a:pt x="1115" y="119"/>
                      </a:moveTo>
                      <a:cubicBezTo>
                        <a:pt x="1053" y="0"/>
                        <a:pt x="767" y="26"/>
                        <a:pt x="476" y="177"/>
                      </a:cubicBezTo>
                      <a:cubicBezTo>
                        <a:pt x="186" y="328"/>
                        <a:pt x="0" y="547"/>
                        <a:pt x="62" y="666"/>
                      </a:cubicBezTo>
                      <a:cubicBezTo>
                        <a:pt x="124" y="785"/>
                        <a:pt x="410" y="760"/>
                        <a:pt x="701" y="609"/>
                      </a:cubicBezTo>
                      <a:cubicBezTo>
                        <a:pt x="992" y="458"/>
                        <a:pt x="1177" y="239"/>
                        <a:pt x="1115" y="119"/>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0" name="Freeform 287"/>
                <p:cNvSpPr>
                  <a:spLocks/>
                </p:cNvSpPr>
                <p:nvPr/>
              </p:nvSpPr>
              <p:spPr bwMode="auto">
                <a:xfrm>
                  <a:off x="1457" y="3493"/>
                  <a:ext cx="130" cy="86"/>
                </a:xfrm>
                <a:custGeom>
                  <a:avLst/>
                  <a:gdLst>
                    <a:gd name="T0" fmla="*/ 123 w 130"/>
                    <a:gd name="T1" fmla="*/ 13 h 86"/>
                    <a:gd name="T2" fmla="*/ 53 w 130"/>
                    <a:gd name="T3" fmla="*/ 19 h 86"/>
                    <a:gd name="T4" fmla="*/ 7 w 130"/>
                    <a:gd name="T5" fmla="*/ 73 h 86"/>
                    <a:gd name="T6" fmla="*/ 77 w 130"/>
                    <a:gd name="T7" fmla="*/ 67 h 86"/>
                    <a:gd name="T8" fmla="*/ 123 w 130"/>
                    <a:gd name="T9" fmla="*/ 13 h 86"/>
                  </a:gdLst>
                  <a:ahLst/>
                  <a:cxnLst>
                    <a:cxn ang="0">
                      <a:pos x="T0" y="T1"/>
                    </a:cxn>
                    <a:cxn ang="0">
                      <a:pos x="T2" y="T3"/>
                    </a:cxn>
                    <a:cxn ang="0">
                      <a:pos x="T4" y="T5"/>
                    </a:cxn>
                    <a:cxn ang="0">
                      <a:pos x="T6" y="T7"/>
                    </a:cxn>
                    <a:cxn ang="0">
                      <a:pos x="T8" y="T9"/>
                    </a:cxn>
                  </a:cxnLst>
                  <a:rect l="0" t="0" r="r" b="b"/>
                  <a:pathLst>
                    <a:path w="130" h="86">
                      <a:moveTo>
                        <a:pt x="123" y="13"/>
                      </a:moveTo>
                      <a:cubicBezTo>
                        <a:pt x="116" y="0"/>
                        <a:pt x="85" y="3"/>
                        <a:pt x="53" y="19"/>
                      </a:cubicBezTo>
                      <a:cubicBezTo>
                        <a:pt x="21" y="36"/>
                        <a:pt x="0" y="60"/>
                        <a:pt x="7" y="73"/>
                      </a:cubicBezTo>
                      <a:cubicBezTo>
                        <a:pt x="14" y="86"/>
                        <a:pt x="45" y="83"/>
                        <a:pt x="77" y="67"/>
                      </a:cubicBezTo>
                      <a:cubicBezTo>
                        <a:pt x="110" y="50"/>
                        <a:pt x="130" y="26"/>
                        <a:pt x="123" y="13"/>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1" name="Line 288"/>
                <p:cNvSpPr>
                  <a:spLocks noChangeShapeType="1"/>
                </p:cNvSpPr>
                <p:nvPr/>
              </p:nvSpPr>
              <p:spPr bwMode="auto">
                <a:xfrm>
                  <a:off x="1539" y="3584"/>
                  <a:ext cx="9" cy="1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2" name="Freeform 289"/>
                <p:cNvSpPr>
                  <a:spLocks/>
                </p:cNvSpPr>
                <p:nvPr/>
              </p:nvSpPr>
              <p:spPr bwMode="auto">
                <a:xfrm>
                  <a:off x="1489" y="3513"/>
                  <a:ext cx="65" cy="43"/>
                </a:xfrm>
                <a:custGeom>
                  <a:avLst/>
                  <a:gdLst>
                    <a:gd name="T0" fmla="*/ 568 w 597"/>
                    <a:gd name="T1" fmla="*/ 56 h 393"/>
                    <a:gd name="T2" fmla="*/ 245 w 597"/>
                    <a:gd name="T3" fmla="*/ 93 h 393"/>
                    <a:gd name="T4" fmla="*/ 30 w 597"/>
                    <a:gd name="T5" fmla="*/ 336 h 393"/>
                    <a:gd name="T6" fmla="*/ 352 w 597"/>
                    <a:gd name="T7" fmla="*/ 299 h 393"/>
                    <a:gd name="T8" fmla="*/ 568 w 597"/>
                    <a:gd name="T9" fmla="*/ 56 h 393"/>
                  </a:gdLst>
                  <a:ahLst/>
                  <a:cxnLst>
                    <a:cxn ang="0">
                      <a:pos x="T0" y="T1"/>
                    </a:cxn>
                    <a:cxn ang="0">
                      <a:pos x="T2" y="T3"/>
                    </a:cxn>
                    <a:cxn ang="0">
                      <a:pos x="T4" y="T5"/>
                    </a:cxn>
                    <a:cxn ang="0">
                      <a:pos x="T6" y="T7"/>
                    </a:cxn>
                    <a:cxn ang="0">
                      <a:pos x="T8" y="T9"/>
                    </a:cxn>
                  </a:cxnLst>
                  <a:rect l="0" t="0" r="r" b="b"/>
                  <a:pathLst>
                    <a:path w="597" h="393">
                      <a:moveTo>
                        <a:pt x="568" y="56"/>
                      </a:moveTo>
                      <a:cubicBezTo>
                        <a:pt x="538" y="0"/>
                        <a:pt x="394" y="16"/>
                        <a:pt x="245" y="93"/>
                      </a:cubicBezTo>
                      <a:cubicBezTo>
                        <a:pt x="97" y="170"/>
                        <a:pt x="0" y="279"/>
                        <a:pt x="30" y="336"/>
                      </a:cubicBezTo>
                      <a:cubicBezTo>
                        <a:pt x="59" y="393"/>
                        <a:pt x="204" y="376"/>
                        <a:pt x="352" y="299"/>
                      </a:cubicBezTo>
                      <a:cubicBezTo>
                        <a:pt x="501" y="222"/>
                        <a:pt x="597" y="113"/>
                        <a:pt x="568" y="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3" name="Freeform 290"/>
                <p:cNvSpPr>
                  <a:spLocks/>
                </p:cNvSpPr>
                <p:nvPr/>
              </p:nvSpPr>
              <p:spPr bwMode="auto">
                <a:xfrm>
                  <a:off x="1489" y="3513"/>
                  <a:ext cx="65" cy="43"/>
                </a:xfrm>
                <a:custGeom>
                  <a:avLst/>
                  <a:gdLst>
                    <a:gd name="T0" fmla="*/ 62 w 65"/>
                    <a:gd name="T1" fmla="*/ 6 h 43"/>
                    <a:gd name="T2" fmla="*/ 27 w 65"/>
                    <a:gd name="T3" fmla="*/ 10 h 43"/>
                    <a:gd name="T4" fmla="*/ 3 w 65"/>
                    <a:gd name="T5" fmla="*/ 37 h 43"/>
                    <a:gd name="T6" fmla="*/ 38 w 65"/>
                    <a:gd name="T7" fmla="*/ 33 h 43"/>
                    <a:gd name="T8" fmla="*/ 62 w 65"/>
                    <a:gd name="T9" fmla="*/ 6 h 43"/>
                  </a:gdLst>
                  <a:ahLst/>
                  <a:cxnLst>
                    <a:cxn ang="0">
                      <a:pos x="T0" y="T1"/>
                    </a:cxn>
                    <a:cxn ang="0">
                      <a:pos x="T2" y="T3"/>
                    </a:cxn>
                    <a:cxn ang="0">
                      <a:pos x="T4" y="T5"/>
                    </a:cxn>
                    <a:cxn ang="0">
                      <a:pos x="T6" y="T7"/>
                    </a:cxn>
                    <a:cxn ang="0">
                      <a:pos x="T8" y="T9"/>
                    </a:cxn>
                  </a:cxnLst>
                  <a:rect l="0" t="0" r="r" b="b"/>
                  <a:pathLst>
                    <a:path w="65" h="43">
                      <a:moveTo>
                        <a:pt x="62" y="6"/>
                      </a:moveTo>
                      <a:cubicBezTo>
                        <a:pt x="59" y="0"/>
                        <a:pt x="43" y="2"/>
                        <a:pt x="27" y="10"/>
                      </a:cubicBezTo>
                      <a:cubicBezTo>
                        <a:pt x="10" y="19"/>
                        <a:pt x="0" y="31"/>
                        <a:pt x="3" y="37"/>
                      </a:cubicBezTo>
                      <a:cubicBezTo>
                        <a:pt x="6" y="43"/>
                        <a:pt x="22" y="41"/>
                        <a:pt x="38" y="33"/>
                      </a:cubicBezTo>
                      <a:cubicBezTo>
                        <a:pt x="55" y="24"/>
                        <a:pt x="65" y="12"/>
                        <a:pt x="62" y="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4" name="Freeform 291"/>
                <p:cNvSpPr>
                  <a:spLocks/>
                </p:cNvSpPr>
                <p:nvPr/>
              </p:nvSpPr>
              <p:spPr bwMode="auto">
                <a:xfrm>
                  <a:off x="1313" y="3408"/>
                  <a:ext cx="219" cy="75"/>
                </a:xfrm>
                <a:custGeom>
                  <a:avLst/>
                  <a:gdLst>
                    <a:gd name="T0" fmla="*/ 219 w 219"/>
                    <a:gd name="T1" fmla="*/ 10 h 75"/>
                    <a:gd name="T2" fmla="*/ 215 w 219"/>
                    <a:gd name="T3" fmla="*/ 28 h 75"/>
                    <a:gd name="T4" fmla="*/ 109 w 219"/>
                    <a:gd name="T5" fmla="*/ 75 h 75"/>
                    <a:gd name="T6" fmla="*/ 0 w 219"/>
                    <a:gd name="T7" fmla="*/ 20 h 75"/>
                    <a:gd name="T8" fmla="*/ 2 w 219"/>
                    <a:gd name="T9" fmla="*/ 0 h 75"/>
                    <a:gd name="T10" fmla="*/ 219 w 219"/>
                    <a:gd name="T11" fmla="*/ 10 h 75"/>
                  </a:gdLst>
                  <a:ahLst/>
                  <a:cxnLst>
                    <a:cxn ang="0">
                      <a:pos x="T0" y="T1"/>
                    </a:cxn>
                    <a:cxn ang="0">
                      <a:pos x="T2" y="T3"/>
                    </a:cxn>
                    <a:cxn ang="0">
                      <a:pos x="T4" y="T5"/>
                    </a:cxn>
                    <a:cxn ang="0">
                      <a:pos x="T6" y="T7"/>
                    </a:cxn>
                    <a:cxn ang="0">
                      <a:pos x="T8" y="T9"/>
                    </a:cxn>
                    <a:cxn ang="0">
                      <a:pos x="T10" y="T11"/>
                    </a:cxn>
                  </a:cxnLst>
                  <a:rect l="0" t="0" r="r" b="b"/>
                  <a:pathLst>
                    <a:path w="219" h="75">
                      <a:moveTo>
                        <a:pt x="219" y="10"/>
                      </a:moveTo>
                      <a:lnTo>
                        <a:pt x="215" y="28"/>
                      </a:lnTo>
                      <a:lnTo>
                        <a:pt x="109" y="75"/>
                      </a:lnTo>
                      <a:lnTo>
                        <a:pt x="0" y="20"/>
                      </a:lnTo>
                      <a:lnTo>
                        <a:pt x="2" y="0"/>
                      </a:lnTo>
                      <a:lnTo>
                        <a:pt x="219"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15" name="Freeform 292"/>
                <p:cNvSpPr>
                  <a:spLocks/>
                </p:cNvSpPr>
                <p:nvPr/>
              </p:nvSpPr>
              <p:spPr bwMode="auto">
                <a:xfrm>
                  <a:off x="1313" y="3408"/>
                  <a:ext cx="219" cy="75"/>
                </a:xfrm>
                <a:custGeom>
                  <a:avLst/>
                  <a:gdLst>
                    <a:gd name="T0" fmla="*/ 219 w 219"/>
                    <a:gd name="T1" fmla="*/ 10 h 75"/>
                    <a:gd name="T2" fmla="*/ 215 w 219"/>
                    <a:gd name="T3" fmla="*/ 28 h 75"/>
                    <a:gd name="T4" fmla="*/ 109 w 219"/>
                    <a:gd name="T5" fmla="*/ 75 h 75"/>
                    <a:gd name="T6" fmla="*/ 0 w 219"/>
                    <a:gd name="T7" fmla="*/ 20 h 75"/>
                    <a:gd name="T8" fmla="*/ 2 w 219"/>
                    <a:gd name="T9" fmla="*/ 0 h 75"/>
                  </a:gdLst>
                  <a:ahLst/>
                  <a:cxnLst>
                    <a:cxn ang="0">
                      <a:pos x="T0" y="T1"/>
                    </a:cxn>
                    <a:cxn ang="0">
                      <a:pos x="T2" y="T3"/>
                    </a:cxn>
                    <a:cxn ang="0">
                      <a:pos x="T4" y="T5"/>
                    </a:cxn>
                    <a:cxn ang="0">
                      <a:pos x="T6" y="T7"/>
                    </a:cxn>
                    <a:cxn ang="0">
                      <a:pos x="T8" y="T9"/>
                    </a:cxn>
                  </a:cxnLst>
                  <a:rect l="0" t="0" r="r" b="b"/>
                  <a:pathLst>
                    <a:path w="219" h="75">
                      <a:moveTo>
                        <a:pt x="219" y="10"/>
                      </a:moveTo>
                      <a:lnTo>
                        <a:pt x="215" y="28"/>
                      </a:lnTo>
                      <a:lnTo>
                        <a:pt x="109" y="75"/>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6" name="Freeform 293"/>
                <p:cNvSpPr>
                  <a:spLocks/>
                </p:cNvSpPr>
                <p:nvPr/>
              </p:nvSpPr>
              <p:spPr bwMode="auto">
                <a:xfrm>
                  <a:off x="1317" y="3364"/>
                  <a:ext cx="219" cy="96"/>
                </a:xfrm>
                <a:custGeom>
                  <a:avLst/>
                  <a:gdLst>
                    <a:gd name="T0" fmla="*/ 219 w 219"/>
                    <a:gd name="T1" fmla="*/ 51 h 96"/>
                    <a:gd name="T2" fmla="*/ 112 w 219"/>
                    <a:gd name="T3" fmla="*/ 96 h 96"/>
                    <a:gd name="T4" fmla="*/ 115 w 219"/>
                    <a:gd name="T5" fmla="*/ 96 h 96"/>
                    <a:gd name="T6" fmla="*/ 0 w 219"/>
                    <a:gd name="T7" fmla="*/ 42 h 96"/>
                    <a:gd name="T8" fmla="*/ 104 w 219"/>
                    <a:gd name="T9" fmla="*/ 0 h 96"/>
                    <a:gd name="T10" fmla="*/ 219 w 219"/>
                    <a:gd name="T11" fmla="*/ 51 h 96"/>
                  </a:gdLst>
                  <a:ahLst/>
                  <a:cxnLst>
                    <a:cxn ang="0">
                      <a:pos x="T0" y="T1"/>
                    </a:cxn>
                    <a:cxn ang="0">
                      <a:pos x="T2" y="T3"/>
                    </a:cxn>
                    <a:cxn ang="0">
                      <a:pos x="T4" y="T5"/>
                    </a:cxn>
                    <a:cxn ang="0">
                      <a:pos x="T6" y="T7"/>
                    </a:cxn>
                    <a:cxn ang="0">
                      <a:pos x="T8" y="T9"/>
                    </a:cxn>
                    <a:cxn ang="0">
                      <a:pos x="T10" y="T11"/>
                    </a:cxn>
                  </a:cxnLst>
                  <a:rect l="0" t="0" r="r" b="b"/>
                  <a:pathLst>
                    <a:path w="219" h="96">
                      <a:moveTo>
                        <a:pt x="219" y="51"/>
                      </a:moveTo>
                      <a:lnTo>
                        <a:pt x="112" y="96"/>
                      </a:lnTo>
                      <a:lnTo>
                        <a:pt x="115" y="96"/>
                      </a:lnTo>
                      <a:lnTo>
                        <a:pt x="0" y="42"/>
                      </a:lnTo>
                      <a:lnTo>
                        <a:pt x="104" y="0"/>
                      </a:lnTo>
                      <a:lnTo>
                        <a:pt x="219" y="5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17" name="Freeform 294"/>
                <p:cNvSpPr>
                  <a:spLocks/>
                </p:cNvSpPr>
                <p:nvPr/>
              </p:nvSpPr>
              <p:spPr bwMode="auto">
                <a:xfrm>
                  <a:off x="1317" y="3364"/>
                  <a:ext cx="219" cy="96"/>
                </a:xfrm>
                <a:custGeom>
                  <a:avLst/>
                  <a:gdLst>
                    <a:gd name="T0" fmla="*/ 219 w 219"/>
                    <a:gd name="T1" fmla="*/ 51 h 96"/>
                    <a:gd name="T2" fmla="*/ 112 w 219"/>
                    <a:gd name="T3" fmla="*/ 96 h 96"/>
                    <a:gd name="T4" fmla="*/ 115 w 219"/>
                    <a:gd name="T5" fmla="*/ 96 h 96"/>
                    <a:gd name="T6" fmla="*/ 0 w 219"/>
                    <a:gd name="T7" fmla="*/ 42 h 96"/>
                    <a:gd name="T8" fmla="*/ 104 w 219"/>
                    <a:gd name="T9" fmla="*/ 0 h 96"/>
                    <a:gd name="T10" fmla="*/ 219 w 219"/>
                    <a:gd name="T11" fmla="*/ 51 h 96"/>
                  </a:gdLst>
                  <a:ahLst/>
                  <a:cxnLst>
                    <a:cxn ang="0">
                      <a:pos x="T0" y="T1"/>
                    </a:cxn>
                    <a:cxn ang="0">
                      <a:pos x="T2" y="T3"/>
                    </a:cxn>
                    <a:cxn ang="0">
                      <a:pos x="T4" y="T5"/>
                    </a:cxn>
                    <a:cxn ang="0">
                      <a:pos x="T6" y="T7"/>
                    </a:cxn>
                    <a:cxn ang="0">
                      <a:pos x="T8" y="T9"/>
                    </a:cxn>
                    <a:cxn ang="0">
                      <a:pos x="T10" y="T11"/>
                    </a:cxn>
                  </a:cxnLst>
                  <a:rect l="0" t="0" r="r" b="b"/>
                  <a:pathLst>
                    <a:path w="219" h="96">
                      <a:moveTo>
                        <a:pt x="219" y="51"/>
                      </a:moveTo>
                      <a:lnTo>
                        <a:pt x="112" y="96"/>
                      </a:lnTo>
                      <a:lnTo>
                        <a:pt x="115" y="96"/>
                      </a:lnTo>
                      <a:lnTo>
                        <a:pt x="0" y="42"/>
                      </a:lnTo>
                      <a:lnTo>
                        <a:pt x="104" y="0"/>
                      </a:lnTo>
                      <a:lnTo>
                        <a:pt x="219" y="5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18" name="Freeform 295"/>
                <p:cNvSpPr>
                  <a:spLocks/>
                </p:cNvSpPr>
                <p:nvPr/>
              </p:nvSpPr>
              <p:spPr bwMode="auto">
                <a:xfrm>
                  <a:off x="1365" y="3380"/>
                  <a:ext cx="133" cy="60"/>
                </a:xfrm>
                <a:custGeom>
                  <a:avLst/>
                  <a:gdLst>
                    <a:gd name="T0" fmla="*/ 1200 w 1212"/>
                    <a:gd name="T1" fmla="*/ 327 h 545"/>
                    <a:gd name="T2" fmla="*/ 628 w 1212"/>
                    <a:gd name="T3" fmla="*/ 30 h 545"/>
                    <a:gd name="T4" fmla="*/ 12 w 1212"/>
                    <a:gd name="T5" fmla="*/ 218 h 545"/>
                    <a:gd name="T6" fmla="*/ 584 w 1212"/>
                    <a:gd name="T7" fmla="*/ 515 h 545"/>
                    <a:gd name="T8" fmla="*/ 1200 w 1212"/>
                    <a:gd name="T9" fmla="*/ 327 h 545"/>
                  </a:gdLst>
                  <a:ahLst/>
                  <a:cxnLst>
                    <a:cxn ang="0">
                      <a:pos x="T0" y="T1"/>
                    </a:cxn>
                    <a:cxn ang="0">
                      <a:pos x="T2" y="T3"/>
                    </a:cxn>
                    <a:cxn ang="0">
                      <a:pos x="T4" y="T5"/>
                    </a:cxn>
                    <a:cxn ang="0">
                      <a:pos x="T6" y="T7"/>
                    </a:cxn>
                    <a:cxn ang="0">
                      <a:pos x="T8" y="T9"/>
                    </a:cxn>
                  </a:cxnLst>
                  <a:rect l="0" t="0" r="r" b="b"/>
                  <a:pathLst>
                    <a:path w="1212" h="545">
                      <a:moveTo>
                        <a:pt x="1200" y="327"/>
                      </a:moveTo>
                      <a:cubicBezTo>
                        <a:pt x="1212" y="193"/>
                        <a:pt x="956" y="60"/>
                        <a:pt x="628" y="30"/>
                      </a:cubicBezTo>
                      <a:cubicBezTo>
                        <a:pt x="300" y="0"/>
                        <a:pt x="24" y="84"/>
                        <a:pt x="12" y="218"/>
                      </a:cubicBezTo>
                      <a:cubicBezTo>
                        <a:pt x="0" y="352"/>
                        <a:pt x="256" y="485"/>
                        <a:pt x="584" y="515"/>
                      </a:cubicBezTo>
                      <a:cubicBezTo>
                        <a:pt x="912" y="545"/>
                        <a:pt x="1188" y="460"/>
                        <a:pt x="1200" y="32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19" name="Freeform 296"/>
                <p:cNvSpPr>
                  <a:spLocks/>
                </p:cNvSpPr>
                <p:nvPr/>
              </p:nvSpPr>
              <p:spPr bwMode="auto">
                <a:xfrm>
                  <a:off x="1365" y="3380"/>
                  <a:ext cx="133" cy="60"/>
                </a:xfrm>
                <a:custGeom>
                  <a:avLst/>
                  <a:gdLst>
                    <a:gd name="T0" fmla="*/ 132 w 133"/>
                    <a:gd name="T1" fmla="*/ 36 h 60"/>
                    <a:gd name="T2" fmla="*/ 69 w 133"/>
                    <a:gd name="T3" fmla="*/ 3 h 60"/>
                    <a:gd name="T4" fmla="*/ 1 w 133"/>
                    <a:gd name="T5" fmla="*/ 24 h 60"/>
                    <a:gd name="T6" fmla="*/ 64 w 133"/>
                    <a:gd name="T7" fmla="*/ 57 h 60"/>
                    <a:gd name="T8" fmla="*/ 132 w 133"/>
                    <a:gd name="T9" fmla="*/ 36 h 60"/>
                  </a:gdLst>
                  <a:ahLst/>
                  <a:cxnLst>
                    <a:cxn ang="0">
                      <a:pos x="T0" y="T1"/>
                    </a:cxn>
                    <a:cxn ang="0">
                      <a:pos x="T2" y="T3"/>
                    </a:cxn>
                    <a:cxn ang="0">
                      <a:pos x="T4" y="T5"/>
                    </a:cxn>
                    <a:cxn ang="0">
                      <a:pos x="T6" y="T7"/>
                    </a:cxn>
                    <a:cxn ang="0">
                      <a:pos x="T8" y="T9"/>
                    </a:cxn>
                  </a:cxnLst>
                  <a:rect l="0" t="0" r="r" b="b"/>
                  <a:pathLst>
                    <a:path w="133" h="60">
                      <a:moveTo>
                        <a:pt x="132" y="36"/>
                      </a:moveTo>
                      <a:cubicBezTo>
                        <a:pt x="133" y="21"/>
                        <a:pt x="105" y="6"/>
                        <a:pt x="69" y="3"/>
                      </a:cubicBezTo>
                      <a:cubicBezTo>
                        <a:pt x="33" y="0"/>
                        <a:pt x="3" y="9"/>
                        <a:pt x="1" y="24"/>
                      </a:cubicBezTo>
                      <a:cubicBezTo>
                        <a:pt x="0" y="39"/>
                        <a:pt x="28" y="53"/>
                        <a:pt x="64" y="57"/>
                      </a:cubicBezTo>
                      <a:cubicBezTo>
                        <a:pt x="100" y="60"/>
                        <a:pt x="131" y="51"/>
                        <a:pt x="132" y="3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0" name="Line 297"/>
                <p:cNvSpPr>
                  <a:spLocks noChangeShapeType="1"/>
                </p:cNvSpPr>
                <p:nvPr/>
              </p:nvSpPr>
              <p:spPr bwMode="auto">
                <a:xfrm flipH="1">
                  <a:off x="1418" y="3459"/>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1" name="Freeform 298"/>
                <p:cNvSpPr>
                  <a:spLocks/>
                </p:cNvSpPr>
                <p:nvPr/>
              </p:nvSpPr>
              <p:spPr bwMode="auto">
                <a:xfrm>
                  <a:off x="1398" y="3394"/>
                  <a:ext cx="68" cy="29"/>
                </a:xfrm>
                <a:custGeom>
                  <a:avLst/>
                  <a:gdLst>
                    <a:gd name="T0" fmla="*/ 613 w 619"/>
                    <a:gd name="T1" fmla="*/ 158 h 261"/>
                    <a:gd name="T2" fmla="*/ 320 w 619"/>
                    <a:gd name="T3" fmla="*/ 15 h 261"/>
                    <a:gd name="T4" fmla="*/ 6 w 619"/>
                    <a:gd name="T5" fmla="*/ 103 h 261"/>
                    <a:gd name="T6" fmla="*/ 299 w 619"/>
                    <a:gd name="T7" fmla="*/ 246 h 261"/>
                    <a:gd name="T8" fmla="*/ 613 w 619"/>
                    <a:gd name="T9" fmla="*/ 158 h 261"/>
                  </a:gdLst>
                  <a:ahLst/>
                  <a:cxnLst>
                    <a:cxn ang="0">
                      <a:pos x="T0" y="T1"/>
                    </a:cxn>
                    <a:cxn ang="0">
                      <a:pos x="T2" y="T3"/>
                    </a:cxn>
                    <a:cxn ang="0">
                      <a:pos x="T4" y="T5"/>
                    </a:cxn>
                    <a:cxn ang="0">
                      <a:pos x="T6" y="T7"/>
                    </a:cxn>
                    <a:cxn ang="0">
                      <a:pos x="T8" y="T9"/>
                    </a:cxn>
                  </a:cxnLst>
                  <a:rect l="0" t="0" r="r" b="b"/>
                  <a:pathLst>
                    <a:path w="619" h="261">
                      <a:moveTo>
                        <a:pt x="613" y="158"/>
                      </a:moveTo>
                      <a:cubicBezTo>
                        <a:pt x="619" y="94"/>
                        <a:pt x="488" y="30"/>
                        <a:pt x="320" y="15"/>
                      </a:cubicBezTo>
                      <a:cubicBezTo>
                        <a:pt x="153" y="0"/>
                        <a:pt x="12" y="39"/>
                        <a:pt x="6" y="103"/>
                      </a:cubicBezTo>
                      <a:cubicBezTo>
                        <a:pt x="0" y="166"/>
                        <a:pt x="132" y="231"/>
                        <a:pt x="299" y="246"/>
                      </a:cubicBezTo>
                      <a:cubicBezTo>
                        <a:pt x="467" y="261"/>
                        <a:pt x="608" y="222"/>
                        <a:pt x="613" y="15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22" name="Freeform 299"/>
                <p:cNvSpPr>
                  <a:spLocks/>
                </p:cNvSpPr>
                <p:nvPr/>
              </p:nvSpPr>
              <p:spPr bwMode="auto">
                <a:xfrm>
                  <a:off x="1398" y="3394"/>
                  <a:ext cx="68" cy="29"/>
                </a:xfrm>
                <a:custGeom>
                  <a:avLst/>
                  <a:gdLst>
                    <a:gd name="T0" fmla="*/ 68 w 68"/>
                    <a:gd name="T1" fmla="*/ 17 h 29"/>
                    <a:gd name="T2" fmla="*/ 35 w 68"/>
                    <a:gd name="T3" fmla="*/ 1 h 29"/>
                    <a:gd name="T4" fmla="*/ 1 w 68"/>
                    <a:gd name="T5" fmla="*/ 11 h 29"/>
                    <a:gd name="T6" fmla="*/ 33 w 68"/>
                    <a:gd name="T7" fmla="*/ 27 h 29"/>
                    <a:gd name="T8" fmla="*/ 68 w 68"/>
                    <a:gd name="T9" fmla="*/ 17 h 29"/>
                  </a:gdLst>
                  <a:ahLst/>
                  <a:cxnLst>
                    <a:cxn ang="0">
                      <a:pos x="T0" y="T1"/>
                    </a:cxn>
                    <a:cxn ang="0">
                      <a:pos x="T2" y="T3"/>
                    </a:cxn>
                    <a:cxn ang="0">
                      <a:pos x="T4" y="T5"/>
                    </a:cxn>
                    <a:cxn ang="0">
                      <a:pos x="T6" y="T7"/>
                    </a:cxn>
                    <a:cxn ang="0">
                      <a:pos x="T8" y="T9"/>
                    </a:cxn>
                  </a:cxnLst>
                  <a:rect l="0" t="0" r="r" b="b"/>
                  <a:pathLst>
                    <a:path w="68" h="29">
                      <a:moveTo>
                        <a:pt x="68" y="17"/>
                      </a:moveTo>
                      <a:cubicBezTo>
                        <a:pt x="68" y="10"/>
                        <a:pt x="54" y="3"/>
                        <a:pt x="35" y="1"/>
                      </a:cubicBezTo>
                      <a:cubicBezTo>
                        <a:pt x="17" y="0"/>
                        <a:pt x="1" y="4"/>
                        <a:pt x="1" y="11"/>
                      </a:cubicBezTo>
                      <a:cubicBezTo>
                        <a:pt x="0" y="18"/>
                        <a:pt x="15" y="25"/>
                        <a:pt x="33" y="27"/>
                      </a:cubicBezTo>
                      <a:cubicBezTo>
                        <a:pt x="52" y="29"/>
                        <a:pt x="67" y="24"/>
                        <a:pt x="68"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3" name="Freeform 300"/>
                <p:cNvSpPr>
                  <a:spLocks/>
                </p:cNvSpPr>
                <p:nvPr/>
              </p:nvSpPr>
              <p:spPr bwMode="auto">
                <a:xfrm>
                  <a:off x="1102" y="3659"/>
                  <a:ext cx="219" cy="74"/>
                </a:xfrm>
                <a:custGeom>
                  <a:avLst/>
                  <a:gdLst>
                    <a:gd name="T0" fmla="*/ 219 w 219"/>
                    <a:gd name="T1" fmla="*/ 10 h 74"/>
                    <a:gd name="T2" fmla="*/ 215 w 219"/>
                    <a:gd name="T3" fmla="*/ 27 h 74"/>
                    <a:gd name="T4" fmla="*/ 109 w 219"/>
                    <a:gd name="T5" fmla="*/ 74 h 74"/>
                    <a:gd name="T6" fmla="*/ 0 w 219"/>
                    <a:gd name="T7" fmla="*/ 20 h 74"/>
                    <a:gd name="T8" fmla="*/ 2 w 219"/>
                    <a:gd name="T9" fmla="*/ 0 h 74"/>
                    <a:gd name="T10" fmla="*/ 219 w 219"/>
                    <a:gd name="T11" fmla="*/ 10 h 74"/>
                  </a:gdLst>
                  <a:ahLst/>
                  <a:cxnLst>
                    <a:cxn ang="0">
                      <a:pos x="T0" y="T1"/>
                    </a:cxn>
                    <a:cxn ang="0">
                      <a:pos x="T2" y="T3"/>
                    </a:cxn>
                    <a:cxn ang="0">
                      <a:pos x="T4" y="T5"/>
                    </a:cxn>
                    <a:cxn ang="0">
                      <a:pos x="T6" y="T7"/>
                    </a:cxn>
                    <a:cxn ang="0">
                      <a:pos x="T8" y="T9"/>
                    </a:cxn>
                    <a:cxn ang="0">
                      <a:pos x="T10" y="T11"/>
                    </a:cxn>
                  </a:cxnLst>
                  <a:rect l="0" t="0" r="r" b="b"/>
                  <a:pathLst>
                    <a:path w="219" h="74">
                      <a:moveTo>
                        <a:pt x="219" y="10"/>
                      </a:moveTo>
                      <a:lnTo>
                        <a:pt x="215" y="27"/>
                      </a:lnTo>
                      <a:lnTo>
                        <a:pt x="109" y="74"/>
                      </a:lnTo>
                      <a:lnTo>
                        <a:pt x="0" y="20"/>
                      </a:lnTo>
                      <a:lnTo>
                        <a:pt x="2" y="0"/>
                      </a:lnTo>
                      <a:lnTo>
                        <a:pt x="219"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24" name="Freeform 301"/>
                <p:cNvSpPr>
                  <a:spLocks/>
                </p:cNvSpPr>
                <p:nvPr/>
              </p:nvSpPr>
              <p:spPr bwMode="auto">
                <a:xfrm>
                  <a:off x="1102" y="3659"/>
                  <a:ext cx="219" cy="74"/>
                </a:xfrm>
                <a:custGeom>
                  <a:avLst/>
                  <a:gdLst>
                    <a:gd name="T0" fmla="*/ 219 w 219"/>
                    <a:gd name="T1" fmla="*/ 10 h 74"/>
                    <a:gd name="T2" fmla="*/ 215 w 219"/>
                    <a:gd name="T3" fmla="*/ 27 h 74"/>
                    <a:gd name="T4" fmla="*/ 109 w 219"/>
                    <a:gd name="T5" fmla="*/ 74 h 74"/>
                    <a:gd name="T6" fmla="*/ 0 w 219"/>
                    <a:gd name="T7" fmla="*/ 20 h 74"/>
                    <a:gd name="T8" fmla="*/ 2 w 219"/>
                    <a:gd name="T9" fmla="*/ 0 h 74"/>
                  </a:gdLst>
                  <a:ahLst/>
                  <a:cxnLst>
                    <a:cxn ang="0">
                      <a:pos x="T0" y="T1"/>
                    </a:cxn>
                    <a:cxn ang="0">
                      <a:pos x="T2" y="T3"/>
                    </a:cxn>
                    <a:cxn ang="0">
                      <a:pos x="T4" y="T5"/>
                    </a:cxn>
                    <a:cxn ang="0">
                      <a:pos x="T6" y="T7"/>
                    </a:cxn>
                    <a:cxn ang="0">
                      <a:pos x="T8" y="T9"/>
                    </a:cxn>
                  </a:cxnLst>
                  <a:rect l="0" t="0" r="r" b="b"/>
                  <a:pathLst>
                    <a:path w="219" h="74">
                      <a:moveTo>
                        <a:pt x="219" y="10"/>
                      </a:moveTo>
                      <a:lnTo>
                        <a:pt x="215" y="27"/>
                      </a:lnTo>
                      <a:lnTo>
                        <a:pt x="109" y="74"/>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5" name="Freeform 302"/>
                <p:cNvSpPr>
                  <a:spLocks/>
                </p:cNvSpPr>
                <p:nvPr/>
              </p:nvSpPr>
              <p:spPr bwMode="auto">
                <a:xfrm>
                  <a:off x="1106" y="3615"/>
                  <a:ext cx="219" cy="95"/>
                </a:xfrm>
                <a:custGeom>
                  <a:avLst/>
                  <a:gdLst>
                    <a:gd name="T0" fmla="*/ 219 w 219"/>
                    <a:gd name="T1" fmla="*/ 51 h 95"/>
                    <a:gd name="T2" fmla="*/ 112 w 219"/>
                    <a:gd name="T3" fmla="*/ 95 h 95"/>
                    <a:gd name="T4" fmla="*/ 115 w 219"/>
                    <a:gd name="T5" fmla="*/ 95 h 95"/>
                    <a:gd name="T6" fmla="*/ 0 w 219"/>
                    <a:gd name="T7" fmla="*/ 42 h 95"/>
                    <a:gd name="T8" fmla="*/ 104 w 219"/>
                    <a:gd name="T9" fmla="*/ 0 h 95"/>
                    <a:gd name="T10" fmla="*/ 219 w 219"/>
                    <a:gd name="T11" fmla="*/ 51 h 95"/>
                  </a:gdLst>
                  <a:ahLst/>
                  <a:cxnLst>
                    <a:cxn ang="0">
                      <a:pos x="T0" y="T1"/>
                    </a:cxn>
                    <a:cxn ang="0">
                      <a:pos x="T2" y="T3"/>
                    </a:cxn>
                    <a:cxn ang="0">
                      <a:pos x="T4" y="T5"/>
                    </a:cxn>
                    <a:cxn ang="0">
                      <a:pos x="T6" y="T7"/>
                    </a:cxn>
                    <a:cxn ang="0">
                      <a:pos x="T8" y="T9"/>
                    </a:cxn>
                    <a:cxn ang="0">
                      <a:pos x="T10" y="T11"/>
                    </a:cxn>
                  </a:cxnLst>
                  <a:rect l="0" t="0" r="r" b="b"/>
                  <a:pathLst>
                    <a:path w="219" h="95">
                      <a:moveTo>
                        <a:pt x="219" y="51"/>
                      </a:moveTo>
                      <a:lnTo>
                        <a:pt x="112" y="95"/>
                      </a:lnTo>
                      <a:lnTo>
                        <a:pt x="115" y="95"/>
                      </a:lnTo>
                      <a:lnTo>
                        <a:pt x="0" y="42"/>
                      </a:lnTo>
                      <a:lnTo>
                        <a:pt x="104" y="0"/>
                      </a:lnTo>
                      <a:lnTo>
                        <a:pt x="219" y="5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26" name="Freeform 303"/>
                <p:cNvSpPr>
                  <a:spLocks/>
                </p:cNvSpPr>
                <p:nvPr/>
              </p:nvSpPr>
              <p:spPr bwMode="auto">
                <a:xfrm>
                  <a:off x="1106" y="3615"/>
                  <a:ext cx="219" cy="95"/>
                </a:xfrm>
                <a:custGeom>
                  <a:avLst/>
                  <a:gdLst>
                    <a:gd name="T0" fmla="*/ 219 w 219"/>
                    <a:gd name="T1" fmla="*/ 51 h 95"/>
                    <a:gd name="T2" fmla="*/ 112 w 219"/>
                    <a:gd name="T3" fmla="*/ 95 h 95"/>
                    <a:gd name="T4" fmla="*/ 115 w 219"/>
                    <a:gd name="T5" fmla="*/ 95 h 95"/>
                    <a:gd name="T6" fmla="*/ 0 w 219"/>
                    <a:gd name="T7" fmla="*/ 42 h 95"/>
                    <a:gd name="T8" fmla="*/ 104 w 219"/>
                    <a:gd name="T9" fmla="*/ 0 h 95"/>
                    <a:gd name="T10" fmla="*/ 219 w 219"/>
                    <a:gd name="T11" fmla="*/ 51 h 95"/>
                  </a:gdLst>
                  <a:ahLst/>
                  <a:cxnLst>
                    <a:cxn ang="0">
                      <a:pos x="T0" y="T1"/>
                    </a:cxn>
                    <a:cxn ang="0">
                      <a:pos x="T2" y="T3"/>
                    </a:cxn>
                    <a:cxn ang="0">
                      <a:pos x="T4" y="T5"/>
                    </a:cxn>
                    <a:cxn ang="0">
                      <a:pos x="T6" y="T7"/>
                    </a:cxn>
                    <a:cxn ang="0">
                      <a:pos x="T8" y="T9"/>
                    </a:cxn>
                    <a:cxn ang="0">
                      <a:pos x="T10" y="T11"/>
                    </a:cxn>
                  </a:cxnLst>
                  <a:rect l="0" t="0" r="r" b="b"/>
                  <a:pathLst>
                    <a:path w="219" h="95">
                      <a:moveTo>
                        <a:pt x="219" y="51"/>
                      </a:moveTo>
                      <a:lnTo>
                        <a:pt x="112" y="95"/>
                      </a:lnTo>
                      <a:lnTo>
                        <a:pt x="115" y="95"/>
                      </a:lnTo>
                      <a:lnTo>
                        <a:pt x="0" y="42"/>
                      </a:lnTo>
                      <a:lnTo>
                        <a:pt x="104" y="0"/>
                      </a:lnTo>
                      <a:lnTo>
                        <a:pt x="219" y="5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7" name="Freeform 304"/>
                <p:cNvSpPr>
                  <a:spLocks/>
                </p:cNvSpPr>
                <p:nvPr/>
              </p:nvSpPr>
              <p:spPr bwMode="auto">
                <a:xfrm>
                  <a:off x="1154" y="3631"/>
                  <a:ext cx="133" cy="59"/>
                </a:xfrm>
                <a:custGeom>
                  <a:avLst/>
                  <a:gdLst>
                    <a:gd name="T0" fmla="*/ 1201 w 1213"/>
                    <a:gd name="T1" fmla="*/ 325 h 541"/>
                    <a:gd name="T2" fmla="*/ 628 w 1213"/>
                    <a:gd name="T3" fmla="*/ 30 h 541"/>
                    <a:gd name="T4" fmla="*/ 12 w 1213"/>
                    <a:gd name="T5" fmla="*/ 216 h 541"/>
                    <a:gd name="T6" fmla="*/ 585 w 1213"/>
                    <a:gd name="T7" fmla="*/ 511 h 541"/>
                    <a:gd name="T8" fmla="*/ 1201 w 1213"/>
                    <a:gd name="T9" fmla="*/ 325 h 541"/>
                  </a:gdLst>
                  <a:ahLst/>
                  <a:cxnLst>
                    <a:cxn ang="0">
                      <a:pos x="T0" y="T1"/>
                    </a:cxn>
                    <a:cxn ang="0">
                      <a:pos x="T2" y="T3"/>
                    </a:cxn>
                    <a:cxn ang="0">
                      <a:pos x="T4" y="T5"/>
                    </a:cxn>
                    <a:cxn ang="0">
                      <a:pos x="T6" y="T7"/>
                    </a:cxn>
                    <a:cxn ang="0">
                      <a:pos x="T8" y="T9"/>
                    </a:cxn>
                  </a:cxnLst>
                  <a:rect l="0" t="0" r="r" b="b"/>
                  <a:pathLst>
                    <a:path w="1213" h="541">
                      <a:moveTo>
                        <a:pt x="1201" y="325"/>
                      </a:moveTo>
                      <a:cubicBezTo>
                        <a:pt x="1213" y="192"/>
                        <a:pt x="957" y="60"/>
                        <a:pt x="628" y="30"/>
                      </a:cubicBezTo>
                      <a:cubicBezTo>
                        <a:pt x="300" y="0"/>
                        <a:pt x="24" y="84"/>
                        <a:pt x="12" y="216"/>
                      </a:cubicBezTo>
                      <a:cubicBezTo>
                        <a:pt x="0" y="349"/>
                        <a:pt x="257" y="481"/>
                        <a:pt x="585" y="511"/>
                      </a:cubicBezTo>
                      <a:cubicBezTo>
                        <a:pt x="913" y="541"/>
                        <a:pt x="1189" y="457"/>
                        <a:pt x="1201" y="32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28" name="Freeform 305"/>
                <p:cNvSpPr>
                  <a:spLocks/>
                </p:cNvSpPr>
                <p:nvPr/>
              </p:nvSpPr>
              <p:spPr bwMode="auto">
                <a:xfrm>
                  <a:off x="1154" y="3631"/>
                  <a:ext cx="133" cy="59"/>
                </a:xfrm>
                <a:custGeom>
                  <a:avLst/>
                  <a:gdLst>
                    <a:gd name="T0" fmla="*/ 132 w 133"/>
                    <a:gd name="T1" fmla="*/ 36 h 59"/>
                    <a:gd name="T2" fmla="*/ 69 w 133"/>
                    <a:gd name="T3" fmla="*/ 3 h 59"/>
                    <a:gd name="T4" fmla="*/ 1 w 133"/>
                    <a:gd name="T5" fmla="*/ 24 h 59"/>
                    <a:gd name="T6" fmla="*/ 64 w 133"/>
                    <a:gd name="T7" fmla="*/ 56 h 59"/>
                    <a:gd name="T8" fmla="*/ 132 w 133"/>
                    <a:gd name="T9" fmla="*/ 36 h 59"/>
                  </a:gdLst>
                  <a:ahLst/>
                  <a:cxnLst>
                    <a:cxn ang="0">
                      <a:pos x="T0" y="T1"/>
                    </a:cxn>
                    <a:cxn ang="0">
                      <a:pos x="T2" y="T3"/>
                    </a:cxn>
                    <a:cxn ang="0">
                      <a:pos x="T4" y="T5"/>
                    </a:cxn>
                    <a:cxn ang="0">
                      <a:pos x="T6" y="T7"/>
                    </a:cxn>
                    <a:cxn ang="0">
                      <a:pos x="T8" y="T9"/>
                    </a:cxn>
                  </a:cxnLst>
                  <a:rect l="0" t="0" r="r" b="b"/>
                  <a:pathLst>
                    <a:path w="133" h="59">
                      <a:moveTo>
                        <a:pt x="132" y="36"/>
                      </a:moveTo>
                      <a:cubicBezTo>
                        <a:pt x="133" y="21"/>
                        <a:pt x="105" y="6"/>
                        <a:pt x="69" y="3"/>
                      </a:cubicBezTo>
                      <a:cubicBezTo>
                        <a:pt x="33" y="0"/>
                        <a:pt x="3" y="9"/>
                        <a:pt x="1" y="24"/>
                      </a:cubicBezTo>
                      <a:cubicBezTo>
                        <a:pt x="0" y="38"/>
                        <a:pt x="28" y="53"/>
                        <a:pt x="64" y="56"/>
                      </a:cubicBezTo>
                      <a:cubicBezTo>
                        <a:pt x="100" y="59"/>
                        <a:pt x="131" y="50"/>
                        <a:pt x="132" y="36"/>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29" name="Line 306"/>
                <p:cNvSpPr>
                  <a:spLocks noChangeShapeType="1"/>
                </p:cNvSpPr>
                <p:nvPr/>
              </p:nvSpPr>
              <p:spPr bwMode="auto">
                <a:xfrm flipH="1">
                  <a:off x="1207" y="3709"/>
                  <a:ext cx="2"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0" name="Freeform 307"/>
                <p:cNvSpPr>
                  <a:spLocks/>
                </p:cNvSpPr>
                <p:nvPr/>
              </p:nvSpPr>
              <p:spPr bwMode="auto">
                <a:xfrm>
                  <a:off x="1187" y="3645"/>
                  <a:ext cx="68" cy="28"/>
                </a:xfrm>
                <a:custGeom>
                  <a:avLst/>
                  <a:gdLst>
                    <a:gd name="T0" fmla="*/ 613 w 619"/>
                    <a:gd name="T1" fmla="*/ 157 h 259"/>
                    <a:gd name="T2" fmla="*/ 320 w 619"/>
                    <a:gd name="T3" fmla="*/ 15 h 259"/>
                    <a:gd name="T4" fmla="*/ 6 w 619"/>
                    <a:gd name="T5" fmla="*/ 102 h 259"/>
                    <a:gd name="T6" fmla="*/ 299 w 619"/>
                    <a:gd name="T7" fmla="*/ 244 h 259"/>
                    <a:gd name="T8" fmla="*/ 613 w 619"/>
                    <a:gd name="T9" fmla="*/ 157 h 259"/>
                  </a:gdLst>
                  <a:ahLst/>
                  <a:cxnLst>
                    <a:cxn ang="0">
                      <a:pos x="T0" y="T1"/>
                    </a:cxn>
                    <a:cxn ang="0">
                      <a:pos x="T2" y="T3"/>
                    </a:cxn>
                    <a:cxn ang="0">
                      <a:pos x="T4" y="T5"/>
                    </a:cxn>
                    <a:cxn ang="0">
                      <a:pos x="T6" y="T7"/>
                    </a:cxn>
                    <a:cxn ang="0">
                      <a:pos x="T8" y="T9"/>
                    </a:cxn>
                  </a:cxnLst>
                  <a:rect l="0" t="0" r="r" b="b"/>
                  <a:pathLst>
                    <a:path w="619" h="259">
                      <a:moveTo>
                        <a:pt x="613" y="157"/>
                      </a:moveTo>
                      <a:cubicBezTo>
                        <a:pt x="619" y="94"/>
                        <a:pt x="487" y="31"/>
                        <a:pt x="320" y="15"/>
                      </a:cubicBezTo>
                      <a:cubicBezTo>
                        <a:pt x="152" y="0"/>
                        <a:pt x="12" y="39"/>
                        <a:pt x="6" y="102"/>
                      </a:cubicBezTo>
                      <a:cubicBezTo>
                        <a:pt x="0" y="165"/>
                        <a:pt x="131" y="229"/>
                        <a:pt x="299" y="244"/>
                      </a:cubicBezTo>
                      <a:cubicBezTo>
                        <a:pt x="467" y="259"/>
                        <a:pt x="607" y="220"/>
                        <a:pt x="613" y="15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31" name="Freeform 308"/>
                <p:cNvSpPr>
                  <a:spLocks/>
                </p:cNvSpPr>
                <p:nvPr/>
              </p:nvSpPr>
              <p:spPr bwMode="auto">
                <a:xfrm>
                  <a:off x="1187" y="3645"/>
                  <a:ext cx="68" cy="28"/>
                </a:xfrm>
                <a:custGeom>
                  <a:avLst/>
                  <a:gdLst>
                    <a:gd name="T0" fmla="*/ 68 w 68"/>
                    <a:gd name="T1" fmla="*/ 17 h 28"/>
                    <a:gd name="T2" fmla="*/ 35 w 68"/>
                    <a:gd name="T3" fmla="*/ 1 h 28"/>
                    <a:gd name="T4" fmla="*/ 1 w 68"/>
                    <a:gd name="T5" fmla="*/ 11 h 28"/>
                    <a:gd name="T6" fmla="*/ 33 w 68"/>
                    <a:gd name="T7" fmla="*/ 27 h 28"/>
                    <a:gd name="T8" fmla="*/ 68 w 68"/>
                    <a:gd name="T9" fmla="*/ 17 h 28"/>
                  </a:gdLst>
                  <a:ahLst/>
                  <a:cxnLst>
                    <a:cxn ang="0">
                      <a:pos x="T0" y="T1"/>
                    </a:cxn>
                    <a:cxn ang="0">
                      <a:pos x="T2" y="T3"/>
                    </a:cxn>
                    <a:cxn ang="0">
                      <a:pos x="T4" y="T5"/>
                    </a:cxn>
                    <a:cxn ang="0">
                      <a:pos x="T6" y="T7"/>
                    </a:cxn>
                    <a:cxn ang="0">
                      <a:pos x="T8" y="T9"/>
                    </a:cxn>
                  </a:cxnLst>
                  <a:rect l="0" t="0" r="r" b="b"/>
                  <a:pathLst>
                    <a:path w="68" h="28">
                      <a:moveTo>
                        <a:pt x="68" y="17"/>
                      </a:moveTo>
                      <a:cubicBezTo>
                        <a:pt x="68" y="10"/>
                        <a:pt x="54" y="3"/>
                        <a:pt x="35" y="1"/>
                      </a:cubicBezTo>
                      <a:cubicBezTo>
                        <a:pt x="17" y="0"/>
                        <a:pt x="1" y="4"/>
                        <a:pt x="1" y="11"/>
                      </a:cubicBezTo>
                      <a:cubicBezTo>
                        <a:pt x="0" y="18"/>
                        <a:pt x="15" y="25"/>
                        <a:pt x="33" y="27"/>
                      </a:cubicBezTo>
                      <a:cubicBezTo>
                        <a:pt x="52" y="28"/>
                        <a:pt x="67" y="24"/>
                        <a:pt x="68"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2" name="Freeform 309"/>
                <p:cNvSpPr>
                  <a:spLocks/>
                </p:cNvSpPr>
                <p:nvPr/>
              </p:nvSpPr>
              <p:spPr bwMode="auto">
                <a:xfrm>
                  <a:off x="1006" y="3484"/>
                  <a:ext cx="218" cy="74"/>
                </a:xfrm>
                <a:custGeom>
                  <a:avLst/>
                  <a:gdLst>
                    <a:gd name="T0" fmla="*/ 218 w 218"/>
                    <a:gd name="T1" fmla="*/ 10 h 74"/>
                    <a:gd name="T2" fmla="*/ 214 w 218"/>
                    <a:gd name="T3" fmla="*/ 27 h 74"/>
                    <a:gd name="T4" fmla="*/ 108 w 218"/>
                    <a:gd name="T5" fmla="*/ 74 h 74"/>
                    <a:gd name="T6" fmla="*/ 0 w 218"/>
                    <a:gd name="T7" fmla="*/ 20 h 74"/>
                    <a:gd name="T8" fmla="*/ 2 w 218"/>
                    <a:gd name="T9" fmla="*/ 0 h 74"/>
                    <a:gd name="T10" fmla="*/ 218 w 218"/>
                    <a:gd name="T11" fmla="*/ 10 h 74"/>
                  </a:gdLst>
                  <a:ahLst/>
                  <a:cxnLst>
                    <a:cxn ang="0">
                      <a:pos x="T0" y="T1"/>
                    </a:cxn>
                    <a:cxn ang="0">
                      <a:pos x="T2" y="T3"/>
                    </a:cxn>
                    <a:cxn ang="0">
                      <a:pos x="T4" y="T5"/>
                    </a:cxn>
                    <a:cxn ang="0">
                      <a:pos x="T6" y="T7"/>
                    </a:cxn>
                    <a:cxn ang="0">
                      <a:pos x="T8" y="T9"/>
                    </a:cxn>
                    <a:cxn ang="0">
                      <a:pos x="T10" y="T11"/>
                    </a:cxn>
                  </a:cxnLst>
                  <a:rect l="0" t="0" r="r" b="b"/>
                  <a:pathLst>
                    <a:path w="218" h="74">
                      <a:moveTo>
                        <a:pt x="218" y="10"/>
                      </a:moveTo>
                      <a:lnTo>
                        <a:pt x="214" y="27"/>
                      </a:lnTo>
                      <a:lnTo>
                        <a:pt x="108" y="74"/>
                      </a:lnTo>
                      <a:lnTo>
                        <a:pt x="0" y="20"/>
                      </a:lnTo>
                      <a:lnTo>
                        <a:pt x="2" y="0"/>
                      </a:lnTo>
                      <a:lnTo>
                        <a:pt x="218" y="1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33" name="Freeform 310"/>
                <p:cNvSpPr>
                  <a:spLocks/>
                </p:cNvSpPr>
                <p:nvPr/>
              </p:nvSpPr>
              <p:spPr bwMode="auto">
                <a:xfrm>
                  <a:off x="1006" y="3484"/>
                  <a:ext cx="218" cy="74"/>
                </a:xfrm>
                <a:custGeom>
                  <a:avLst/>
                  <a:gdLst>
                    <a:gd name="T0" fmla="*/ 218 w 218"/>
                    <a:gd name="T1" fmla="*/ 10 h 74"/>
                    <a:gd name="T2" fmla="*/ 214 w 218"/>
                    <a:gd name="T3" fmla="*/ 27 h 74"/>
                    <a:gd name="T4" fmla="*/ 108 w 218"/>
                    <a:gd name="T5" fmla="*/ 74 h 74"/>
                    <a:gd name="T6" fmla="*/ 0 w 218"/>
                    <a:gd name="T7" fmla="*/ 20 h 74"/>
                    <a:gd name="T8" fmla="*/ 2 w 218"/>
                    <a:gd name="T9" fmla="*/ 0 h 74"/>
                  </a:gdLst>
                  <a:ahLst/>
                  <a:cxnLst>
                    <a:cxn ang="0">
                      <a:pos x="T0" y="T1"/>
                    </a:cxn>
                    <a:cxn ang="0">
                      <a:pos x="T2" y="T3"/>
                    </a:cxn>
                    <a:cxn ang="0">
                      <a:pos x="T4" y="T5"/>
                    </a:cxn>
                    <a:cxn ang="0">
                      <a:pos x="T6" y="T7"/>
                    </a:cxn>
                    <a:cxn ang="0">
                      <a:pos x="T8" y="T9"/>
                    </a:cxn>
                  </a:cxnLst>
                  <a:rect l="0" t="0" r="r" b="b"/>
                  <a:pathLst>
                    <a:path w="218" h="74">
                      <a:moveTo>
                        <a:pt x="218" y="10"/>
                      </a:moveTo>
                      <a:lnTo>
                        <a:pt x="214" y="27"/>
                      </a:lnTo>
                      <a:lnTo>
                        <a:pt x="108" y="74"/>
                      </a:lnTo>
                      <a:lnTo>
                        <a:pt x="0" y="20"/>
                      </a:lnTo>
                      <a:lnTo>
                        <a:pt x="2"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4" name="Freeform 311"/>
                <p:cNvSpPr>
                  <a:spLocks/>
                </p:cNvSpPr>
                <p:nvPr/>
              </p:nvSpPr>
              <p:spPr bwMode="auto">
                <a:xfrm>
                  <a:off x="1010" y="3441"/>
                  <a:ext cx="218" cy="94"/>
                </a:xfrm>
                <a:custGeom>
                  <a:avLst/>
                  <a:gdLst>
                    <a:gd name="T0" fmla="*/ 218 w 218"/>
                    <a:gd name="T1" fmla="*/ 50 h 94"/>
                    <a:gd name="T2" fmla="*/ 112 w 218"/>
                    <a:gd name="T3" fmla="*/ 94 h 94"/>
                    <a:gd name="T4" fmla="*/ 115 w 218"/>
                    <a:gd name="T5" fmla="*/ 94 h 94"/>
                    <a:gd name="T6" fmla="*/ 0 w 218"/>
                    <a:gd name="T7" fmla="*/ 41 h 94"/>
                    <a:gd name="T8" fmla="*/ 103 w 218"/>
                    <a:gd name="T9" fmla="*/ 0 h 94"/>
                    <a:gd name="T10" fmla="*/ 218 w 218"/>
                    <a:gd name="T11" fmla="*/ 50 h 94"/>
                  </a:gdLst>
                  <a:ahLst/>
                  <a:cxnLst>
                    <a:cxn ang="0">
                      <a:pos x="T0" y="T1"/>
                    </a:cxn>
                    <a:cxn ang="0">
                      <a:pos x="T2" y="T3"/>
                    </a:cxn>
                    <a:cxn ang="0">
                      <a:pos x="T4" y="T5"/>
                    </a:cxn>
                    <a:cxn ang="0">
                      <a:pos x="T6" y="T7"/>
                    </a:cxn>
                    <a:cxn ang="0">
                      <a:pos x="T8" y="T9"/>
                    </a:cxn>
                    <a:cxn ang="0">
                      <a:pos x="T10" y="T11"/>
                    </a:cxn>
                  </a:cxnLst>
                  <a:rect l="0" t="0" r="r" b="b"/>
                  <a:pathLst>
                    <a:path w="218" h="94">
                      <a:moveTo>
                        <a:pt x="218" y="50"/>
                      </a:moveTo>
                      <a:lnTo>
                        <a:pt x="112" y="94"/>
                      </a:lnTo>
                      <a:lnTo>
                        <a:pt x="115" y="94"/>
                      </a:lnTo>
                      <a:lnTo>
                        <a:pt x="0" y="41"/>
                      </a:lnTo>
                      <a:lnTo>
                        <a:pt x="103" y="0"/>
                      </a:lnTo>
                      <a:lnTo>
                        <a:pt x="218" y="5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35" name="Freeform 312"/>
                <p:cNvSpPr>
                  <a:spLocks/>
                </p:cNvSpPr>
                <p:nvPr/>
              </p:nvSpPr>
              <p:spPr bwMode="auto">
                <a:xfrm>
                  <a:off x="1010" y="3441"/>
                  <a:ext cx="218" cy="94"/>
                </a:xfrm>
                <a:custGeom>
                  <a:avLst/>
                  <a:gdLst>
                    <a:gd name="T0" fmla="*/ 218 w 218"/>
                    <a:gd name="T1" fmla="*/ 50 h 94"/>
                    <a:gd name="T2" fmla="*/ 112 w 218"/>
                    <a:gd name="T3" fmla="*/ 94 h 94"/>
                    <a:gd name="T4" fmla="*/ 115 w 218"/>
                    <a:gd name="T5" fmla="*/ 94 h 94"/>
                    <a:gd name="T6" fmla="*/ 0 w 218"/>
                    <a:gd name="T7" fmla="*/ 41 h 94"/>
                    <a:gd name="T8" fmla="*/ 103 w 218"/>
                    <a:gd name="T9" fmla="*/ 0 h 94"/>
                    <a:gd name="T10" fmla="*/ 218 w 218"/>
                    <a:gd name="T11" fmla="*/ 50 h 94"/>
                  </a:gdLst>
                  <a:ahLst/>
                  <a:cxnLst>
                    <a:cxn ang="0">
                      <a:pos x="T0" y="T1"/>
                    </a:cxn>
                    <a:cxn ang="0">
                      <a:pos x="T2" y="T3"/>
                    </a:cxn>
                    <a:cxn ang="0">
                      <a:pos x="T4" y="T5"/>
                    </a:cxn>
                    <a:cxn ang="0">
                      <a:pos x="T6" y="T7"/>
                    </a:cxn>
                    <a:cxn ang="0">
                      <a:pos x="T8" y="T9"/>
                    </a:cxn>
                    <a:cxn ang="0">
                      <a:pos x="T10" y="T11"/>
                    </a:cxn>
                  </a:cxnLst>
                  <a:rect l="0" t="0" r="r" b="b"/>
                  <a:pathLst>
                    <a:path w="218" h="94">
                      <a:moveTo>
                        <a:pt x="218" y="50"/>
                      </a:moveTo>
                      <a:lnTo>
                        <a:pt x="112" y="94"/>
                      </a:lnTo>
                      <a:lnTo>
                        <a:pt x="115" y="94"/>
                      </a:lnTo>
                      <a:lnTo>
                        <a:pt x="0" y="41"/>
                      </a:lnTo>
                      <a:lnTo>
                        <a:pt x="103" y="0"/>
                      </a:lnTo>
                      <a:lnTo>
                        <a:pt x="218" y="5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6" name="Freeform 313"/>
                <p:cNvSpPr>
                  <a:spLocks/>
                </p:cNvSpPr>
                <p:nvPr/>
              </p:nvSpPr>
              <p:spPr bwMode="auto">
                <a:xfrm>
                  <a:off x="1058" y="3457"/>
                  <a:ext cx="133" cy="58"/>
                </a:xfrm>
                <a:custGeom>
                  <a:avLst/>
                  <a:gdLst>
                    <a:gd name="T0" fmla="*/ 1194 w 1206"/>
                    <a:gd name="T1" fmla="*/ 321 h 535"/>
                    <a:gd name="T2" fmla="*/ 624 w 1206"/>
                    <a:gd name="T3" fmla="*/ 29 h 535"/>
                    <a:gd name="T4" fmla="*/ 12 w 1206"/>
                    <a:gd name="T5" fmla="*/ 214 h 535"/>
                    <a:gd name="T6" fmla="*/ 581 w 1206"/>
                    <a:gd name="T7" fmla="*/ 505 h 535"/>
                    <a:gd name="T8" fmla="*/ 1194 w 1206"/>
                    <a:gd name="T9" fmla="*/ 321 h 535"/>
                  </a:gdLst>
                  <a:ahLst/>
                  <a:cxnLst>
                    <a:cxn ang="0">
                      <a:pos x="T0" y="T1"/>
                    </a:cxn>
                    <a:cxn ang="0">
                      <a:pos x="T2" y="T3"/>
                    </a:cxn>
                    <a:cxn ang="0">
                      <a:pos x="T4" y="T5"/>
                    </a:cxn>
                    <a:cxn ang="0">
                      <a:pos x="T6" y="T7"/>
                    </a:cxn>
                    <a:cxn ang="0">
                      <a:pos x="T8" y="T9"/>
                    </a:cxn>
                  </a:cxnLst>
                  <a:rect l="0" t="0" r="r" b="b"/>
                  <a:pathLst>
                    <a:path w="1206" h="535">
                      <a:moveTo>
                        <a:pt x="1194" y="321"/>
                      </a:moveTo>
                      <a:cubicBezTo>
                        <a:pt x="1206" y="190"/>
                        <a:pt x="951" y="59"/>
                        <a:pt x="624" y="29"/>
                      </a:cubicBezTo>
                      <a:cubicBezTo>
                        <a:pt x="298" y="0"/>
                        <a:pt x="24" y="82"/>
                        <a:pt x="12" y="214"/>
                      </a:cubicBezTo>
                      <a:cubicBezTo>
                        <a:pt x="0" y="345"/>
                        <a:pt x="255" y="476"/>
                        <a:pt x="581" y="505"/>
                      </a:cubicBezTo>
                      <a:cubicBezTo>
                        <a:pt x="907" y="535"/>
                        <a:pt x="1182" y="453"/>
                        <a:pt x="1194" y="32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37" name="Freeform 314"/>
                <p:cNvSpPr>
                  <a:spLocks/>
                </p:cNvSpPr>
                <p:nvPr/>
              </p:nvSpPr>
              <p:spPr bwMode="auto">
                <a:xfrm>
                  <a:off x="1058" y="3457"/>
                  <a:ext cx="133" cy="58"/>
                </a:xfrm>
                <a:custGeom>
                  <a:avLst/>
                  <a:gdLst>
                    <a:gd name="T0" fmla="*/ 131 w 133"/>
                    <a:gd name="T1" fmla="*/ 35 h 58"/>
                    <a:gd name="T2" fmla="*/ 69 w 133"/>
                    <a:gd name="T3" fmla="*/ 3 h 58"/>
                    <a:gd name="T4" fmla="*/ 1 w 133"/>
                    <a:gd name="T5" fmla="*/ 23 h 58"/>
                    <a:gd name="T6" fmla="*/ 64 w 133"/>
                    <a:gd name="T7" fmla="*/ 55 h 58"/>
                    <a:gd name="T8" fmla="*/ 131 w 133"/>
                    <a:gd name="T9" fmla="*/ 35 h 58"/>
                  </a:gdLst>
                  <a:ahLst/>
                  <a:cxnLst>
                    <a:cxn ang="0">
                      <a:pos x="T0" y="T1"/>
                    </a:cxn>
                    <a:cxn ang="0">
                      <a:pos x="T2" y="T3"/>
                    </a:cxn>
                    <a:cxn ang="0">
                      <a:pos x="T4" y="T5"/>
                    </a:cxn>
                    <a:cxn ang="0">
                      <a:pos x="T6" y="T7"/>
                    </a:cxn>
                    <a:cxn ang="0">
                      <a:pos x="T8" y="T9"/>
                    </a:cxn>
                  </a:cxnLst>
                  <a:rect l="0" t="0" r="r" b="b"/>
                  <a:pathLst>
                    <a:path w="133" h="58">
                      <a:moveTo>
                        <a:pt x="131" y="35"/>
                      </a:moveTo>
                      <a:cubicBezTo>
                        <a:pt x="133" y="21"/>
                        <a:pt x="105" y="6"/>
                        <a:pt x="69" y="3"/>
                      </a:cubicBezTo>
                      <a:cubicBezTo>
                        <a:pt x="33" y="0"/>
                        <a:pt x="3" y="9"/>
                        <a:pt x="1" y="23"/>
                      </a:cubicBezTo>
                      <a:cubicBezTo>
                        <a:pt x="0" y="38"/>
                        <a:pt x="28" y="52"/>
                        <a:pt x="64" y="55"/>
                      </a:cubicBezTo>
                      <a:cubicBezTo>
                        <a:pt x="100" y="58"/>
                        <a:pt x="130" y="49"/>
                        <a:pt x="131" y="35"/>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8" name="Line 315"/>
                <p:cNvSpPr>
                  <a:spLocks noChangeShapeType="1"/>
                </p:cNvSpPr>
                <p:nvPr/>
              </p:nvSpPr>
              <p:spPr bwMode="auto">
                <a:xfrm flipH="1">
                  <a:off x="1111" y="3534"/>
                  <a:ext cx="1" cy="2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39" name="Freeform 316"/>
                <p:cNvSpPr>
                  <a:spLocks/>
                </p:cNvSpPr>
                <p:nvPr/>
              </p:nvSpPr>
              <p:spPr bwMode="auto">
                <a:xfrm>
                  <a:off x="1091" y="3470"/>
                  <a:ext cx="68" cy="29"/>
                </a:xfrm>
                <a:custGeom>
                  <a:avLst/>
                  <a:gdLst>
                    <a:gd name="T0" fmla="*/ 609 w 615"/>
                    <a:gd name="T1" fmla="*/ 156 h 257"/>
                    <a:gd name="T2" fmla="*/ 318 w 615"/>
                    <a:gd name="T3" fmla="*/ 16 h 257"/>
                    <a:gd name="T4" fmla="*/ 6 w 615"/>
                    <a:gd name="T5" fmla="*/ 101 h 257"/>
                    <a:gd name="T6" fmla="*/ 297 w 615"/>
                    <a:gd name="T7" fmla="*/ 242 h 257"/>
                    <a:gd name="T8" fmla="*/ 609 w 615"/>
                    <a:gd name="T9" fmla="*/ 156 h 257"/>
                  </a:gdLst>
                  <a:ahLst/>
                  <a:cxnLst>
                    <a:cxn ang="0">
                      <a:pos x="T0" y="T1"/>
                    </a:cxn>
                    <a:cxn ang="0">
                      <a:pos x="T2" y="T3"/>
                    </a:cxn>
                    <a:cxn ang="0">
                      <a:pos x="T4" y="T5"/>
                    </a:cxn>
                    <a:cxn ang="0">
                      <a:pos x="T6" y="T7"/>
                    </a:cxn>
                    <a:cxn ang="0">
                      <a:pos x="T8" y="T9"/>
                    </a:cxn>
                  </a:cxnLst>
                  <a:rect l="0" t="0" r="r" b="b"/>
                  <a:pathLst>
                    <a:path w="615" h="257">
                      <a:moveTo>
                        <a:pt x="609" y="156"/>
                      </a:moveTo>
                      <a:cubicBezTo>
                        <a:pt x="615" y="94"/>
                        <a:pt x="485" y="31"/>
                        <a:pt x="318" y="16"/>
                      </a:cubicBezTo>
                      <a:cubicBezTo>
                        <a:pt x="151" y="0"/>
                        <a:pt x="11" y="39"/>
                        <a:pt x="6" y="101"/>
                      </a:cubicBezTo>
                      <a:cubicBezTo>
                        <a:pt x="0" y="164"/>
                        <a:pt x="131" y="227"/>
                        <a:pt x="297" y="242"/>
                      </a:cubicBezTo>
                      <a:cubicBezTo>
                        <a:pt x="464" y="257"/>
                        <a:pt x="604" y="219"/>
                        <a:pt x="609" y="15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0" name="Freeform 317"/>
                <p:cNvSpPr>
                  <a:spLocks/>
                </p:cNvSpPr>
                <p:nvPr/>
              </p:nvSpPr>
              <p:spPr bwMode="auto">
                <a:xfrm>
                  <a:off x="1091" y="3470"/>
                  <a:ext cx="68" cy="29"/>
                </a:xfrm>
                <a:custGeom>
                  <a:avLst/>
                  <a:gdLst>
                    <a:gd name="T0" fmla="*/ 67 w 68"/>
                    <a:gd name="T1" fmla="*/ 17 h 29"/>
                    <a:gd name="T2" fmla="*/ 35 w 68"/>
                    <a:gd name="T3" fmla="*/ 2 h 29"/>
                    <a:gd name="T4" fmla="*/ 0 w 68"/>
                    <a:gd name="T5" fmla="*/ 11 h 29"/>
                    <a:gd name="T6" fmla="*/ 33 w 68"/>
                    <a:gd name="T7" fmla="*/ 27 h 29"/>
                    <a:gd name="T8" fmla="*/ 67 w 68"/>
                    <a:gd name="T9" fmla="*/ 17 h 29"/>
                  </a:gdLst>
                  <a:ahLst/>
                  <a:cxnLst>
                    <a:cxn ang="0">
                      <a:pos x="T0" y="T1"/>
                    </a:cxn>
                    <a:cxn ang="0">
                      <a:pos x="T2" y="T3"/>
                    </a:cxn>
                    <a:cxn ang="0">
                      <a:pos x="T4" y="T5"/>
                    </a:cxn>
                    <a:cxn ang="0">
                      <a:pos x="T6" y="T7"/>
                    </a:cxn>
                    <a:cxn ang="0">
                      <a:pos x="T8" y="T9"/>
                    </a:cxn>
                  </a:cxnLst>
                  <a:rect l="0" t="0" r="r" b="b"/>
                  <a:pathLst>
                    <a:path w="68" h="29">
                      <a:moveTo>
                        <a:pt x="67" y="17"/>
                      </a:moveTo>
                      <a:cubicBezTo>
                        <a:pt x="68" y="11"/>
                        <a:pt x="53" y="4"/>
                        <a:pt x="35" y="2"/>
                      </a:cubicBezTo>
                      <a:cubicBezTo>
                        <a:pt x="16" y="0"/>
                        <a:pt x="1" y="5"/>
                        <a:pt x="0" y="11"/>
                      </a:cubicBezTo>
                      <a:cubicBezTo>
                        <a:pt x="0" y="18"/>
                        <a:pt x="14" y="25"/>
                        <a:pt x="33" y="27"/>
                      </a:cubicBezTo>
                      <a:cubicBezTo>
                        <a:pt x="51" y="29"/>
                        <a:pt x="66" y="24"/>
                        <a:pt x="67" y="17"/>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1" name="Freeform 318"/>
                <p:cNvSpPr>
                  <a:spLocks/>
                </p:cNvSpPr>
                <p:nvPr/>
              </p:nvSpPr>
              <p:spPr bwMode="auto">
                <a:xfrm>
                  <a:off x="1122" y="3513"/>
                  <a:ext cx="122" cy="131"/>
                </a:xfrm>
                <a:custGeom>
                  <a:avLst/>
                  <a:gdLst>
                    <a:gd name="T0" fmla="*/ 107 w 122"/>
                    <a:gd name="T1" fmla="*/ 0 h 131"/>
                    <a:gd name="T2" fmla="*/ 122 w 122"/>
                    <a:gd name="T3" fmla="*/ 23 h 131"/>
                    <a:gd name="T4" fmla="*/ 119 w 122"/>
                    <a:gd name="T5" fmla="*/ 131 h 131"/>
                    <a:gd name="T6" fmla="*/ 18 w 122"/>
                    <a:gd name="T7" fmla="*/ 126 h 131"/>
                    <a:gd name="T8" fmla="*/ 0 w 122"/>
                    <a:gd name="T9" fmla="*/ 102 h 131"/>
                    <a:gd name="T10" fmla="*/ 107 w 122"/>
                    <a:gd name="T11" fmla="*/ 0 h 131"/>
                  </a:gdLst>
                  <a:ahLst/>
                  <a:cxnLst>
                    <a:cxn ang="0">
                      <a:pos x="T0" y="T1"/>
                    </a:cxn>
                    <a:cxn ang="0">
                      <a:pos x="T2" y="T3"/>
                    </a:cxn>
                    <a:cxn ang="0">
                      <a:pos x="T4" y="T5"/>
                    </a:cxn>
                    <a:cxn ang="0">
                      <a:pos x="T6" y="T7"/>
                    </a:cxn>
                    <a:cxn ang="0">
                      <a:pos x="T8" y="T9"/>
                    </a:cxn>
                    <a:cxn ang="0">
                      <a:pos x="T10" y="T11"/>
                    </a:cxn>
                  </a:cxnLst>
                  <a:rect l="0" t="0" r="r" b="b"/>
                  <a:pathLst>
                    <a:path w="122" h="131">
                      <a:moveTo>
                        <a:pt x="107" y="0"/>
                      </a:moveTo>
                      <a:lnTo>
                        <a:pt x="122" y="23"/>
                      </a:lnTo>
                      <a:lnTo>
                        <a:pt x="119" y="131"/>
                      </a:lnTo>
                      <a:lnTo>
                        <a:pt x="18" y="126"/>
                      </a:lnTo>
                      <a:lnTo>
                        <a:pt x="0" y="10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42" name="Freeform 319"/>
                <p:cNvSpPr>
                  <a:spLocks/>
                </p:cNvSpPr>
                <p:nvPr/>
              </p:nvSpPr>
              <p:spPr bwMode="auto">
                <a:xfrm>
                  <a:off x="1122" y="3513"/>
                  <a:ext cx="122" cy="131"/>
                </a:xfrm>
                <a:custGeom>
                  <a:avLst/>
                  <a:gdLst>
                    <a:gd name="T0" fmla="*/ 107 w 122"/>
                    <a:gd name="T1" fmla="*/ 0 h 131"/>
                    <a:gd name="T2" fmla="*/ 122 w 122"/>
                    <a:gd name="T3" fmla="*/ 23 h 131"/>
                    <a:gd name="T4" fmla="*/ 119 w 122"/>
                    <a:gd name="T5" fmla="*/ 131 h 131"/>
                    <a:gd name="T6" fmla="*/ 18 w 122"/>
                    <a:gd name="T7" fmla="*/ 126 h 131"/>
                    <a:gd name="T8" fmla="*/ 0 w 122"/>
                    <a:gd name="T9" fmla="*/ 102 h 131"/>
                  </a:gdLst>
                  <a:ahLst/>
                  <a:cxnLst>
                    <a:cxn ang="0">
                      <a:pos x="T0" y="T1"/>
                    </a:cxn>
                    <a:cxn ang="0">
                      <a:pos x="T2" y="T3"/>
                    </a:cxn>
                    <a:cxn ang="0">
                      <a:pos x="T4" y="T5"/>
                    </a:cxn>
                    <a:cxn ang="0">
                      <a:pos x="T6" y="T7"/>
                    </a:cxn>
                    <a:cxn ang="0">
                      <a:pos x="T8" y="T9"/>
                    </a:cxn>
                  </a:cxnLst>
                  <a:rect l="0" t="0" r="r" b="b"/>
                  <a:pathLst>
                    <a:path w="122" h="131">
                      <a:moveTo>
                        <a:pt x="107" y="0"/>
                      </a:moveTo>
                      <a:lnTo>
                        <a:pt x="122" y="23"/>
                      </a:lnTo>
                      <a:lnTo>
                        <a:pt x="119" y="131"/>
                      </a:lnTo>
                      <a:lnTo>
                        <a:pt x="18" y="126"/>
                      </a:lnTo>
                      <a:lnTo>
                        <a:pt x="0" y="102"/>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3" name="Freeform 320"/>
                <p:cNvSpPr>
                  <a:spLocks/>
                </p:cNvSpPr>
                <p:nvPr/>
              </p:nvSpPr>
              <p:spPr bwMode="auto">
                <a:xfrm>
                  <a:off x="1119" y="3511"/>
                  <a:ext cx="107" cy="105"/>
                </a:xfrm>
                <a:custGeom>
                  <a:avLst/>
                  <a:gdLst>
                    <a:gd name="T0" fmla="*/ 107 w 107"/>
                    <a:gd name="T1" fmla="*/ 0 h 105"/>
                    <a:gd name="T2" fmla="*/ 101 w 107"/>
                    <a:gd name="T3" fmla="*/ 105 h 105"/>
                    <a:gd name="T4" fmla="*/ 102 w 107"/>
                    <a:gd name="T5" fmla="*/ 104 h 105"/>
                    <a:gd name="T6" fmla="*/ 0 w 107"/>
                    <a:gd name="T7" fmla="*/ 103 h 105"/>
                    <a:gd name="T8" fmla="*/ 7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7"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44" name="Freeform 321"/>
                <p:cNvSpPr>
                  <a:spLocks/>
                </p:cNvSpPr>
                <p:nvPr/>
              </p:nvSpPr>
              <p:spPr bwMode="auto">
                <a:xfrm>
                  <a:off x="1119" y="3511"/>
                  <a:ext cx="107" cy="105"/>
                </a:xfrm>
                <a:custGeom>
                  <a:avLst/>
                  <a:gdLst>
                    <a:gd name="T0" fmla="*/ 107 w 107"/>
                    <a:gd name="T1" fmla="*/ 0 h 105"/>
                    <a:gd name="T2" fmla="*/ 101 w 107"/>
                    <a:gd name="T3" fmla="*/ 105 h 105"/>
                    <a:gd name="T4" fmla="*/ 102 w 107"/>
                    <a:gd name="T5" fmla="*/ 104 h 105"/>
                    <a:gd name="T6" fmla="*/ 0 w 107"/>
                    <a:gd name="T7" fmla="*/ 103 h 105"/>
                    <a:gd name="T8" fmla="*/ 7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7"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5" name="Freeform 322"/>
                <p:cNvSpPr>
                  <a:spLocks/>
                </p:cNvSpPr>
                <p:nvPr/>
              </p:nvSpPr>
              <p:spPr bwMode="auto">
                <a:xfrm>
                  <a:off x="1126" y="3514"/>
                  <a:ext cx="97" cy="92"/>
                </a:xfrm>
                <a:custGeom>
                  <a:avLst/>
                  <a:gdLst>
                    <a:gd name="T0" fmla="*/ 756 w 877"/>
                    <a:gd name="T1" fmla="*/ 171 h 836"/>
                    <a:gd name="T2" fmla="*/ 220 w 877"/>
                    <a:gd name="T3" fmla="*/ 136 h 836"/>
                    <a:gd name="T4" fmla="*/ 121 w 877"/>
                    <a:gd name="T5" fmla="*/ 664 h 836"/>
                    <a:gd name="T6" fmla="*/ 658 w 877"/>
                    <a:gd name="T7" fmla="*/ 700 h 836"/>
                    <a:gd name="T8" fmla="*/ 756 w 877"/>
                    <a:gd name="T9" fmla="*/ 171 h 836"/>
                  </a:gdLst>
                  <a:ahLst/>
                  <a:cxnLst>
                    <a:cxn ang="0">
                      <a:pos x="T0" y="T1"/>
                    </a:cxn>
                    <a:cxn ang="0">
                      <a:pos x="T2" y="T3"/>
                    </a:cxn>
                    <a:cxn ang="0">
                      <a:pos x="T4" y="T5"/>
                    </a:cxn>
                    <a:cxn ang="0">
                      <a:pos x="T6" y="T7"/>
                    </a:cxn>
                    <a:cxn ang="0">
                      <a:pos x="T8" y="T9"/>
                    </a:cxn>
                  </a:cxnLst>
                  <a:rect l="0" t="0" r="r" b="b"/>
                  <a:pathLst>
                    <a:path w="877" h="836">
                      <a:moveTo>
                        <a:pt x="756" y="171"/>
                      </a:moveTo>
                      <a:cubicBezTo>
                        <a:pt x="636" y="16"/>
                        <a:pt x="395" y="0"/>
                        <a:pt x="220" y="136"/>
                      </a:cubicBezTo>
                      <a:cubicBezTo>
                        <a:pt x="44" y="272"/>
                        <a:pt x="0" y="508"/>
                        <a:pt x="121" y="664"/>
                      </a:cubicBezTo>
                      <a:cubicBezTo>
                        <a:pt x="242" y="820"/>
                        <a:pt x="482" y="836"/>
                        <a:pt x="658" y="700"/>
                      </a:cubicBezTo>
                      <a:cubicBezTo>
                        <a:pt x="833" y="564"/>
                        <a:pt x="877" y="327"/>
                        <a:pt x="756" y="17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6" name="Freeform 323"/>
                <p:cNvSpPr>
                  <a:spLocks/>
                </p:cNvSpPr>
                <p:nvPr/>
              </p:nvSpPr>
              <p:spPr bwMode="auto">
                <a:xfrm>
                  <a:off x="1126" y="3514"/>
                  <a:ext cx="97" cy="92"/>
                </a:xfrm>
                <a:custGeom>
                  <a:avLst/>
                  <a:gdLst>
                    <a:gd name="T0" fmla="*/ 83 w 97"/>
                    <a:gd name="T1" fmla="*/ 18 h 92"/>
                    <a:gd name="T2" fmla="*/ 24 w 97"/>
                    <a:gd name="T3" fmla="*/ 15 h 92"/>
                    <a:gd name="T4" fmla="*/ 13 w 97"/>
                    <a:gd name="T5" fmla="*/ 73 h 92"/>
                    <a:gd name="T6" fmla="*/ 72 w 97"/>
                    <a:gd name="T7" fmla="*/ 77 h 92"/>
                    <a:gd name="T8" fmla="*/ 83 w 97"/>
                    <a:gd name="T9" fmla="*/ 18 h 92"/>
                  </a:gdLst>
                  <a:ahLst/>
                  <a:cxnLst>
                    <a:cxn ang="0">
                      <a:pos x="T0" y="T1"/>
                    </a:cxn>
                    <a:cxn ang="0">
                      <a:pos x="T2" y="T3"/>
                    </a:cxn>
                    <a:cxn ang="0">
                      <a:pos x="T4" y="T5"/>
                    </a:cxn>
                    <a:cxn ang="0">
                      <a:pos x="T6" y="T7"/>
                    </a:cxn>
                    <a:cxn ang="0">
                      <a:pos x="T8" y="T9"/>
                    </a:cxn>
                  </a:cxnLst>
                  <a:rect l="0" t="0" r="r" b="b"/>
                  <a:pathLst>
                    <a:path w="97" h="92">
                      <a:moveTo>
                        <a:pt x="83" y="18"/>
                      </a:moveTo>
                      <a:cubicBezTo>
                        <a:pt x="70" y="1"/>
                        <a:pt x="44" y="0"/>
                        <a:pt x="24" y="15"/>
                      </a:cubicBezTo>
                      <a:cubicBezTo>
                        <a:pt x="5" y="30"/>
                        <a:pt x="0" y="56"/>
                        <a:pt x="13" y="73"/>
                      </a:cubicBezTo>
                      <a:cubicBezTo>
                        <a:pt x="27" y="90"/>
                        <a:pt x="53" y="92"/>
                        <a:pt x="72" y="77"/>
                      </a:cubicBezTo>
                      <a:cubicBezTo>
                        <a:pt x="92" y="62"/>
                        <a:pt x="97" y="36"/>
                        <a:pt x="83" y="1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7" name="Line 324"/>
                <p:cNvSpPr>
                  <a:spLocks noChangeShapeType="1"/>
                </p:cNvSpPr>
                <p:nvPr/>
              </p:nvSpPr>
              <p:spPr bwMode="auto">
                <a:xfrm>
                  <a:off x="1219" y="3616"/>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48" name="Freeform 325"/>
                <p:cNvSpPr>
                  <a:spLocks/>
                </p:cNvSpPr>
                <p:nvPr/>
              </p:nvSpPr>
              <p:spPr bwMode="auto">
                <a:xfrm>
                  <a:off x="1149" y="3535"/>
                  <a:ext cx="48" cy="45"/>
                </a:xfrm>
                <a:custGeom>
                  <a:avLst/>
                  <a:gdLst>
                    <a:gd name="T0" fmla="*/ 382 w 439"/>
                    <a:gd name="T1" fmla="*/ 78 h 407"/>
                    <a:gd name="T2" fmla="*/ 115 w 439"/>
                    <a:gd name="T3" fmla="*/ 69 h 407"/>
                    <a:gd name="T4" fmla="*/ 57 w 439"/>
                    <a:gd name="T5" fmla="*/ 329 h 407"/>
                    <a:gd name="T6" fmla="*/ 323 w 439"/>
                    <a:gd name="T7" fmla="*/ 338 h 407"/>
                    <a:gd name="T8" fmla="*/ 382 w 439"/>
                    <a:gd name="T9" fmla="*/ 78 h 407"/>
                  </a:gdLst>
                  <a:ahLst/>
                  <a:cxnLst>
                    <a:cxn ang="0">
                      <a:pos x="T0" y="T1"/>
                    </a:cxn>
                    <a:cxn ang="0">
                      <a:pos x="T2" y="T3"/>
                    </a:cxn>
                    <a:cxn ang="0">
                      <a:pos x="T4" y="T5"/>
                    </a:cxn>
                    <a:cxn ang="0">
                      <a:pos x="T6" y="T7"/>
                    </a:cxn>
                    <a:cxn ang="0">
                      <a:pos x="T8" y="T9"/>
                    </a:cxn>
                  </a:cxnLst>
                  <a:rect l="0" t="0" r="r" b="b"/>
                  <a:pathLst>
                    <a:path w="439" h="407">
                      <a:moveTo>
                        <a:pt x="382" y="78"/>
                      </a:moveTo>
                      <a:cubicBezTo>
                        <a:pt x="324" y="3"/>
                        <a:pt x="205" y="0"/>
                        <a:pt x="115" y="69"/>
                      </a:cubicBezTo>
                      <a:cubicBezTo>
                        <a:pt x="26" y="139"/>
                        <a:pt x="0" y="255"/>
                        <a:pt x="57" y="329"/>
                      </a:cubicBezTo>
                      <a:cubicBezTo>
                        <a:pt x="115" y="403"/>
                        <a:pt x="234" y="407"/>
                        <a:pt x="323" y="338"/>
                      </a:cubicBezTo>
                      <a:cubicBezTo>
                        <a:pt x="413" y="268"/>
                        <a:pt x="439" y="152"/>
                        <a:pt x="382" y="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49" name="Freeform 326"/>
                <p:cNvSpPr>
                  <a:spLocks/>
                </p:cNvSpPr>
                <p:nvPr/>
              </p:nvSpPr>
              <p:spPr bwMode="auto">
                <a:xfrm>
                  <a:off x="1149" y="3535"/>
                  <a:ext cx="48" cy="45"/>
                </a:xfrm>
                <a:custGeom>
                  <a:avLst/>
                  <a:gdLst>
                    <a:gd name="T0" fmla="*/ 42 w 48"/>
                    <a:gd name="T1" fmla="*/ 9 h 45"/>
                    <a:gd name="T2" fmla="*/ 12 w 48"/>
                    <a:gd name="T3" fmla="*/ 8 h 45"/>
                    <a:gd name="T4" fmla="*/ 6 w 48"/>
                    <a:gd name="T5" fmla="*/ 37 h 45"/>
                    <a:gd name="T6" fmla="*/ 35 w 48"/>
                    <a:gd name="T7" fmla="*/ 38 h 45"/>
                    <a:gd name="T8" fmla="*/ 42 w 48"/>
                    <a:gd name="T9" fmla="*/ 9 h 45"/>
                  </a:gdLst>
                  <a:ahLst/>
                  <a:cxnLst>
                    <a:cxn ang="0">
                      <a:pos x="T0" y="T1"/>
                    </a:cxn>
                    <a:cxn ang="0">
                      <a:pos x="T2" y="T3"/>
                    </a:cxn>
                    <a:cxn ang="0">
                      <a:pos x="T4" y="T5"/>
                    </a:cxn>
                    <a:cxn ang="0">
                      <a:pos x="T6" y="T7"/>
                    </a:cxn>
                    <a:cxn ang="0">
                      <a:pos x="T8" y="T9"/>
                    </a:cxn>
                  </a:cxnLst>
                  <a:rect l="0" t="0" r="r" b="b"/>
                  <a:pathLst>
                    <a:path w="48" h="45">
                      <a:moveTo>
                        <a:pt x="42" y="9"/>
                      </a:moveTo>
                      <a:cubicBezTo>
                        <a:pt x="35" y="1"/>
                        <a:pt x="22" y="0"/>
                        <a:pt x="12" y="8"/>
                      </a:cubicBezTo>
                      <a:cubicBezTo>
                        <a:pt x="3" y="16"/>
                        <a:pt x="0" y="28"/>
                        <a:pt x="6" y="37"/>
                      </a:cubicBezTo>
                      <a:cubicBezTo>
                        <a:pt x="12" y="45"/>
                        <a:pt x="25" y="45"/>
                        <a:pt x="35" y="38"/>
                      </a:cubicBezTo>
                      <a:cubicBezTo>
                        <a:pt x="45" y="30"/>
                        <a:pt x="48" y="17"/>
                        <a:pt x="42"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0" name="Freeform 327"/>
                <p:cNvSpPr>
                  <a:spLocks/>
                </p:cNvSpPr>
                <p:nvPr/>
              </p:nvSpPr>
              <p:spPr bwMode="auto">
                <a:xfrm>
                  <a:off x="941" y="3361"/>
                  <a:ext cx="121" cy="131"/>
                </a:xfrm>
                <a:custGeom>
                  <a:avLst/>
                  <a:gdLst>
                    <a:gd name="T0" fmla="*/ 107 w 121"/>
                    <a:gd name="T1" fmla="*/ 0 h 131"/>
                    <a:gd name="T2" fmla="*/ 121 w 121"/>
                    <a:gd name="T3" fmla="*/ 23 h 131"/>
                    <a:gd name="T4" fmla="*/ 119 w 121"/>
                    <a:gd name="T5" fmla="*/ 131 h 131"/>
                    <a:gd name="T6" fmla="*/ 18 w 121"/>
                    <a:gd name="T7" fmla="*/ 126 h 131"/>
                    <a:gd name="T8" fmla="*/ 0 w 121"/>
                    <a:gd name="T9" fmla="*/ 102 h 131"/>
                    <a:gd name="T10" fmla="*/ 107 w 121"/>
                    <a:gd name="T11" fmla="*/ 0 h 131"/>
                  </a:gdLst>
                  <a:ahLst/>
                  <a:cxnLst>
                    <a:cxn ang="0">
                      <a:pos x="T0" y="T1"/>
                    </a:cxn>
                    <a:cxn ang="0">
                      <a:pos x="T2" y="T3"/>
                    </a:cxn>
                    <a:cxn ang="0">
                      <a:pos x="T4" y="T5"/>
                    </a:cxn>
                    <a:cxn ang="0">
                      <a:pos x="T6" y="T7"/>
                    </a:cxn>
                    <a:cxn ang="0">
                      <a:pos x="T8" y="T9"/>
                    </a:cxn>
                    <a:cxn ang="0">
                      <a:pos x="T10" y="T11"/>
                    </a:cxn>
                  </a:cxnLst>
                  <a:rect l="0" t="0" r="r" b="b"/>
                  <a:pathLst>
                    <a:path w="121" h="131">
                      <a:moveTo>
                        <a:pt x="107" y="0"/>
                      </a:moveTo>
                      <a:lnTo>
                        <a:pt x="121" y="23"/>
                      </a:lnTo>
                      <a:lnTo>
                        <a:pt x="119" y="131"/>
                      </a:lnTo>
                      <a:lnTo>
                        <a:pt x="18" y="126"/>
                      </a:lnTo>
                      <a:lnTo>
                        <a:pt x="0" y="10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51" name="Freeform 328"/>
                <p:cNvSpPr>
                  <a:spLocks/>
                </p:cNvSpPr>
                <p:nvPr/>
              </p:nvSpPr>
              <p:spPr bwMode="auto">
                <a:xfrm>
                  <a:off x="941" y="3361"/>
                  <a:ext cx="121" cy="131"/>
                </a:xfrm>
                <a:custGeom>
                  <a:avLst/>
                  <a:gdLst>
                    <a:gd name="T0" fmla="*/ 107 w 121"/>
                    <a:gd name="T1" fmla="*/ 0 h 131"/>
                    <a:gd name="T2" fmla="*/ 121 w 121"/>
                    <a:gd name="T3" fmla="*/ 23 h 131"/>
                    <a:gd name="T4" fmla="*/ 119 w 121"/>
                    <a:gd name="T5" fmla="*/ 131 h 131"/>
                    <a:gd name="T6" fmla="*/ 18 w 121"/>
                    <a:gd name="T7" fmla="*/ 126 h 131"/>
                    <a:gd name="T8" fmla="*/ 0 w 121"/>
                    <a:gd name="T9" fmla="*/ 102 h 131"/>
                  </a:gdLst>
                  <a:ahLst/>
                  <a:cxnLst>
                    <a:cxn ang="0">
                      <a:pos x="T0" y="T1"/>
                    </a:cxn>
                    <a:cxn ang="0">
                      <a:pos x="T2" y="T3"/>
                    </a:cxn>
                    <a:cxn ang="0">
                      <a:pos x="T4" y="T5"/>
                    </a:cxn>
                    <a:cxn ang="0">
                      <a:pos x="T6" y="T7"/>
                    </a:cxn>
                    <a:cxn ang="0">
                      <a:pos x="T8" y="T9"/>
                    </a:cxn>
                  </a:cxnLst>
                  <a:rect l="0" t="0" r="r" b="b"/>
                  <a:pathLst>
                    <a:path w="121" h="131">
                      <a:moveTo>
                        <a:pt x="107" y="0"/>
                      </a:moveTo>
                      <a:lnTo>
                        <a:pt x="121" y="23"/>
                      </a:lnTo>
                      <a:lnTo>
                        <a:pt x="119" y="131"/>
                      </a:lnTo>
                      <a:lnTo>
                        <a:pt x="18" y="126"/>
                      </a:lnTo>
                      <a:lnTo>
                        <a:pt x="0" y="102"/>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2" name="Freeform 329"/>
                <p:cNvSpPr>
                  <a:spLocks/>
                </p:cNvSpPr>
                <p:nvPr/>
              </p:nvSpPr>
              <p:spPr bwMode="auto">
                <a:xfrm>
                  <a:off x="938" y="3359"/>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53" name="Freeform 330"/>
                <p:cNvSpPr>
                  <a:spLocks/>
                </p:cNvSpPr>
                <p:nvPr/>
              </p:nvSpPr>
              <p:spPr bwMode="auto">
                <a:xfrm>
                  <a:off x="938" y="3359"/>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4" name="Freeform 331"/>
                <p:cNvSpPr>
                  <a:spLocks/>
                </p:cNvSpPr>
                <p:nvPr/>
              </p:nvSpPr>
              <p:spPr bwMode="auto">
                <a:xfrm>
                  <a:off x="945" y="3362"/>
                  <a:ext cx="96" cy="92"/>
                </a:xfrm>
                <a:custGeom>
                  <a:avLst/>
                  <a:gdLst>
                    <a:gd name="T0" fmla="*/ 757 w 877"/>
                    <a:gd name="T1" fmla="*/ 172 h 837"/>
                    <a:gd name="T2" fmla="*/ 220 w 877"/>
                    <a:gd name="T3" fmla="*/ 136 h 837"/>
                    <a:gd name="T4" fmla="*/ 121 w 877"/>
                    <a:gd name="T5" fmla="*/ 665 h 837"/>
                    <a:gd name="T6" fmla="*/ 658 w 877"/>
                    <a:gd name="T7" fmla="*/ 701 h 837"/>
                    <a:gd name="T8" fmla="*/ 757 w 877"/>
                    <a:gd name="T9" fmla="*/ 172 h 837"/>
                  </a:gdLst>
                  <a:ahLst/>
                  <a:cxnLst>
                    <a:cxn ang="0">
                      <a:pos x="T0" y="T1"/>
                    </a:cxn>
                    <a:cxn ang="0">
                      <a:pos x="T2" y="T3"/>
                    </a:cxn>
                    <a:cxn ang="0">
                      <a:pos x="T4" y="T5"/>
                    </a:cxn>
                    <a:cxn ang="0">
                      <a:pos x="T6" y="T7"/>
                    </a:cxn>
                    <a:cxn ang="0">
                      <a:pos x="T8" y="T9"/>
                    </a:cxn>
                  </a:cxnLst>
                  <a:rect l="0" t="0" r="r" b="b"/>
                  <a:pathLst>
                    <a:path w="877" h="837">
                      <a:moveTo>
                        <a:pt x="757" y="172"/>
                      </a:moveTo>
                      <a:cubicBezTo>
                        <a:pt x="636" y="16"/>
                        <a:pt x="396" y="0"/>
                        <a:pt x="220" y="136"/>
                      </a:cubicBezTo>
                      <a:cubicBezTo>
                        <a:pt x="45" y="272"/>
                        <a:pt x="0" y="509"/>
                        <a:pt x="121" y="665"/>
                      </a:cubicBezTo>
                      <a:cubicBezTo>
                        <a:pt x="242" y="821"/>
                        <a:pt x="482" y="837"/>
                        <a:pt x="658" y="701"/>
                      </a:cubicBezTo>
                      <a:cubicBezTo>
                        <a:pt x="833" y="565"/>
                        <a:pt x="877" y="328"/>
                        <a:pt x="757" y="172"/>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55" name="Freeform 332"/>
                <p:cNvSpPr>
                  <a:spLocks/>
                </p:cNvSpPr>
                <p:nvPr/>
              </p:nvSpPr>
              <p:spPr bwMode="auto">
                <a:xfrm>
                  <a:off x="945" y="3362"/>
                  <a:ext cx="96" cy="92"/>
                </a:xfrm>
                <a:custGeom>
                  <a:avLst/>
                  <a:gdLst>
                    <a:gd name="T0" fmla="*/ 83 w 96"/>
                    <a:gd name="T1" fmla="*/ 19 h 92"/>
                    <a:gd name="T2" fmla="*/ 24 w 96"/>
                    <a:gd name="T3" fmla="*/ 15 h 92"/>
                    <a:gd name="T4" fmla="*/ 13 w 96"/>
                    <a:gd name="T5" fmla="*/ 73 h 92"/>
                    <a:gd name="T6" fmla="*/ 72 w 96"/>
                    <a:gd name="T7" fmla="*/ 77 h 92"/>
                    <a:gd name="T8" fmla="*/ 83 w 96"/>
                    <a:gd name="T9" fmla="*/ 19 h 92"/>
                  </a:gdLst>
                  <a:ahLst/>
                  <a:cxnLst>
                    <a:cxn ang="0">
                      <a:pos x="T0" y="T1"/>
                    </a:cxn>
                    <a:cxn ang="0">
                      <a:pos x="T2" y="T3"/>
                    </a:cxn>
                    <a:cxn ang="0">
                      <a:pos x="T4" y="T5"/>
                    </a:cxn>
                    <a:cxn ang="0">
                      <a:pos x="T6" y="T7"/>
                    </a:cxn>
                    <a:cxn ang="0">
                      <a:pos x="T8" y="T9"/>
                    </a:cxn>
                  </a:cxnLst>
                  <a:rect l="0" t="0" r="r" b="b"/>
                  <a:pathLst>
                    <a:path w="96" h="92">
                      <a:moveTo>
                        <a:pt x="83" y="19"/>
                      </a:moveTo>
                      <a:cubicBezTo>
                        <a:pt x="70" y="1"/>
                        <a:pt x="43" y="0"/>
                        <a:pt x="24" y="15"/>
                      </a:cubicBezTo>
                      <a:cubicBezTo>
                        <a:pt x="5" y="30"/>
                        <a:pt x="0" y="56"/>
                        <a:pt x="13" y="73"/>
                      </a:cubicBezTo>
                      <a:cubicBezTo>
                        <a:pt x="26" y="90"/>
                        <a:pt x="53" y="92"/>
                        <a:pt x="72" y="77"/>
                      </a:cubicBezTo>
                      <a:cubicBezTo>
                        <a:pt x="91" y="62"/>
                        <a:pt x="96" y="36"/>
                        <a:pt x="83"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6" name="Line 333"/>
                <p:cNvSpPr>
                  <a:spLocks noChangeShapeType="1"/>
                </p:cNvSpPr>
                <p:nvPr/>
              </p:nvSpPr>
              <p:spPr bwMode="auto">
                <a:xfrm>
                  <a:off x="1038" y="3464"/>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7" name="Freeform 334"/>
                <p:cNvSpPr>
                  <a:spLocks/>
                </p:cNvSpPr>
                <p:nvPr/>
              </p:nvSpPr>
              <p:spPr bwMode="auto">
                <a:xfrm>
                  <a:off x="967" y="3383"/>
                  <a:ext cx="49" cy="45"/>
                </a:xfrm>
                <a:custGeom>
                  <a:avLst/>
                  <a:gdLst>
                    <a:gd name="T0" fmla="*/ 382 w 439"/>
                    <a:gd name="T1" fmla="*/ 78 h 408"/>
                    <a:gd name="T2" fmla="*/ 115 w 439"/>
                    <a:gd name="T3" fmla="*/ 70 h 408"/>
                    <a:gd name="T4" fmla="*/ 57 w 439"/>
                    <a:gd name="T5" fmla="*/ 330 h 408"/>
                    <a:gd name="T6" fmla="*/ 324 w 439"/>
                    <a:gd name="T7" fmla="*/ 338 h 408"/>
                    <a:gd name="T8" fmla="*/ 382 w 439"/>
                    <a:gd name="T9" fmla="*/ 78 h 408"/>
                  </a:gdLst>
                  <a:ahLst/>
                  <a:cxnLst>
                    <a:cxn ang="0">
                      <a:pos x="T0" y="T1"/>
                    </a:cxn>
                    <a:cxn ang="0">
                      <a:pos x="T2" y="T3"/>
                    </a:cxn>
                    <a:cxn ang="0">
                      <a:pos x="T4" y="T5"/>
                    </a:cxn>
                    <a:cxn ang="0">
                      <a:pos x="T6" y="T7"/>
                    </a:cxn>
                    <a:cxn ang="0">
                      <a:pos x="T8" y="T9"/>
                    </a:cxn>
                  </a:cxnLst>
                  <a:rect l="0" t="0" r="r" b="b"/>
                  <a:pathLst>
                    <a:path w="439" h="408">
                      <a:moveTo>
                        <a:pt x="382" y="78"/>
                      </a:moveTo>
                      <a:cubicBezTo>
                        <a:pt x="324" y="4"/>
                        <a:pt x="205" y="0"/>
                        <a:pt x="115" y="70"/>
                      </a:cubicBezTo>
                      <a:cubicBezTo>
                        <a:pt x="26" y="139"/>
                        <a:pt x="0" y="256"/>
                        <a:pt x="57" y="330"/>
                      </a:cubicBezTo>
                      <a:cubicBezTo>
                        <a:pt x="115" y="404"/>
                        <a:pt x="234" y="408"/>
                        <a:pt x="324" y="338"/>
                      </a:cubicBezTo>
                      <a:cubicBezTo>
                        <a:pt x="413" y="269"/>
                        <a:pt x="439" y="152"/>
                        <a:pt x="382" y="78"/>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58" name="Freeform 335"/>
                <p:cNvSpPr>
                  <a:spLocks/>
                </p:cNvSpPr>
                <p:nvPr/>
              </p:nvSpPr>
              <p:spPr bwMode="auto">
                <a:xfrm>
                  <a:off x="967" y="3383"/>
                  <a:ext cx="49" cy="45"/>
                </a:xfrm>
                <a:custGeom>
                  <a:avLst/>
                  <a:gdLst>
                    <a:gd name="T0" fmla="*/ 42 w 49"/>
                    <a:gd name="T1" fmla="*/ 9 h 45"/>
                    <a:gd name="T2" fmla="*/ 13 w 49"/>
                    <a:gd name="T3" fmla="*/ 8 h 45"/>
                    <a:gd name="T4" fmla="*/ 7 w 49"/>
                    <a:gd name="T5" fmla="*/ 37 h 45"/>
                    <a:gd name="T6" fmla="*/ 36 w 49"/>
                    <a:gd name="T7" fmla="*/ 38 h 45"/>
                    <a:gd name="T8" fmla="*/ 42 w 49"/>
                    <a:gd name="T9" fmla="*/ 9 h 45"/>
                  </a:gdLst>
                  <a:ahLst/>
                  <a:cxnLst>
                    <a:cxn ang="0">
                      <a:pos x="T0" y="T1"/>
                    </a:cxn>
                    <a:cxn ang="0">
                      <a:pos x="T2" y="T3"/>
                    </a:cxn>
                    <a:cxn ang="0">
                      <a:pos x="T4" y="T5"/>
                    </a:cxn>
                    <a:cxn ang="0">
                      <a:pos x="T6" y="T7"/>
                    </a:cxn>
                    <a:cxn ang="0">
                      <a:pos x="T8" y="T9"/>
                    </a:cxn>
                  </a:cxnLst>
                  <a:rect l="0" t="0" r="r" b="b"/>
                  <a:pathLst>
                    <a:path w="49" h="45">
                      <a:moveTo>
                        <a:pt x="42" y="9"/>
                      </a:moveTo>
                      <a:cubicBezTo>
                        <a:pt x="36" y="1"/>
                        <a:pt x="23" y="0"/>
                        <a:pt x="13" y="8"/>
                      </a:cubicBezTo>
                      <a:cubicBezTo>
                        <a:pt x="3" y="16"/>
                        <a:pt x="0" y="29"/>
                        <a:pt x="7" y="37"/>
                      </a:cubicBezTo>
                      <a:cubicBezTo>
                        <a:pt x="13" y="45"/>
                        <a:pt x="26" y="45"/>
                        <a:pt x="36" y="38"/>
                      </a:cubicBezTo>
                      <a:cubicBezTo>
                        <a:pt x="46" y="30"/>
                        <a:pt x="49" y="17"/>
                        <a:pt x="42" y="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59" name="Freeform 336"/>
                <p:cNvSpPr>
                  <a:spLocks/>
                </p:cNvSpPr>
                <p:nvPr/>
              </p:nvSpPr>
              <p:spPr bwMode="auto">
                <a:xfrm>
                  <a:off x="1442" y="3411"/>
                  <a:ext cx="121" cy="130"/>
                </a:xfrm>
                <a:custGeom>
                  <a:avLst/>
                  <a:gdLst>
                    <a:gd name="T0" fmla="*/ 107 w 121"/>
                    <a:gd name="T1" fmla="*/ 0 h 130"/>
                    <a:gd name="T2" fmla="*/ 121 w 121"/>
                    <a:gd name="T3" fmla="*/ 22 h 130"/>
                    <a:gd name="T4" fmla="*/ 119 w 121"/>
                    <a:gd name="T5" fmla="*/ 130 h 130"/>
                    <a:gd name="T6" fmla="*/ 18 w 121"/>
                    <a:gd name="T7" fmla="*/ 125 h 130"/>
                    <a:gd name="T8" fmla="*/ 0 w 121"/>
                    <a:gd name="T9" fmla="*/ 101 h 130"/>
                    <a:gd name="T10" fmla="*/ 107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107" y="0"/>
                      </a:moveTo>
                      <a:lnTo>
                        <a:pt x="121" y="22"/>
                      </a:lnTo>
                      <a:lnTo>
                        <a:pt x="119" y="130"/>
                      </a:lnTo>
                      <a:lnTo>
                        <a:pt x="18" y="125"/>
                      </a:lnTo>
                      <a:lnTo>
                        <a:pt x="0" y="101"/>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60" name="Freeform 337"/>
                <p:cNvSpPr>
                  <a:spLocks/>
                </p:cNvSpPr>
                <p:nvPr/>
              </p:nvSpPr>
              <p:spPr bwMode="auto">
                <a:xfrm>
                  <a:off x="1442" y="3411"/>
                  <a:ext cx="121" cy="130"/>
                </a:xfrm>
                <a:custGeom>
                  <a:avLst/>
                  <a:gdLst>
                    <a:gd name="T0" fmla="*/ 107 w 121"/>
                    <a:gd name="T1" fmla="*/ 0 h 130"/>
                    <a:gd name="T2" fmla="*/ 121 w 121"/>
                    <a:gd name="T3" fmla="*/ 22 h 130"/>
                    <a:gd name="T4" fmla="*/ 119 w 121"/>
                    <a:gd name="T5" fmla="*/ 130 h 130"/>
                    <a:gd name="T6" fmla="*/ 18 w 121"/>
                    <a:gd name="T7" fmla="*/ 125 h 130"/>
                    <a:gd name="T8" fmla="*/ 0 w 121"/>
                    <a:gd name="T9" fmla="*/ 101 h 130"/>
                  </a:gdLst>
                  <a:ahLst/>
                  <a:cxnLst>
                    <a:cxn ang="0">
                      <a:pos x="T0" y="T1"/>
                    </a:cxn>
                    <a:cxn ang="0">
                      <a:pos x="T2" y="T3"/>
                    </a:cxn>
                    <a:cxn ang="0">
                      <a:pos x="T4" y="T5"/>
                    </a:cxn>
                    <a:cxn ang="0">
                      <a:pos x="T6" y="T7"/>
                    </a:cxn>
                    <a:cxn ang="0">
                      <a:pos x="T8" y="T9"/>
                    </a:cxn>
                  </a:cxnLst>
                  <a:rect l="0" t="0" r="r" b="b"/>
                  <a:pathLst>
                    <a:path w="121" h="130">
                      <a:moveTo>
                        <a:pt x="107" y="0"/>
                      </a:moveTo>
                      <a:lnTo>
                        <a:pt x="121" y="22"/>
                      </a:lnTo>
                      <a:lnTo>
                        <a:pt x="119" y="130"/>
                      </a:lnTo>
                      <a:lnTo>
                        <a:pt x="18" y="125"/>
                      </a:lnTo>
                      <a:lnTo>
                        <a:pt x="0" y="101"/>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1" name="Freeform 338"/>
                <p:cNvSpPr>
                  <a:spLocks/>
                </p:cNvSpPr>
                <p:nvPr/>
              </p:nvSpPr>
              <p:spPr bwMode="auto">
                <a:xfrm>
                  <a:off x="1439" y="3408"/>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62" name="Freeform 339"/>
                <p:cNvSpPr>
                  <a:spLocks/>
                </p:cNvSpPr>
                <p:nvPr/>
              </p:nvSpPr>
              <p:spPr bwMode="auto">
                <a:xfrm>
                  <a:off x="1439" y="3408"/>
                  <a:ext cx="107" cy="105"/>
                </a:xfrm>
                <a:custGeom>
                  <a:avLst/>
                  <a:gdLst>
                    <a:gd name="T0" fmla="*/ 107 w 107"/>
                    <a:gd name="T1" fmla="*/ 0 h 105"/>
                    <a:gd name="T2" fmla="*/ 101 w 107"/>
                    <a:gd name="T3" fmla="*/ 105 h 105"/>
                    <a:gd name="T4" fmla="*/ 102 w 107"/>
                    <a:gd name="T5" fmla="*/ 104 h 105"/>
                    <a:gd name="T6" fmla="*/ 0 w 107"/>
                    <a:gd name="T7" fmla="*/ 103 h 105"/>
                    <a:gd name="T8" fmla="*/ 6 w 107"/>
                    <a:gd name="T9" fmla="*/ 2 h 105"/>
                    <a:gd name="T10" fmla="*/ 107 w 107"/>
                    <a:gd name="T11" fmla="*/ 0 h 105"/>
                  </a:gdLst>
                  <a:ahLst/>
                  <a:cxnLst>
                    <a:cxn ang="0">
                      <a:pos x="T0" y="T1"/>
                    </a:cxn>
                    <a:cxn ang="0">
                      <a:pos x="T2" y="T3"/>
                    </a:cxn>
                    <a:cxn ang="0">
                      <a:pos x="T4" y="T5"/>
                    </a:cxn>
                    <a:cxn ang="0">
                      <a:pos x="T6" y="T7"/>
                    </a:cxn>
                    <a:cxn ang="0">
                      <a:pos x="T8" y="T9"/>
                    </a:cxn>
                    <a:cxn ang="0">
                      <a:pos x="T10" y="T11"/>
                    </a:cxn>
                  </a:cxnLst>
                  <a:rect l="0" t="0" r="r" b="b"/>
                  <a:pathLst>
                    <a:path w="107" h="105">
                      <a:moveTo>
                        <a:pt x="107" y="0"/>
                      </a:moveTo>
                      <a:lnTo>
                        <a:pt x="101" y="105"/>
                      </a:lnTo>
                      <a:lnTo>
                        <a:pt x="102" y="104"/>
                      </a:lnTo>
                      <a:lnTo>
                        <a:pt x="0" y="103"/>
                      </a:lnTo>
                      <a:lnTo>
                        <a:pt x="6" y="2"/>
                      </a:lnTo>
                      <a:lnTo>
                        <a:pt x="107"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3" name="Freeform 340"/>
                <p:cNvSpPr>
                  <a:spLocks/>
                </p:cNvSpPr>
                <p:nvPr/>
              </p:nvSpPr>
              <p:spPr bwMode="auto">
                <a:xfrm>
                  <a:off x="1446" y="3411"/>
                  <a:ext cx="96" cy="92"/>
                </a:xfrm>
                <a:custGeom>
                  <a:avLst/>
                  <a:gdLst>
                    <a:gd name="T0" fmla="*/ 756 w 877"/>
                    <a:gd name="T1" fmla="*/ 171 h 836"/>
                    <a:gd name="T2" fmla="*/ 219 w 877"/>
                    <a:gd name="T3" fmla="*/ 136 h 836"/>
                    <a:gd name="T4" fmla="*/ 121 w 877"/>
                    <a:gd name="T5" fmla="*/ 664 h 836"/>
                    <a:gd name="T6" fmla="*/ 657 w 877"/>
                    <a:gd name="T7" fmla="*/ 700 h 836"/>
                    <a:gd name="T8" fmla="*/ 756 w 877"/>
                    <a:gd name="T9" fmla="*/ 171 h 836"/>
                  </a:gdLst>
                  <a:ahLst/>
                  <a:cxnLst>
                    <a:cxn ang="0">
                      <a:pos x="T0" y="T1"/>
                    </a:cxn>
                    <a:cxn ang="0">
                      <a:pos x="T2" y="T3"/>
                    </a:cxn>
                    <a:cxn ang="0">
                      <a:pos x="T4" y="T5"/>
                    </a:cxn>
                    <a:cxn ang="0">
                      <a:pos x="T6" y="T7"/>
                    </a:cxn>
                    <a:cxn ang="0">
                      <a:pos x="T8" y="T9"/>
                    </a:cxn>
                  </a:cxnLst>
                  <a:rect l="0" t="0" r="r" b="b"/>
                  <a:pathLst>
                    <a:path w="877" h="836">
                      <a:moveTo>
                        <a:pt x="756" y="171"/>
                      </a:moveTo>
                      <a:cubicBezTo>
                        <a:pt x="635" y="16"/>
                        <a:pt x="395" y="0"/>
                        <a:pt x="219" y="136"/>
                      </a:cubicBezTo>
                      <a:cubicBezTo>
                        <a:pt x="44" y="272"/>
                        <a:pt x="0" y="508"/>
                        <a:pt x="121" y="664"/>
                      </a:cubicBezTo>
                      <a:cubicBezTo>
                        <a:pt x="241" y="820"/>
                        <a:pt x="482" y="836"/>
                        <a:pt x="657" y="700"/>
                      </a:cubicBezTo>
                      <a:cubicBezTo>
                        <a:pt x="833" y="564"/>
                        <a:pt x="877" y="327"/>
                        <a:pt x="756" y="17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64" name="Freeform 341"/>
                <p:cNvSpPr>
                  <a:spLocks/>
                </p:cNvSpPr>
                <p:nvPr/>
              </p:nvSpPr>
              <p:spPr bwMode="auto">
                <a:xfrm>
                  <a:off x="1446" y="3411"/>
                  <a:ext cx="96" cy="92"/>
                </a:xfrm>
                <a:custGeom>
                  <a:avLst/>
                  <a:gdLst>
                    <a:gd name="T0" fmla="*/ 83 w 96"/>
                    <a:gd name="T1" fmla="*/ 19 h 92"/>
                    <a:gd name="T2" fmla="*/ 24 w 96"/>
                    <a:gd name="T3" fmla="*/ 15 h 92"/>
                    <a:gd name="T4" fmla="*/ 13 w 96"/>
                    <a:gd name="T5" fmla="*/ 73 h 92"/>
                    <a:gd name="T6" fmla="*/ 72 w 96"/>
                    <a:gd name="T7" fmla="*/ 77 h 92"/>
                    <a:gd name="T8" fmla="*/ 83 w 96"/>
                    <a:gd name="T9" fmla="*/ 19 h 92"/>
                  </a:gdLst>
                  <a:ahLst/>
                  <a:cxnLst>
                    <a:cxn ang="0">
                      <a:pos x="T0" y="T1"/>
                    </a:cxn>
                    <a:cxn ang="0">
                      <a:pos x="T2" y="T3"/>
                    </a:cxn>
                    <a:cxn ang="0">
                      <a:pos x="T4" y="T5"/>
                    </a:cxn>
                    <a:cxn ang="0">
                      <a:pos x="T6" y="T7"/>
                    </a:cxn>
                    <a:cxn ang="0">
                      <a:pos x="T8" y="T9"/>
                    </a:cxn>
                  </a:cxnLst>
                  <a:rect l="0" t="0" r="r" b="b"/>
                  <a:pathLst>
                    <a:path w="96" h="92">
                      <a:moveTo>
                        <a:pt x="83" y="19"/>
                      </a:moveTo>
                      <a:cubicBezTo>
                        <a:pt x="70" y="2"/>
                        <a:pt x="43" y="0"/>
                        <a:pt x="24" y="15"/>
                      </a:cubicBezTo>
                      <a:cubicBezTo>
                        <a:pt x="5" y="30"/>
                        <a:pt x="0" y="56"/>
                        <a:pt x="13" y="73"/>
                      </a:cubicBezTo>
                      <a:cubicBezTo>
                        <a:pt x="26" y="90"/>
                        <a:pt x="53" y="92"/>
                        <a:pt x="72" y="77"/>
                      </a:cubicBezTo>
                      <a:cubicBezTo>
                        <a:pt x="92" y="62"/>
                        <a:pt x="96" y="36"/>
                        <a:pt x="83" y="19"/>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5" name="Line 342"/>
                <p:cNvSpPr>
                  <a:spLocks noChangeShapeType="1"/>
                </p:cNvSpPr>
                <p:nvPr/>
              </p:nvSpPr>
              <p:spPr bwMode="auto">
                <a:xfrm>
                  <a:off x="1539" y="3513"/>
                  <a:ext cx="18"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6" name="Freeform 343"/>
                <p:cNvSpPr>
                  <a:spLocks/>
                </p:cNvSpPr>
                <p:nvPr/>
              </p:nvSpPr>
              <p:spPr bwMode="auto">
                <a:xfrm>
                  <a:off x="1468" y="3433"/>
                  <a:ext cx="49" cy="44"/>
                </a:xfrm>
                <a:custGeom>
                  <a:avLst/>
                  <a:gdLst>
                    <a:gd name="T0" fmla="*/ 382 w 440"/>
                    <a:gd name="T1" fmla="*/ 77 h 407"/>
                    <a:gd name="T2" fmla="*/ 116 w 440"/>
                    <a:gd name="T3" fmla="*/ 69 h 407"/>
                    <a:gd name="T4" fmla="*/ 58 w 440"/>
                    <a:gd name="T5" fmla="*/ 329 h 407"/>
                    <a:gd name="T6" fmla="*/ 324 w 440"/>
                    <a:gd name="T7" fmla="*/ 338 h 407"/>
                    <a:gd name="T8" fmla="*/ 382 w 440"/>
                    <a:gd name="T9" fmla="*/ 77 h 407"/>
                  </a:gdLst>
                  <a:ahLst/>
                  <a:cxnLst>
                    <a:cxn ang="0">
                      <a:pos x="T0" y="T1"/>
                    </a:cxn>
                    <a:cxn ang="0">
                      <a:pos x="T2" y="T3"/>
                    </a:cxn>
                    <a:cxn ang="0">
                      <a:pos x="T4" y="T5"/>
                    </a:cxn>
                    <a:cxn ang="0">
                      <a:pos x="T6" y="T7"/>
                    </a:cxn>
                    <a:cxn ang="0">
                      <a:pos x="T8" y="T9"/>
                    </a:cxn>
                  </a:cxnLst>
                  <a:rect l="0" t="0" r="r" b="b"/>
                  <a:pathLst>
                    <a:path w="440" h="407">
                      <a:moveTo>
                        <a:pt x="382" y="77"/>
                      </a:moveTo>
                      <a:cubicBezTo>
                        <a:pt x="325" y="3"/>
                        <a:pt x="206" y="0"/>
                        <a:pt x="116" y="69"/>
                      </a:cubicBezTo>
                      <a:cubicBezTo>
                        <a:pt x="26" y="139"/>
                        <a:pt x="0" y="255"/>
                        <a:pt x="58" y="329"/>
                      </a:cubicBezTo>
                      <a:cubicBezTo>
                        <a:pt x="115" y="403"/>
                        <a:pt x="234" y="407"/>
                        <a:pt x="324" y="338"/>
                      </a:cubicBezTo>
                      <a:cubicBezTo>
                        <a:pt x="414" y="268"/>
                        <a:pt x="440" y="152"/>
                        <a:pt x="382" y="77"/>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67" name="Freeform 344"/>
                <p:cNvSpPr>
                  <a:spLocks/>
                </p:cNvSpPr>
                <p:nvPr/>
              </p:nvSpPr>
              <p:spPr bwMode="auto">
                <a:xfrm>
                  <a:off x="1468" y="3433"/>
                  <a:ext cx="49" cy="44"/>
                </a:xfrm>
                <a:custGeom>
                  <a:avLst/>
                  <a:gdLst>
                    <a:gd name="T0" fmla="*/ 42 w 49"/>
                    <a:gd name="T1" fmla="*/ 8 h 44"/>
                    <a:gd name="T2" fmla="*/ 13 w 49"/>
                    <a:gd name="T3" fmla="*/ 7 h 44"/>
                    <a:gd name="T4" fmla="*/ 7 w 49"/>
                    <a:gd name="T5" fmla="*/ 36 h 44"/>
                    <a:gd name="T6" fmla="*/ 36 w 49"/>
                    <a:gd name="T7" fmla="*/ 37 h 44"/>
                    <a:gd name="T8" fmla="*/ 42 w 49"/>
                    <a:gd name="T9" fmla="*/ 8 h 44"/>
                  </a:gdLst>
                  <a:ahLst/>
                  <a:cxnLst>
                    <a:cxn ang="0">
                      <a:pos x="T0" y="T1"/>
                    </a:cxn>
                    <a:cxn ang="0">
                      <a:pos x="T2" y="T3"/>
                    </a:cxn>
                    <a:cxn ang="0">
                      <a:pos x="T4" y="T5"/>
                    </a:cxn>
                    <a:cxn ang="0">
                      <a:pos x="T6" y="T7"/>
                    </a:cxn>
                    <a:cxn ang="0">
                      <a:pos x="T8" y="T9"/>
                    </a:cxn>
                  </a:cxnLst>
                  <a:rect l="0" t="0" r="r" b="b"/>
                  <a:pathLst>
                    <a:path w="49" h="44">
                      <a:moveTo>
                        <a:pt x="42" y="8"/>
                      </a:moveTo>
                      <a:cubicBezTo>
                        <a:pt x="36" y="0"/>
                        <a:pt x="23" y="0"/>
                        <a:pt x="13" y="7"/>
                      </a:cubicBezTo>
                      <a:cubicBezTo>
                        <a:pt x="3" y="15"/>
                        <a:pt x="0" y="28"/>
                        <a:pt x="7" y="36"/>
                      </a:cubicBezTo>
                      <a:cubicBezTo>
                        <a:pt x="13" y="44"/>
                        <a:pt x="26" y="44"/>
                        <a:pt x="36" y="37"/>
                      </a:cubicBezTo>
                      <a:cubicBezTo>
                        <a:pt x="46" y="29"/>
                        <a:pt x="49" y="16"/>
                        <a:pt x="42" y="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68" name="Freeform 345"/>
                <p:cNvSpPr>
                  <a:spLocks/>
                </p:cNvSpPr>
                <p:nvPr/>
              </p:nvSpPr>
              <p:spPr bwMode="auto">
                <a:xfrm>
                  <a:off x="1029" y="3339"/>
                  <a:ext cx="187" cy="143"/>
                </a:xfrm>
                <a:custGeom>
                  <a:avLst/>
                  <a:gdLst>
                    <a:gd name="T0" fmla="*/ 187 w 187"/>
                    <a:gd name="T1" fmla="*/ 131 h 143"/>
                    <a:gd name="T2" fmla="*/ 173 w 187"/>
                    <a:gd name="T3" fmla="*/ 143 h 143"/>
                    <a:gd name="T4" fmla="*/ 60 w 187"/>
                    <a:gd name="T5" fmla="*/ 121 h 143"/>
                    <a:gd name="T6" fmla="*/ 0 w 187"/>
                    <a:gd name="T7" fmla="*/ 15 h 143"/>
                    <a:gd name="T8" fmla="*/ 13 w 187"/>
                    <a:gd name="T9" fmla="*/ 0 h 143"/>
                    <a:gd name="T10" fmla="*/ 187 w 187"/>
                    <a:gd name="T11" fmla="*/ 131 h 143"/>
                  </a:gdLst>
                  <a:ahLst/>
                  <a:cxnLst>
                    <a:cxn ang="0">
                      <a:pos x="T0" y="T1"/>
                    </a:cxn>
                    <a:cxn ang="0">
                      <a:pos x="T2" y="T3"/>
                    </a:cxn>
                    <a:cxn ang="0">
                      <a:pos x="T4" y="T5"/>
                    </a:cxn>
                    <a:cxn ang="0">
                      <a:pos x="T6" y="T7"/>
                    </a:cxn>
                    <a:cxn ang="0">
                      <a:pos x="T8" y="T9"/>
                    </a:cxn>
                    <a:cxn ang="0">
                      <a:pos x="T10" y="T11"/>
                    </a:cxn>
                  </a:cxnLst>
                  <a:rect l="0" t="0" r="r" b="b"/>
                  <a:pathLst>
                    <a:path w="187" h="143">
                      <a:moveTo>
                        <a:pt x="187" y="131"/>
                      </a:moveTo>
                      <a:lnTo>
                        <a:pt x="173" y="143"/>
                      </a:lnTo>
                      <a:lnTo>
                        <a:pt x="60" y="121"/>
                      </a:lnTo>
                      <a:lnTo>
                        <a:pt x="0" y="15"/>
                      </a:lnTo>
                      <a:lnTo>
                        <a:pt x="13" y="0"/>
                      </a:lnTo>
                      <a:lnTo>
                        <a:pt x="187" y="13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69" name="Freeform 346"/>
                <p:cNvSpPr>
                  <a:spLocks/>
                </p:cNvSpPr>
                <p:nvPr/>
              </p:nvSpPr>
              <p:spPr bwMode="auto">
                <a:xfrm>
                  <a:off x="1029" y="3339"/>
                  <a:ext cx="187" cy="143"/>
                </a:xfrm>
                <a:custGeom>
                  <a:avLst/>
                  <a:gdLst>
                    <a:gd name="T0" fmla="*/ 187 w 187"/>
                    <a:gd name="T1" fmla="*/ 131 h 143"/>
                    <a:gd name="T2" fmla="*/ 173 w 187"/>
                    <a:gd name="T3" fmla="*/ 143 h 143"/>
                    <a:gd name="T4" fmla="*/ 60 w 187"/>
                    <a:gd name="T5" fmla="*/ 121 h 143"/>
                    <a:gd name="T6" fmla="*/ 0 w 187"/>
                    <a:gd name="T7" fmla="*/ 15 h 143"/>
                    <a:gd name="T8" fmla="*/ 13 w 187"/>
                    <a:gd name="T9" fmla="*/ 0 h 143"/>
                  </a:gdLst>
                  <a:ahLst/>
                  <a:cxnLst>
                    <a:cxn ang="0">
                      <a:pos x="T0" y="T1"/>
                    </a:cxn>
                    <a:cxn ang="0">
                      <a:pos x="T2" y="T3"/>
                    </a:cxn>
                    <a:cxn ang="0">
                      <a:pos x="T4" y="T5"/>
                    </a:cxn>
                    <a:cxn ang="0">
                      <a:pos x="T6" y="T7"/>
                    </a:cxn>
                    <a:cxn ang="0">
                      <a:pos x="T8" y="T9"/>
                    </a:cxn>
                  </a:cxnLst>
                  <a:rect l="0" t="0" r="r" b="b"/>
                  <a:pathLst>
                    <a:path w="187" h="143">
                      <a:moveTo>
                        <a:pt x="187" y="131"/>
                      </a:moveTo>
                      <a:lnTo>
                        <a:pt x="173" y="143"/>
                      </a:lnTo>
                      <a:lnTo>
                        <a:pt x="60" y="121"/>
                      </a:lnTo>
                      <a:lnTo>
                        <a:pt x="0" y="15"/>
                      </a:lnTo>
                      <a:lnTo>
                        <a:pt x="13" y="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0" name="Freeform 347"/>
                <p:cNvSpPr>
                  <a:spLocks/>
                </p:cNvSpPr>
                <p:nvPr/>
              </p:nvSpPr>
              <p:spPr bwMode="auto">
                <a:xfrm>
                  <a:off x="1045" y="3339"/>
                  <a:ext cx="175" cy="131"/>
                </a:xfrm>
                <a:custGeom>
                  <a:avLst/>
                  <a:gdLst>
                    <a:gd name="T0" fmla="*/ 175 w 175"/>
                    <a:gd name="T1" fmla="*/ 131 h 131"/>
                    <a:gd name="T2" fmla="*/ 63 w 175"/>
                    <a:gd name="T3" fmla="*/ 106 h 131"/>
                    <a:gd name="T4" fmla="*/ 66 w 175"/>
                    <a:gd name="T5" fmla="*/ 108 h 131"/>
                    <a:gd name="T6" fmla="*/ 0 w 175"/>
                    <a:gd name="T7" fmla="*/ 0 h 131"/>
                    <a:gd name="T8" fmla="*/ 109 w 175"/>
                    <a:gd name="T9" fmla="*/ 24 h 131"/>
                    <a:gd name="T10" fmla="*/ 175 w 175"/>
                    <a:gd name="T11" fmla="*/ 131 h 131"/>
                  </a:gdLst>
                  <a:ahLst/>
                  <a:cxnLst>
                    <a:cxn ang="0">
                      <a:pos x="T0" y="T1"/>
                    </a:cxn>
                    <a:cxn ang="0">
                      <a:pos x="T2" y="T3"/>
                    </a:cxn>
                    <a:cxn ang="0">
                      <a:pos x="T4" y="T5"/>
                    </a:cxn>
                    <a:cxn ang="0">
                      <a:pos x="T6" y="T7"/>
                    </a:cxn>
                    <a:cxn ang="0">
                      <a:pos x="T8" y="T9"/>
                    </a:cxn>
                    <a:cxn ang="0">
                      <a:pos x="T10" y="T11"/>
                    </a:cxn>
                  </a:cxnLst>
                  <a:rect l="0" t="0" r="r" b="b"/>
                  <a:pathLst>
                    <a:path w="175" h="131">
                      <a:moveTo>
                        <a:pt x="175" y="131"/>
                      </a:moveTo>
                      <a:lnTo>
                        <a:pt x="63" y="106"/>
                      </a:lnTo>
                      <a:lnTo>
                        <a:pt x="66" y="108"/>
                      </a:lnTo>
                      <a:lnTo>
                        <a:pt x="0" y="0"/>
                      </a:lnTo>
                      <a:lnTo>
                        <a:pt x="109" y="24"/>
                      </a:lnTo>
                      <a:lnTo>
                        <a:pt x="175" y="13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71" name="Freeform 348"/>
                <p:cNvSpPr>
                  <a:spLocks/>
                </p:cNvSpPr>
                <p:nvPr/>
              </p:nvSpPr>
              <p:spPr bwMode="auto">
                <a:xfrm>
                  <a:off x="1045" y="3339"/>
                  <a:ext cx="175" cy="131"/>
                </a:xfrm>
                <a:custGeom>
                  <a:avLst/>
                  <a:gdLst>
                    <a:gd name="T0" fmla="*/ 175 w 175"/>
                    <a:gd name="T1" fmla="*/ 131 h 131"/>
                    <a:gd name="T2" fmla="*/ 63 w 175"/>
                    <a:gd name="T3" fmla="*/ 106 h 131"/>
                    <a:gd name="T4" fmla="*/ 66 w 175"/>
                    <a:gd name="T5" fmla="*/ 108 h 131"/>
                    <a:gd name="T6" fmla="*/ 0 w 175"/>
                    <a:gd name="T7" fmla="*/ 0 h 131"/>
                    <a:gd name="T8" fmla="*/ 109 w 175"/>
                    <a:gd name="T9" fmla="*/ 24 h 131"/>
                    <a:gd name="T10" fmla="*/ 175 w 175"/>
                    <a:gd name="T11" fmla="*/ 131 h 131"/>
                  </a:gdLst>
                  <a:ahLst/>
                  <a:cxnLst>
                    <a:cxn ang="0">
                      <a:pos x="T0" y="T1"/>
                    </a:cxn>
                    <a:cxn ang="0">
                      <a:pos x="T2" y="T3"/>
                    </a:cxn>
                    <a:cxn ang="0">
                      <a:pos x="T4" y="T5"/>
                    </a:cxn>
                    <a:cxn ang="0">
                      <a:pos x="T6" y="T7"/>
                    </a:cxn>
                    <a:cxn ang="0">
                      <a:pos x="T8" y="T9"/>
                    </a:cxn>
                    <a:cxn ang="0">
                      <a:pos x="T10" y="T11"/>
                    </a:cxn>
                  </a:cxnLst>
                  <a:rect l="0" t="0" r="r" b="b"/>
                  <a:pathLst>
                    <a:path w="175" h="131">
                      <a:moveTo>
                        <a:pt x="175" y="131"/>
                      </a:moveTo>
                      <a:lnTo>
                        <a:pt x="63" y="106"/>
                      </a:lnTo>
                      <a:lnTo>
                        <a:pt x="66" y="108"/>
                      </a:lnTo>
                      <a:lnTo>
                        <a:pt x="0" y="0"/>
                      </a:lnTo>
                      <a:lnTo>
                        <a:pt x="109" y="24"/>
                      </a:lnTo>
                      <a:lnTo>
                        <a:pt x="175" y="13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2" name="Freeform 349"/>
                <p:cNvSpPr>
                  <a:spLocks/>
                </p:cNvSpPr>
                <p:nvPr/>
              </p:nvSpPr>
              <p:spPr bwMode="auto">
                <a:xfrm>
                  <a:off x="1078" y="3354"/>
                  <a:ext cx="119" cy="105"/>
                </a:xfrm>
                <a:custGeom>
                  <a:avLst/>
                  <a:gdLst>
                    <a:gd name="T0" fmla="*/ 1003 w 1086"/>
                    <a:gd name="T1" fmla="*/ 861 h 961"/>
                    <a:gd name="T2" fmla="*/ 694 w 1086"/>
                    <a:gd name="T3" fmla="*/ 298 h 961"/>
                    <a:gd name="T4" fmla="*/ 83 w 1086"/>
                    <a:gd name="T5" fmla="*/ 100 h 961"/>
                    <a:gd name="T6" fmla="*/ 393 w 1086"/>
                    <a:gd name="T7" fmla="*/ 663 h 961"/>
                    <a:gd name="T8" fmla="*/ 1003 w 1086"/>
                    <a:gd name="T9" fmla="*/ 861 h 961"/>
                  </a:gdLst>
                  <a:ahLst/>
                  <a:cxnLst>
                    <a:cxn ang="0">
                      <a:pos x="T0" y="T1"/>
                    </a:cxn>
                    <a:cxn ang="0">
                      <a:pos x="T2" y="T3"/>
                    </a:cxn>
                    <a:cxn ang="0">
                      <a:pos x="T4" y="T5"/>
                    </a:cxn>
                    <a:cxn ang="0">
                      <a:pos x="T6" y="T7"/>
                    </a:cxn>
                    <a:cxn ang="0">
                      <a:pos x="T8" y="T9"/>
                    </a:cxn>
                  </a:cxnLst>
                  <a:rect l="0" t="0" r="r" b="b"/>
                  <a:pathLst>
                    <a:path w="1086" h="961">
                      <a:moveTo>
                        <a:pt x="1003" y="861"/>
                      </a:moveTo>
                      <a:cubicBezTo>
                        <a:pt x="1086" y="760"/>
                        <a:pt x="948" y="508"/>
                        <a:pt x="694" y="298"/>
                      </a:cubicBezTo>
                      <a:cubicBezTo>
                        <a:pt x="440" y="88"/>
                        <a:pt x="167" y="0"/>
                        <a:pt x="83" y="100"/>
                      </a:cubicBezTo>
                      <a:cubicBezTo>
                        <a:pt x="0" y="201"/>
                        <a:pt x="139" y="453"/>
                        <a:pt x="393" y="663"/>
                      </a:cubicBezTo>
                      <a:cubicBezTo>
                        <a:pt x="646" y="873"/>
                        <a:pt x="920" y="961"/>
                        <a:pt x="1003" y="86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3" name="Freeform 350"/>
                <p:cNvSpPr>
                  <a:spLocks/>
                </p:cNvSpPr>
                <p:nvPr/>
              </p:nvSpPr>
              <p:spPr bwMode="auto">
                <a:xfrm>
                  <a:off x="1078" y="3354"/>
                  <a:ext cx="119" cy="105"/>
                </a:xfrm>
                <a:custGeom>
                  <a:avLst/>
                  <a:gdLst>
                    <a:gd name="T0" fmla="*/ 110 w 119"/>
                    <a:gd name="T1" fmla="*/ 94 h 105"/>
                    <a:gd name="T2" fmla="*/ 76 w 119"/>
                    <a:gd name="T3" fmla="*/ 32 h 105"/>
                    <a:gd name="T4" fmla="*/ 9 w 119"/>
                    <a:gd name="T5" fmla="*/ 11 h 105"/>
                    <a:gd name="T6" fmla="*/ 43 w 119"/>
                    <a:gd name="T7" fmla="*/ 73 h 105"/>
                    <a:gd name="T8" fmla="*/ 110 w 119"/>
                    <a:gd name="T9" fmla="*/ 94 h 105"/>
                  </a:gdLst>
                  <a:ahLst/>
                  <a:cxnLst>
                    <a:cxn ang="0">
                      <a:pos x="T0" y="T1"/>
                    </a:cxn>
                    <a:cxn ang="0">
                      <a:pos x="T2" y="T3"/>
                    </a:cxn>
                    <a:cxn ang="0">
                      <a:pos x="T4" y="T5"/>
                    </a:cxn>
                    <a:cxn ang="0">
                      <a:pos x="T6" y="T7"/>
                    </a:cxn>
                    <a:cxn ang="0">
                      <a:pos x="T8" y="T9"/>
                    </a:cxn>
                  </a:cxnLst>
                  <a:rect l="0" t="0" r="r" b="b"/>
                  <a:pathLst>
                    <a:path w="119" h="105">
                      <a:moveTo>
                        <a:pt x="110" y="94"/>
                      </a:moveTo>
                      <a:cubicBezTo>
                        <a:pt x="119" y="83"/>
                        <a:pt x="104" y="56"/>
                        <a:pt x="76" y="32"/>
                      </a:cubicBezTo>
                      <a:cubicBezTo>
                        <a:pt x="48" y="9"/>
                        <a:pt x="18" y="0"/>
                        <a:pt x="9" y="11"/>
                      </a:cubicBezTo>
                      <a:cubicBezTo>
                        <a:pt x="0" y="22"/>
                        <a:pt x="15" y="50"/>
                        <a:pt x="43" y="73"/>
                      </a:cubicBezTo>
                      <a:cubicBezTo>
                        <a:pt x="71" y="96"/>
                        <a:pt x="101" y="105"/>
                        <a:pt x="110" y="94"/>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4" name="Line 351"/>
                <p:cNvSpPr>
                  <a:spLocks noChangeShapeType="1"/>
                </p:cNvSpPr>
                <p:nvPr/>
              </p:nvSpPr>
              <p:spPr bwMode="auto">
                <a:xfrm flipH="1">
                  <a:off x="1088" y="3439"/>
                  <a:ext cx="13" cy="1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5" name="Freeform 352"/>
                <p:cNvSpPr>
                  <a:spLocks/>
                </p:cNvSpPr>
                <p:nvPr/>
              </p:nvSpPr>
              <p:spPr bwMode="auto">
                <a:xfrm>
                  <a:off x="1109" y="3379"/>
                  <a:ext cx="60" cy="53"/>
                </a:xfrm>
                <a:custGeom>
                  <a:avLst/>
                  <a:gdLst>
                    <a:gd name="T0" fmla="*/ 510 w 549"/>
                    <a:gd name="T1" fmla="*/ 436 h 484"/>
                    <a:gd name="T2" fmla="*/ 346 w 549"/>
                    <a:gd name="T3" fmla="*/ 155 h 484"/>
                    <a:gd name="T4" fmla="*/ 40 w 549"/>
                    <a:gd name="T5" fmla="*/ 47 h 484"/>
                    <a:gd name="T6" fmla="*/ 203 w 549"/>
                    <a:gd name="T7" fmla="*/ 328 h 484"/>
                    <a:gd name="T8" fmla="*/ 510 w 549"/>
                    <a:gd name="T9" fmla="*/ 436 h 484"/>
                  </a:gdLst>
                  <a:ahLst/>
                  <a:cxnLst>
                    <a:cxn ang="0">
                      <a:pos x="T0" y="T1"/>
                    </a:cxn>
                    <a:cxn ang="0">
                      <a:pos x="T2" y="T3"/>
                    </a:cxn>
                    <a:cxn ang="0">
                      <a:pos x="T4" y="T5"/>
                    </a:cxn>
                    <a:cxn ang="0">
                      <a:pos x="T6" y="T7"/>
                    </a:cxn>
                    <a:cxn ang="0">
                      <a:pos x="T8" y="T9"/>
                    </a:cxn>
                  </a:cxnLst>
                  <a:rect l="0" t="0" r="r" b="b"/>
                  <a:pathLst>
                    <a:path w="549" h="484">
                      <a:moveTo>
                        <a:pt x="510" y="436"/>
                      </a:moveTo>
                      <a:cubicBezTo>
                        <a:pt x="549" y="388"/>
                        <a:pt x="476" y="262"/>
                        <a:pt x="346" y="155"/>
                      </a:cubicBezTo>
                      <a:cubicBezTo>
                        <a:pt x="217" y="48"/>
                        <a:pt x="79" y="0"/>
                        <a:pt x="40" y="47"/>
                      </a:cubicBezTo>
                      <a:cubicBezTo>
                        <a:pt x="0" y="95"/>
                        <a:pt x="73" y="221"/>
                        <a:pt x="203" y="328"/>
                      </a:cubicBezTo>
                      <a:cubicBezTo>
                        <a:pt x="333" y="436"/>
                        <a:pt x="470" y="484"/>
                        <a:pt x="510" y="436"/>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76" name="Freeform 353"/>
                <p:cNvSpPr>
                  <a:spLocks/>
                </p:cNvSpPr>
                <p:nvPr/>
              </p:nvSpPr>
              <p:spPr bwMode="auto">
                <a:xfrm>
                  <a:off x="1109" y="3379"/>
                  <a:ext cx="60" cy="53"/>
                </a:xfrm>
                <a:custGeom>
                  <a:avLst/>
                  <a:gdLst>
                    <a:gd name="T0" fmla="*/ 56 w 60"/>
                    <a:gd name="T1" fmla="*/ 48 h 53"/>
                    <a:gd name="T2" fmla="*/ 38 w 60"/>
                    <a:gd name="T3" fmla="*/ 17 h 53"/>
                    <a:gd name="T4" fmla="*/ 4 w 60"/>
                    <a:gd name="T5" fmla="*/ 5 h 53"/>
                    <a:gd name="T6" fmla="*/ 22 w 60"/>
                    <a:gd name="T7" fmla="*/ 36 h 53"/>
                    <a:gd name="T8" fmla="*/ 56 w 60"/>
                    <a:gd name="T9" fmla="*/ 48 h 53"/>
                  </a:gdLst>
                  <a:ahLst/>
                  <a:cxnLst>
                    <a:cxn ang="0">
                      <a:pos x="T0" y="T1"/>
                    </a:cxn>
                    <a:cxn ang="0">
                      <a:pos x="T2" y="T3"/>
                    </a:cxn>
                    <a:cxn ang="0">
                      <a:pos x="T4" y="T5"/>
                    </a:cxn>
                    <a:cxn ang="0">
                      <a:pos x="T6" y="T7"/>
                    </a:cxn>
                    <a:cxn ang="0">
                      <a:pos x="T8" y="T9"/>
                    </a:cxn>
                  </a:cxnLst>
                  <a:rect l="0" t="0" r="r" b="b"/>
                  <a:pathLst>
                    <a:path w="60" h="53">
                      <a:moveTo>
                        <a:pt x="56" y="48"/>
                      </a:moveTo>
                      <a:cubicBezTo>
                        <a:pt x="60" y="43"/>
                        <a:pt x="52" y="29"/>
                        <a:pt x="38" y="17"/>
                      </a:cubicBezTo>
                      <a:cubicBezTo>
                        <a:pt x="23" y="5"/>
                        <a:pt x="8" y="0"/>
                        <a:pt x="4" y="5"/>
                      </a:cubicBezTo>
                      <a:cubicBezTo>
                        <a:pt x="0" y="10"/>
                        <a:pt x="8" y="24"/>
                        <a:pt x="22" y="36"/>
                      </a:cubicBezTo>
                      <a:cubicBezTo>
                        <a:pt x="36" y="48"/>
                        <a:pt x="51" y="53"/>
                        <a:pt x="56" y="48"/>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7" name="Freeform 354"/>
                <p:cNvSpPr>
                  <a:spLocks/>
                </p:cNvSpPr>
                <p:nvPr/>
              </p:nvSpPr>
              <p:spPr bwMode="auto">
                <a:xfrm>
                  <a:off x="1163" y="3362"/>
                  <a:ext cx="213" cy="89"/>
                </a:xfrm>
                <a:custGeom>
                  <a:avLst/>
                  <a:gdLst>
                    <a:gd name="T0" fmla="*/ 213 w 213"/>
                    <a:gd name="T1" fmla="*/ 0 h 89"/>
                    <a:gd name="T2" fmla="*/ 213 w 213"/>
                    <a:gd name="T3" fmla="*/ 18 h 89"/>
                    <a:gd name="T4" fmla="*/ 121 w 213"/>
                    <a:gd name="T5" fmla="*/ 89 h 89"/>
                    <a:gd name="T6" fmla="*/ 3 w 213"/>
                    <a:gd name="T7" fmla="*/ 63 h 89"/>
                    <a:gd name="T8" fmla="*/ 0 w 213"/>
                    <a:gd name="T9" fmla="*/ 43 h 89"/>
                    <a:gd name="T10" fmla="*/ 213 w 213"/>
                    <a:gd name="T11" fmla="*/ 0 h 89"/>
                  </a:gdLst>
                  <a:ahLst/>
                  <a:cxnLst>
                    <a:cxn ang="0">
                      <a:pos x="T0" y="T1"/>
                    </a:cxn>
                    <a:cxn ang="0">
                      <a:pos x="T2" y="T3"/>
                    </a:cxn>
                    <a:cxn ang="0">
                      <a:pos x="T4" y="T5"/>
                    </a:cxn>
                    <a:cxn ang="0">
                      <a:pos x="T6" y="T7"/>
                    </a:cxn>
                    <a:cxn ang="0">
                      <a:pos x="T8" y="T9"/>
                    </a:cxn>
                    <a:cxn ang="0">
                      <a:pos x="T10" y="T11"/>
                    </a:cxn>
                  </a:cxnLst>
                  <a:rect l="0" t="0" r="r" b="b"/>
                  <a:pathLst>
                    <a:path w="213" h="89">
                      <a:moveTo>
                        <a:pt x="213" y="0"/>
                      </a:moveTo>
                      <a:lnTo>
                        <a:pt x="213" y="18"/>
                      </a:lnTo>
                      <a:lnTo>
                        <a:pt x="121" y="89"/>
                      </a:lnTo>
                      <a:lnTo>
                        <a:pt x="3" y="63"/>
                      </a:lnTo>
                      <a:lnTo>
                        <a:pt x="0" y="43"/>
                      </a:lnTo>
                      <a:lnTo>
                        <a:pt x="21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78" name="Freeform 355"/>
                <p:cNvSpPr>
                  <a:spLocks/>
                </p:cNvSpPr>
                <p:nvPr/>
              </p:nvSpPr>
              <p:spPr bwMode="auto">
                <a:xfrm>
                  <a:off x="1163" y="3362"/>
                  <a:ext cx="213" cy="89"/>
                </a:xfrm>
                <a:custGeom>
                  <a:avLst/>
                  <a:gdLst>
                    <a:gd name="T0" fmla="*/ 213 w 213"/>
                    <a:gd name="T1" fmla="*/ 0 h 89"/>
                    <a:gd name="T2" fmla="*/ 213 w 213"/>
                    <a:gd name="T3" fmla="*/ 18 h 89"/>
                    <a:gd name="T4" fmla="*/ 121 w 213"/>
                    <a:gd name="T5" fmla="*/ 89 h 89"/>
                    <a:gd name="T6" fmla="*/ 3 w 213"/>
                    <a:gd name="T7" fmla="*/ 63 h 89"/>
                    <a:gd name="T8" fmla="*/ 0 w 213"/>
                    <a:gd name="T9" fmla="*/ 43 h 89"/>
                  </a:gdLst>
                  <a:ahLst/>
                  <a:cxnLst>
                    <a:cxn ang="0">
                      <a:pos x="T0" y="T1"/>
                    </a:cxn>
                    <a:cxn ang="0">
                      <a:pos x="T2" y="T3"/>
                    </a:cxn>
                    <a:cxn ang="0">
                      <a:pos x="T4" y="T5"/>
                    </a:cxn>
                    <a:cxn ang="0">
                      <a:pos x="T6" y="T7"/>
                    </a:cxn>
                    <a:cxn ang="0">
                      <a:pos x="T8" y="T9"/>
                    </a:cxn>
                  </a:cxnLst>
                  <a:rect l="0" t="0" r="r" b="b"/>
                  <a:pathLst>
                    <a:path w="213" h="89">
                      <a:moveTo>
                        <a:pt x="213" y="0"/>
                      </a:moveTo>
                      <a:lnTo>
                        <a:pt x="213" y="18"/>
                      </a:lnTo>
                      <a:lnTo>
                        <a:pt x="121" y="89"/>
                      </a:lnTo>
                      <a:lnTo>
                        <a:pt x="3" y="63"/>
                      </a:lnTo>
                      <a:lnTo>
                        <a:pt x="0" y="4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79" name="Freeform 356"/>
                <p:cNvSpPr>
                  <a:spLocks/>
                </p:cNvSpPr>
                <p:nvPr/>
              </p:nvSpPr>
              <p:spPr bwMode="auto">
                <a:xfrm>
                  <a:off x="1165" y="3337"/>
                  <a:ext cx="214" cy="89"/>
                </a:xfrm>
                <a:custGeom>
                  <a:avLst/>
                  <a:gdLst>
                    <a:gd name="T0" fmla="*/ 214 w 214"/>
                    <a:gd name="T1" fmla="*/ 21 h 89"/>
                    <a:gd name="T2" fmla="*/ 121 w 214"/>
                    <a:gd name="T3" fmla="*/ 89 h 89"/>
                    <a:gd name="T4" fmla="*/ 124 w 214"/>
                    <a:gd name="T5" fmla="*/ 89 h 89"/>
                    <a:gd name="T6" fmla="*/ 0 w 214"/>
                    <a:gd name="T7" fmla="*/ 66 h 89"/>
                    <a:gd name="T8" fmla="*/ 90 w 214"/>
                    <a:gd name="T9" fmla="*/ 0 h 89"/>
                    <a:gd name="T10" fmla="*/ 214 w 214"/>
                    <a:gd name="T11" fmla="*/ 21 h 89"/>
                  </a:gdLst>
                  <a:ahLst/>
                  <a:cxnLst>
                    <a:cxn ang="0">
                      <a:pos x="T0" y="T1"/>
                    </a:cxn>
                    <a:cxn ang="0">
                      <a:pos x="T2" y="T3"/>
                    </a:cxn>
                    <a:cxn ang="0">
                      <a:pos x="T4" y="T5"/>
                    </a:cxn>
                    <a:cxn ang="0">
                      <a:pos x="T6" y="T7"/>
                    </a:cxn>
                    <a:cxn ang="0">
                      <a:pos x="T8" y="T9"/>
                    </a:cxn>
                    <a:cxn ang="0">
                      <a:pos x="T10" y="T11"/>
                    </a:cxn>
                  </a:cxnLst>
                  <a:rect l="0" t="0" r="r" b="b"/>
                  <a:pathLst>
                    <a:path w="214" h="89">
                      <a:moveTo>
                        <a:pt x="214" y="21"/>
                      </a:moveTo>
                      <a:lnTo>
                        <a:pt x="121" y="89"/>
                      </a:lnTo>
                      <a:lnTo>
                        <a:pt x="124" y="89"/>
                      </a:lnTo>
                      <a:lnTo>
                        <a:pt x="0" y="66"/>
                      </a:lnTo>
                      <a:lnTo>
                        <a:pt x="90" y="0"/>
                      </a:lnTo>
                      <a:lnTo>
                        <a:pt x="214" y="21"/>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80" name="Freeform 357"/>
                <p:cNvSpPr>
                  <a:spLocks/>
                </p:cNvSpPr>
                <p:nvPr/>
              </p:nvSpPr>
              <p:spPr bwMode="auto">
                <a:xfrm>
                  <a:off x="1165" y="3337"/>
                  <a:ext cx="214" cy="89"/>
                </a:xfrm>
                <a:custGeom>
                  <a:avLst/>
                  <a:gdLst>
                    <a:gd name="T0" fmla="*/ 214 w 214"/>
                    <a:gd name="T1" fmla="*/ 21 h 89"/>
                    <a:gd name="T2" fmla="*/ 121 w 214"/>
                    <a:gd name="T3" fmla="*/ 89 h 89"/>
                    <a:gd name="T4" fmla="*/ 124 w 214"/>
                    <a:gd name="T5" fmla="*/ 89 h 89"/>
                    <a:gd name="T6" fmla="*/ 0 w 214"/>
                    <a:gd name="T7" fmla="*/ 66 h 89"/>
                    <a:gd name="T8" fmla="*/ 90 w 214"/>
                    <a:gd name="T9" fmla="*/ 0 h 89"/>
                    <a:gd name="T10" fmla="*/ 214 w 214"/>
                    <a:gd name="T11" fmla="*/ 21 h 89"/>
                  </a:gdLst>
                  <a:ahLst/>
                  <a:cxnLst>
                    <a:cxn ang="0">
                      <a:pos x="T0" y="T1"/>
                    </a:cxn>
                    <a:cxn ang="0">
                      <a:pos x="T2" y="T3"/>
                    </a:cxn>
                    <a:cxn ang="0">
                      <a:pos x="T4" y="T5"/>
                    </a:cxn>
                    <a:cxn ang="0">
                      <a:pos x="T6" y="T7"/>
                    </a:cxn>
                    <a:cxn ang="0">
                      <a:pos x="T8" y="T9"/>
                    </a:cxn>
                    <a:cxn ang="0">
                      <a:pos x="T10" y="T11"/>
                    </a:cxn>
                  </a:cxnLst>
                  <a:rect l="0" t="0" r="r" b="b"/>
                  <a:pathLst>
                    <a:path w="214" h="89">
                      <a:moveTo>
                        <a:pt x="214" y="21"/>
                      </a:moveTo>
                      <a:lnTo>
                        <a:pt x="121" y="89"/>
                      </a:lnTo>
                      <a:lnTo>
                        <a:pt x="124" y="89"/>
                      </a:lnTo>
                      <a:lnTo>
                        <a:pt x="0" y="66"/>
                      </a:lnTo>
                      <a:lnTo>
                        <a:pt x="90" y="0"/>
                      </a:lnTo>
                      <a:lnTo>
                        <a:pt x="214" y="2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1" name="Freeform 358"/>
                <p:cNvSpPr>
                  <a:spLocks/>
                </p:cNvSpPr>
                <p:nvPr/>
              </p:nvSpPr>
              <p:spPr bwMode="auto">
                <a:xfrm>
                  <a:off x="1210" y="3347"/>
                  <a:ext cx="134" cy="63"/>
                </a:xfrm>
                <a:custGeom>
                  <a:avLst/>
                  <a:gdLst>
                    <a:gd name="T0" fmla="*/ 1199 w 1220"/>
                    <a:gd name="T1" fmla="*/ 195 h 573"/>
                    <a:gd name="T2" fmla="*/ 573 w 1220"/>
                    <a:gd name="T3" fmla="*/ 50 h 573"/>
                    <a:gd name="T4" fmla="*/ 20 w 1220"/>
                    <a:gd name="T5" fmla="*/ 379 h 573"/>
                    <a:gd name="T6" fmla="*/ 647 w 1220"/>
                    <a:gd name="T7" fmla="*/ 523 h 573"/>
                    <a:gd name="T8" fmla="*/ 1199 w 1220"/>
                    <a:gd name="T9" fmla="*/ 195 h 573"/>
                  </a:gdLst>
                  <a:ahLst/>
                  <a:cxnLst>
                    <a:cxn ang="0">
                      <a:pos x="T0" y="T1"/>
                    </a:cxn>
                    <a:cxn ang="0">
                      <a:pos x="T2" y="T3"/>
                    </a:cxn>
                    <a:cxn ang="0">
                      <a:pos x="T4" y="T5"/>
                    </a:cxn>
                    <a:cxn ang="0">
                      <a:pos x="T6" y="T7"/>
                    </a:cxn>
                    <a:cxn ang="0">
                      <a:pos x="T8" y="T9"/>
                    </a:cxn>
                  </a:cxnLst>
                  <a:rect l="0" t="0" r="r" b="b"/>
                  <a:pathLst>
                    <a:path w="1220" h="573">
                      <a:moveTo>
                        <a:pt x="1199" y="195"/>
                      </a:moveTo>
                      <a:cubicBezTo>
                        <a:pt x="1179" y="64"/>
                        <a:pt x="899" y="0"/>
                        <a:pt x="573" y="50"/>
                      </a:cubicBezTo>
                      <a:cubicBezTo>
                        <a:pt x="247" y="101"/>
                        <a:pt x="0" y="248"/>
                        <a:pt x="20" y="379"/>
                      </a:cubicBezTo>
                      <a:cubicBezTo>
                        <a:pt x="41" y="509"/>
                        <a:pt x="321" y="573"/>
                        <a:pt x="647" y="523"/>
                      </a:cubicBezTo>
                      <a:cubicBezTo>
                        <a:pt x="972" y="472"/>
                        <a:pt x="1220" y="325"/>
                        <a:pt x="1199" y="195"/>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82" name="Freeform 359"/>
                <p:cNvSpPr>
                  <a:spLocks/>
                </p:cNvSpPr>
                <p:nvPr/>
              </p:nvSpPr>
              <p:spPr bwMode="auto">
                <a:xfrm>
                  <a:off x="1210" y="3347"/>
                  <a:ext cx="134" cy="63"/>
                </a:xfrm>
                <a:custGeom>
                  <a:avLst/>
                  <a:gdLst>
                    <a:gd name="T0" fmla="*/ 132 w 134"/>
                    <a:gd name="T1" fmla="*/ 21 h 63"/>
                    <a:gd name="T2" fmla="*/ 63 w 134"/>
                    <a:gd name="T3" fmla="*/ 5 h 63"/>
                    <a:gd name="T4" fmla="*/ 2 w 134"/>
                    <a:gd name="T5" fmla="*/ 42 h 63"/>
                    <a:gd name="T6" fmla="*/ 71 w 134"/>
                    <a:gd name="T7" fmla="*/ 57 h 63"/>
                    <a:gd name="T8" fmla="*/ 132 w 134"/>
                    <a:gd name="T9" fmla="*/ 21 h 63"/>
                  </a:gdLst>
                  <a:ahLst/>
                  <a:cxnLst>
                    <a:cxn ang="0">
                      <a:pos x="T0" y="T1"/>
                    </a:cxn>
                    <a:cxn ang="0">
                      <a:pos x="T2" y="T3"/>
                    </a:cxn>
                    <a:cxn ang="0">
                      <a:pos x="T4" y="T5"/>
                    </a:cxn>
                    <a:cxn ang="0">
                      <a:pos x="T6" y="T7"/>
                    </a:cxn>
                    <a:cxn ang="0">
                      <a:pos x="T8" y="T9"/>
                    </a:cxn>
                  </a:cxnLst>
                  <a:rect l="0" t="0" r="r" b="b"/>
                  <a:pathLst>
                    <a:path w="134" h="63">
                      <a:moveTo>
                        <a:pt x="132" y="21"/>
                      </a:moveTo>
                      <a:cubicBezTo>
                        <a:pt x="129" y="7"/>
                        <a:pt x="99" y="0"/>
                        <a:pt x="63" y="5"/>
                      </a:cubicBezTo>
                      <a:cubicBezTo>
                        <a:pt x="27" y="11"/>
                        <a:pt x="0" y="27"/>
                        <a:pt x="2" y="42"/>
                      </a:cubicBezTo>
                      <a:cubicBezTo>
                        <a:pt x="4" y="56"/>
                        <a:pt x="35" y="63"/>
                        <a:pt x="71" y="57"/>
                      </a:cubicBezTo>
                      <a:cubicBezTo>
                        <a:pt x="107" y="52"/>
                        <a:pt x="134" y="36"/>
                        <a:pt x="132" y="21"/>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3" name="Line 360"/>
                <p:cNvSpPr>
                  <a:spLocks noChangeShapeType="1"/>
                </p:cNvSpPr>
                <p:nvPr/>
              </p:nvSpPr>
              <p:spPr bwMode="auto">
                <a:xfrm>
                  <a:off x="1277" y="3428"/>
                  <a:ext cx="3" cy="19"/>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4" name="Freeform 361"/>
                <p:cNvSpPr>
                  <a:spLocks/>
                </p:cNvSpPr>
                <p:nvPr/>
              </p:nvSpPr>
              <p:spPr bwMode="auto">
                <a:xfrm>
                  <a:off x="1243" y="3361"/>
                  <a:ext cx="68" cy="31"/>
                </a:xfrm>
                <a:custGeom>
                  <a:avLst/>
                  <a:gdLst>
                    <a:gd name="T0" fmla="*/ 612 w 622"/>
                    <a:gd name="T1" fmla="*/ 91 h 277"/>
                    <a:gd name="T2" fmla="*/ 293 w 622"/>
                    <a:gd name="T3" fmla="*/ 26 h 277"/>
                    <a:gd name="T4" fmla="*/ 10 w 622"/>
                    <a:gd name="T5" fmla="*/ 185 h 277"/>
                    <a:gd name="T6" fmla="*/ 328 w 622"/>
                    <a:gd name="T7" fmla="*/ 251 h 277"/>
                    <a:gd name="T8" fmla="*/ 612 w 622"/>
                    <a:gd name="T9" fmla="*/ 91 h 277"/>
                  </a:gdLst>
                  <a:ahLst/>
                  <a:cxnLst>
                    <a:cxn ang="0">
                      <a:pos x="T0" y="T1"/>
                    </a:cxn>
                    <a:cxn ang="0">
                      <a:pos x="T2" y="T3"/>
                    </a:cxn>
                    <a:cxn ang="0">
                      <a:pos x="T4" y="T5"/>
                    </a:cxn>
                    <a:cxn ang="0">
                      <a:pos x="T6" y="T7"/>
                    </a:cxn>
                    <a:cxn ang="0">
                      <a:pos x="T8" y="T9"/>
                    </a:cxn>
                  </a:cxnLst>
                  <a:rect l="0" t="0" r="r" b="b"/>
                  <a:pathLst>
                    <a:path w="622" h="277">
                      <a:moveTo>
                        <a:pt x="612" y="91"/>
                      </a:moveTo>
                      <a:cubicBezTo>
                        <a:pt x="602" y="29"/>
                        <a:pt x="460" y="0"/>
                        <a:pt x="293" y="26"/>
                      </a:cubicBezTo>
                      <a:cubicBezTo>
                        <a:pt x="127" y="52"/>
                        <a:pt x="0" y="123"/>
                        <a:pt x="10" y="185"/>
                      </a:cubicBezTo>
                      <a:cubicBezTo>
                        <a:pt x="19" y="247"/>
                        <a:pt x="162" y="277"/>
                        <a:pt x="328" y="251"/>
                      </a:cubicBezTo>
                      <a:cubicBezTo>
                        <a:pt x="495" y="225"/>
                        <a:pt x="622" y="153"/>
                        <a:pt x="612" y="91"/>
                      </a:cubicBezTo>
                    </a:path>
                  </a:pathLst>
                </a:custGeom>
                <a:solidFill>
                  <a:srgbClr val="FFFF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385" name="Freeform 362"/>
                <p:cNvSpPr>
                  <a:spLocks/>
                </p:cNvSpPr>
                <p:nvPr/>
              </p:nvSpPr>
              <p:spPr bwMode="auto">
                <a:xfrm>
                  <a:off x="1243" y="3361"/>
                  <a:ext cx="68" cy="31"/>
                </a:xfrm>
                <a:custGeom>
                  <a:avLst/>
                  <a:gdLst>
                    <a:gd name="T0" fmla="*/ 67 w 68"/>
                    <a:gd name="T1" fmla="*/ 10 h 31"/>
                    <a:gd name="T2" fmla="*/ 32 w 68"/>
                    <a:gd name="T3" fmla="*/ 3 h 31"/>
                    <a:gd name="T4" fmla="*/ 1 w 68"/>
                    <a:gd name="T5" fmla="*/ 21 h 31"/>
                    <a:gd name="T6" fmla="*/ 36 w 68"/>
                    <a:gd name="T7" fmla="*/ 28 h 31"/>
                    <a:gd name="T8" fmla="*/ 67 w 68"/>
                    <a:gd name="T9" fmla="*/ 10 h 31"/>
                  </a:gdLst>
                  <a:ahLst/>
                  <a:cxnLst>
                    <a:cxn ang="0">
                      <a:pos x="T0" y="T1"/>
                    </a:cxn>
                    <a:cxn ang="0">
                      <a:pos x="T2" y="T3"/>
                    </a:cxn>
                    <a:cxn ang="0">
                      <a:pos x="T4" y="T5"/>
                    </a:cxn>
                    <a:cxn ang="0">
                      <a:pos x="T6" y="T7"/>
                    </a:cxn>
                    <a:cxn ang="0">
                      <a:pos x="T8" y="T9"/>
                    </a:cxn>
                  </a:cxnLst>
                  <a:rect l="0" t="0" r="r" b="b"/>
                  <a:pathLst>
                    <a:path w="68" h="31">
                      <a:moveTo>
                        <a:pt x="67" y="10"/>
                      </a:moveTo>
                      <a:cubicBezTo>
                        <a:pt x="66" y="4"/>
                        <a:pt x="50" y="0"/>
                        <a:pt x="32" y="3"/>
                      </a:cubicBezTo>
                      <a:cubicBezTo>
                        <a:pt x="14" y="6"/>
                        <a:pt x="0" y="14"/>
                        <a:pt x="1" y="21"/>
                      </a:cubicBezTo>
                      <a:cubicBezTo>
                        <a:pt x="2" y="28"/>
                        <a:pt x="17" y="31"/>
                        <a:pt x="36" y="28"/>
                      </a:cubicBezTo>
                      <a:cubicBezTo>
                        <a:pt x="54" y="25"/>
                        <a:pt x="68" y="17"/>
                        <a:pt x="67" y="10"/>
                      </a:cubicBez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6" name="Freeform 363"/>
                <p:cNvSpPr>
                  <a:spLocks/>
                </p:cNvSpPr>
                <p:nvPr/>
              </p:nvSpPr>
              <p:spPr bwMode="auto">
                <a:xfrm>
                  <a:off x="1160" y="3380"/>
                  <a:ext cx="502" cy="386"/>
                </a:xfrm>
                <a:custGeom>
                  <a:avLst/>
                  <a:gdLst>
                    <a:gd name="T0" fmla="*/ 502 w 502"/>
                    <a:gd name="T1" fmla="*/ 192 h 386"/>
                    <a:gd name="T2" fmla="*/ 0 w 502"/>
                    <a:gd name="T3" fmla="*/ 386 h 386"/>
                    <a:gd name="T4" fmla="*/ 0 w 502"/>
                    <a:gd name="T5" fmla="*/ 199 h 386"/>
                    <a:gd name="T6" fmla="*/ 502 w 502"/>
                    <a:gd name="T7" fmla="*/ 0 h 386"/>
                    <a:gd name="T8" fmla="*/ 502 w 502"/>
                    <a:gd name="T9" fmla="*/ 192 h 386"/>
                  </a:gdLst>
                  <a:ahLst/>
                  <a:cxnLst>
                    <a:cxn ang="0">
                      <a:pos x="T0" y="T1"/>
                    </a:cxn>
                    <a:cxn ang="0">
                      <a:pos x="T2" y="T3"/>
                    </a:cxn>
                    <a:cxn ang="0">
                      <a:pos x="T4" y="T5"/>
                    </a:cxn>
                    <a:cxn ang="0">
                      <a:pos x="T6" y="T7"/>
                    </a:cxn>
                    <a:cxn ang="0">
                      <a:pos x="T8" y="T9"/>
                    </a:cxn>
                  </a:cxnLst>
                  <a:rect l="0" t="0" r="r" b="b"/>
                  <a:pathLst>
                    <a:path w="502" h="386">
                      <a:moveTo>
                        <a:pt x="502" y="192"/>
                      </a:moveTo>
                      <a:lnTo>
                        <a:pt x="0" y="386"/>
                      </a:lnTo>
                      <a:lnTo>
                        <a:pt x="0" y="199"/>
                      </a:lnTo>
                      <a:lnTo>
                        <a:pt x="502" y="0"/>
                      </a:lnTo>
                      <a:lnTo>
                        <a:pt x="502" y="192"/>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7" name="Line 364"/>
                <p:cNvSpPr>
                  <a:spLocks noChangeShapeType="1"/>
                </p:cNvSpPr>
                <p:nvPr/>
              </p:nvSpPr>
              <p:spPr bwMode="auto">
                <a:xfrm flipH="1">
                  <a:off x="1160" y="3417"/>
                  <a:ext cx="502" cy="19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8" name="Line 365"/>
                <p:cNvSpPr>
                  <a:spLocks noChangeShapeType="1"/>
                </p:cNvSpPr>
                <p:nvPr/>
              </p:nvSpPr>
              <p:spPr bwMode="auto">
                <a:xfrm flipH="1">
                  <a:off x="1160" y="3456"/>
                  <a:ext cx="507" cy="196"/>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89" name="Line 366"/>
                <p:cNvSpPr>
                  <a:spLocks noChangeShapeType="1"/>
                </p:cNvSpPr>
                <p:nvPr/>
              </p:nvSpPr>
              <p:spPr bwMode="auto">
                <a:xfrm flipH="1">
                  <a:off x="1160" y="3494"/>
                  <a:ext cx="507" cy="197"/>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0" name="Line 367"/>
                <p:cNvSpPr>
                  <a:spLocks noChangeShapeType="1"/>
                </p:cNvSpPr>
                <p:nvPr/>
              </p:nvSpPr>
              <p:spPr bwMode="auto">
                <a:xfrm flipH="1">
                  <a:off x="1164" y="3533"/>
                  <a:ext cx="503" cy="197"/>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1" name="Line 368"/>
                <p:cNvSpPr>
                  <a:spLocks noChangeShapeType="1"/>
                </p:cNvSpPr>
                <p:nvPr/>
              </p:nvSpPr>
              <p:spPr bwMode="auto">
                <a:xfrm>
                  <a:off x="1616" y="340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2" name="Line 369"/>
                <p:cNvSpPr>
                  <a:spLocks noChangeShapeType="1"/>
                </p:cNvSpPr>
                <p:nvPr/>
              </p:nvSpPr>
              <p:spPr bwMode="auto">
                <a:xfrm>
                  <a:off x="1559" y="3421"/>
                  <a:ext cx="0"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3" name="Line 370"/>
                <p:cNvSpPr>
                  <a:spLocks noChangeShapeType="1"/>
                </p:cNvSpPr>
                <p:nvPr/>
              </p:nvSpPr>
              <p:spPr bwMode="auto">
                <a:xfrm>
                  <a:off x="1501" y="3445"/>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4" name="Line 371"/>
                <p:cNvSpPr>
                  <a:spLocks noChangeShapeType="1"/>
                </p:cNvSpPr>
                <p:nvPr/>
              </p:nvSpPr>
              <p:spPr bwMode="auto">
                <a:xfrm>
                  <a:off x="1444" y="3471"/>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5" name="Line 372"/>
                <p:cNvSpPr>
                  <a:spLocks noChangeShapeType="1"/>
                </p:cNvSpPr>
                <p:nvPr/>
              </p:nvSpPr>
              <p:spPr bwMode="auto">
                <a:xfrm>
                  <a:off x="1387" y="3492"/>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6" name="Line 373"/>
                <p:cNvSpPr>
                  <a:spLocks noChangeShapeType="1"/>
                </p:cNvSpPr>
                <p:nvPr/>
              </p:nvSpPr>
              <p:spPr bwMode="auto">
                <a:xfrm>
                  <a:off x="1328" y="3515"/>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7" name="Line 374"/>
                <p:cNvSpPr>
                  <a:spLocks noChangeShapeType="1"/>
                </p:cNvSpPr>
                <p:nvPr/>
              </p:nvSpPr>
              <p:spPr bwMode="auto">
                <a:xfrm>
                  <a:off x="1271" y="3539"/>
                  <a:ext cx="0" cy="191"/>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8" name="Line 375"/>
                <p:cNvSpPr>
                  <a:spLocks noChangeShapeType="1"/>
                </p:cNvSpPr>
                <p:nvPr/>
              </p:nvSpPr>
              <p:spPr bwMode="auto">
                <a:xfrm>
                  <a:off x="1214" y="3561"/>
                  <a:ext cx="0" cy="192"/>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99" name="Freeform 376"/>
                <p:cNvSpPr>
                  <a:spLocks/>
                </p:cNvSpPr>
                <p:nvPr/>
              </p:nvSpPr>
              <p:spPr bwMode="auto">
                <a:xfrm>
                  <a:off x="801" y="3435"/>
                  <a:ext cx="359" cy="331"/>
                </a:xfrm>
                <a:custGeom>
                  <a:avLst/>
                  <a:gdLst>
                    <a:gd name="T0" fmla="*/ 359 w 359"/>
                    <a:gd name="T1" fmla="*/ 331 h 331"/>
                    <a:gd name="T2" fmla="*/ 0 w 359"/>
                    <a:gd name="T3" fmla="*/ 184 h 331"/>
                    <a:gd name="T4" fmla="*/ 0 w 359"/>
                    <a:gd name="T5" fmla="*/ 0 h 331"/>
                    <a:gd name="T6" fmla="*/ 359 w 359"/>
                    <a:gd name="T7" fmla="*/ 137 h 331"/>
                    <a:gd name="T8" fmla="*/ 359 w 359"/>
                    <a:gd name="T9" fmla="*/ 331 h 331"/>
                  </a:gdLst>
                  <a:ahLst/>
                  <a:cxnLst>
                    <a:cxn ang="0">
                      <a:pos x="T0" y="T1"/>
                    </a:cxn>
                    <a:cxn ang="0">
                      <a:pos x="T2" y="T3"/>
                    </a:cxn>
                    <a:cxn ang="0">
                      <a:pos x="T4" y="T5"/>
                    </a:cxn>
                    <a:cxn ang="0">
                      <a:pos x="T6" y="T7"/>
                    </a:cxn>
                    <a:cxn ang="0">
                      <a:pos x="T8" y="T9"/>
                    </a:cxn>
                  </a:cxnLst>
                  <a:rect l="0" t="0" r="r" b="b"/>
                  <a:pathLst>
                    <a:path w="359" h="331">
                      <a:moveTo>
                        <a:pt x="359" y="331"/>
                      </a:moveTo>
                      <a:lnTo>
                        <a:pt x="0" y="184"/>
                      </a:lnTo>
                      <a:lnTo>
                        <a:pt x="0" y="0"/>
                      </a:lnTo>
                      <a:lnTo>
                        <a:pt x="359" y="137"/>
                      </a:lnTo>
                      <a:lnTo>
                        <a:pt x="359" y="331"/>
                      </a:lnTo>
                      <a:close/>
                    </a:path>
                  </a:pathLst>
                </a:custGeom>
                <a:noFill/>
                <a:ln w="26988" cap="flat">
                  <a:solidFill>
                    <a:srgbClr val="77777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0" name="Line 377"/>
                <p:cNvSpPr>
                  <a:spLocks noChangeShapeType="1"/>
                </p:cNvSpPr>
                <p:nvPr/>
              </p:nvSpPr>
              <p:spPr bwMode="auto">
                <a:xfrm flipH="1" flipV="1">
                  <a:off x="801" y="3469"/>
                  <a:ext cx="359" cy="139"/>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1" name="Line 378"/>
                <p:cNvSpPr>
                  <a:spLocks noChangeShapeType="1"/>
                </p:cNvSpPr>
                <p:nvPr/>
              </p:nvSpPr>
              <p:spPr bwMode="auto">
                <a:xfrm flipH="1" flipV="1">
                  <a:off x="805" y="3502"/>
                  <a:ext cx="355" cy="145"/>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2" name="Line 379"/>
                <p:cNvSpPr>
                  <a:spLocks noChangeShapeType="1"/>
                </p:cNvSpPr>
                <p:nvPr/>
              </p:nvSpPr>
              <p:spPr bwMode="auto">
                <a:xfrm flipH="1" flipV="1">
                  <a:off x="805" y="3536"/>
                  <a:ext cx="355" cy="150"/>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3" name="Line 380"/>
                <p:cNvSpPr>
                  <a:spLocks noChangeShapeType="1"/>
                </p:cNvSpPr>
                <p:nvPr/>
              </p:nvSpPr>
              <p:spPr bwMode="auto">
                <a:xfrm flipH="1" flipV="1">
                  <a:off x="801" y="3580"/>
                  <a:ext cx="359" cy="14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4" name="Line 381"/>
                <p:cNvSpPr>
                  <a:spLocks noChangeShapeType="1"/>
                </p:cNvSpPr>
                <p:nvPr/>
              </p:nvSpPr>
              <p:spPr bwMode="auto">
                <a:xfrm>
                  <a:off x="1094" y="3556"/>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5" name="Line 382"/>
                <p:cNvSpPr>
                  <a:spLocks noChangeShapeType="1"/>
                </p:cNvSpPr>
                <p:nvPr/>
              </p:nvSpPr>
              <p:spPr bwMode="auto">
                <a:xfrm>
                  <a:off x="1036" y="3536"/>
                  <a:ext cx="0" cy="183"/>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6" name="Line 383"/>
                <p:cNvSpPr>
                  <a:spLocks noChangeShapeType="1"/>
                </p:cNvSpPr>
                <p:nvPr/>
              </p:nvSpPr>
              <p:spPr bwMode="auto">
                <a:xfrm>
                  <a:off x="979" y="3510"/>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7" name="Line 384"/>
                <p:cNvSpPr>
                  <a:spLocks noChangeShapeType="1"/>
                </p:cNvSpPr>
                <p:nvPr/>
              </p:nvSpPr>
              <p:spPr bwMode="auto">
                <a:xfrm>
                  <a:off x="921" y="3484"/>
                  <a:ext cx="0" cy="183"/>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8" name="Line 385"/>
                <p:cNvSpPr>
                  <a:spLocks noChangeShapeType="1"/>
                </p:cNvSpPr>
                <p:nvPr/>
              </p:nvSpPr>
              <p:spPr bwMode="auto">
                <a:xfrm>
                  <a:off x="863" y="3458"/>
                  <a:ext cx="0" cy="184"/>
                </a:xfrm>
                <a:prstGeom prst="line">
                  <a:avLst/>
                </a:prstGeom>
                <a:noFill/>
                <a:ln w="17463" cap="flat">
                  <a:solidFill>
                    <a:srgbClr val="77777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09" name="Line 386"/>
                <p:cNvSpPr>
                  <a:spLocks noChangeShapeType="1"/>
                </p:cNvSpPr>
                <p:nvPr/>
              </p:nvSpPr>
              <p:spPr bwMode="auto">
                <a:xfrm flipV="1">
                  <a:off x="1159" y="3383"/>
                  <a:ext cx="521" cy="207"/>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0" name="Line 387"/>
                <p:cNvSpPr>
                  <a:spLocks noChangeShapeType="1"/>
                </p:cNvSpPr>
                <p:nvPr/>
              </p:nvSpPr>
              <p:spPr bwMode="auto">
                <a:xfrm flipV="1">
                  <a:off x="1135" y="3577"/>
                  <a:ext cx="552" cy="214"/>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1" name="Line 388"/>
                <p:cNvSpPr>
                  <a:spLocks noChangeShapeType="1"/>
                </p:cNvSpPr>
                <p:nvPr/>
              </p:nvSpPr>
              <p:spPr bwMode="auto">
                <a:xfrm flipH="1" flipV="1">
                  <a:off x="776" y="3437"/>
                  <a:ext cx="381" cy="161"/>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2" name="Line 389"/>
                <p:cNvSpPr>
                  <a:spLocks noChangeShapeType="1"/>
                </p:cNvSpPr>
                <p:nvPr/>
              </p:nvSpPr>
              <p:spPr bwMode="auto">
                <a:xfrm flipH="1" flipV="1">
                  <a:off x="775" y="3622"/>
                  <a:ext cx="364" cy="165"/>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3" name="Line 390"/>
                <p:cNvSpPr>
                  <a:spLocks noChangeShapeType="1"/>
                </p:cNvSpPr>
                <p:nvPr/>
              </p:nvSpPr>
              <p:spPr bwMode="auto">
                <a:xfrm>
                  <a:off x="781" y="3443"/>
                  <a:ext cx="0" cy="184"/>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4" name="Line 391"/>
                <p:cNvSpPr>
                  <a:spLocks noChangeShapeType="1"/>
                </p:cNvSpPr>
                <p:nvPr/>
              </p:nvSpPr>
              <p:spPr bwMode="auto">
                <a:xfrm>
                  <a:off x="1155" y="3590"/>
                  <a:ext cx="0" cy="202"/>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5" name="Line 392"/>
                <p:cNvSpPr>
                  <a:spLocks noChangeShapeType="1"/>
                </p:cNvSpPr>
                <p:nvPr/>
              </p:nvSpPr>
              <p:spPr bwMode="auto">
                <a:xfrm flipH="1" flipV="1">
                  <a:off x="1294" y="3226"/>
                  <a:ext cx="391" cy="155"/>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6" name="Line 393"/>
                <p:cNvSpPr>
                  <a:spLocks noChangeShapeType="1"/>
                </p:cNvSpPr>
                <p:nvPr/>
              </p:nvSpPr>
              <p:spPr bwMode="auto">
                <a:xfrm flipH="1">
                  <a:off x="768" y="3229"/>
                  <a:ext cx="523" cy="201"/>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7" name="Line 394"/>
                <p:cNvSpPr>
                  <a:spLocks noChangeShapeType="1"/>
                </p:cNvSpPr>
                <p:nvPr/>
              </p:nvSpPr>
              <p:spPr bwMode="auto">
                <a:xfrm>
                  <a:off x="1295" y="3232"/>
                  <a:ext cx="0" cy="119"/>
                </a:xfrm>
                <a:prstGeom prst="line">
                  <a:avLst/>
                </a:prstGeom>
                <a:noFill/>
                <a:ln w="17463"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18" name="Freeform 395"/>
                <p:cNvSpPr>
                  <a:spLocks/>
                </p:cNvSpPr>
                <p:nvPr/>
              </p:nvSpPr>
              <p:spPr bwMode="auto">
                <a:xfrm>
                  <a:off x="1388" y="2375"/>
                  <a:ext cx="32" cy="46"/>
                </a:xfrm>
                <a:custGeom>
                  <a:avLst/>
                  <a:gdLst>
                    <a:gd name="T0" fmla="*/ 592 w 592"/>
                    <a:gd name="T1" fmla="*/ 0 h 835"/>
                    <a:gd name="T2" fmla="*/ 296 w 592"/>
                    <a:gd name="T3" fmla="*/ 141 h 835"/>
                    <a:gd name="T4" fmla="*/ 0 w 592"/>
                    <a:gd name="T5" fmla="*/ 0 h 835"/>
                    <a:gd name="T6" fmla="*/ 0 w 592"/>
                    <a:gd name="T7" fmla="*/ 695 h 835"/>
                    <a:gd name="T8" fmla="*/ 296 w 592"/>
                    <a:gd name="T9" fmla="*/ 835 h 835"/>
                    <a:gd name="T10" fmla="*/ 592 w 592"/>
                    <a:gd name="T11" fmla="*/ 695 h 835"/>
                    <a:gd name="T12" fmla="*/ 592 w 592"/>
                    <a:gd name="T13" fmla="*/ 0 h 835"/>
                  </a:gdLst>
                  <a:ahLst/>
                  <a:cxnLst>
                    <a:cxn ang="0">
                      <a:pos x="T0" y="T1"/>
                    </a:cxn>
                    <a:cxn ang="0">
                      <a:pos x="T2" y="T3"/>
                    </a:cxn>
                    <a:cxn ang="0">
                      <a:pos x="T4" y="T5"/>
                    </a:cxn>
                    <a:cxn ang="0">
                      <a:pos x="T6" y="T7"/>
                    </a:cxn>
                    <a:cxn ang="0">
                      <a:pos x="T8" y="T9"/>
                    </a:cxn>
                    <a:cxn ang="0">
                      <a:pos x="T10" y="T11"/>
                    </a:cxn>
                    <a:cxn ang="0">
                      <a:pos x="T12" y="T13"/>
                    </a:cxn>
                  </a:cxnLst>
                  <a:rect l="0" t="0" r="r" b="b"/>
                  <a:pathLst>
                    <a:path w="592" h="835">
                      <a:moveTo>
                        <a:pt x="592" y="0"/>
                      </a:moveTo>
                      <a:cubicBezTo>
                        <a:pt x="592" y="78"/>
                        <a:pt x="460" y="141"/>
                        <a:pt x="296" y="141"/>
                      </a:cubicBezTo>
                      <a:cubicBezTo>
                        <a:pt x="133" y="141"/>
                        <a:pt x="0" y="78"/>
                        <a:pt x="0" y="0"/>
                      </a:cubicBezTo>
                      <a:lnTo>
                        <a:pt x="0" y="695"/>
                      </a:lnTo>
                      <a:cubicBezTo>
                        <a:pt x="0" y="772"/>
                        <a:pt x="133" y="835"/>
                        <a:pt x="296" y="835"/>
                      </a:cubicBezTo>
                      <a:cubicBezTo>
                        <a:pt x="460" y="835"/>
                        <a:pt x="592" y="772"/>
                        <a:pt x="592" y="695"/>
                      </a:cubicBezTo>
                      <a:lnTo>
                        <a:pt x="59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19" name="Oval 396"/>
                <p:cNvSpPr>
                  <a:spLocks noChangeArrowheads="1"/>
                </p:cNvSpPr>
                <p:nvPr/>
              </p:nvSpPr>
              <p:spPr bwMode="auto">
                <a:xfrm>
                  <a:off x="1388" y="2368"/>
                  <a:ext cx="32" cy="15"/>
                </a:xfrm>
                <a:prstGeom prst="ellipse">
                  <a:avLst/>
                </a:prstGeom>
                <a:solidFill>
                  <a:srgbClr val="6666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420" name="Freeform 397"/>
                <p:cNvSpPr>
                  <a:spLocks noEditPoints="1"/>
                </p:cNvSpPr>
                <p:nvPr/>
              </p:nvSpPr>
              <p:spPr bwMode="auto">
                <a:xfrm>
                  <a:off x="1388" y="2368"/>
                  <a:ext cx="32" cy="53"/>
                </a:xfrm>
                <a:custGeom>
                  <a:avLst/>
                  <a:gdLst>
                    <a:gd name="T0" fmla="*/ 0 w 592"/>
                    <a:gd name="T1" fmla="*/ 141 h 976"/>
                    <a:gd name="T2" fmla="*/ 296 w 592"/>
                    <a:gd name="T3" fmla="*/ 282 h 976"/>
                    <a:gd name="T4" fmla="*/ 592 w 592"/>
                    <a:gd name="T5" fmla="*/ 141 h 976"/>
                    <a:gd name="T6" fmla="*/ 296 w 592"/>
                    <a:gd name="T7" fmla="*/ 0 h 976"/>
                    <a:gd name="T8" fmla="*/ 0 w 592"/>
                    <a:gd name="T9" fmla="*/ 141 h 976"/>
                    <a:gd name="T10" fmla="*/ 0 w 592"/>
                    <a:gd name="T11" fmla="*/ 141 h 976"/>
                    <a:gd name="T12" fmla="*/ 0 w 592"/>
                    <a:gd name="T13" fmla="*/ 836 h 976"/>
                    <a:gd name="T14" fmla="*/ 296 w 592"/>
                    <a:gd name="T15" fmla="*/ 976 h 976"/>
                    <a:gd name="T16" fmla="*/ 592 w 592"/>
                    <a:gd name="T17" fmla="*/ 836 h 976"/>
                    <a:gd name="T18" fmla="*/ 592 w 592"/>
                    <a:gd name="T19" fmla="*/ 141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2" h="976">
                      <a:moveTo>
                        <a:pt x="0" y="141"/>
                      </a:moveTo>
                      <a:cubicBezTo>
                        <a:pt x="0" y="219"/>
                        <a:pt x="133" y="282"/>
                        <a:pt x="296" y="282"/>
                      </a:cubicBezTo>
                      <a:cubicBezTo>
                        <a:pt x="460" y="282"/>
                        <a:pt x="592" y="219"/>
                        <a:pt x="592" y="141"/>
                      </a:cubicBezTo>
                      <a:cubicBezTo>
                        <a:pt x="592" y="64"/>
                        <a:pt x="460" y="0"/>
                        <a:pt x="296" y="0"/>
                      </a:cubicBezTo>
                      <a:cubicBezTo>
                        <a:pt x="133" y="0"/>
                        <a:pt x="0" y="64"/>
                        <a:pt x="0" y="141"/>
                      </a:cubicBezTo>
                      <a:close/>
                      <a:moveTo>
                        <a:pt x="0" y="141"/>
                      </a:moveTo>
                      <a:lnTo>
                        <a:pt x="0" y="836"/>
                      </a:lnTo>
                      <a:cubicBezTo>
                        <a:pt x="0" y="913"/>
                        <a:pt x="133" y="976"/>
                        <a:pt x="296" y="976"/>
                      </a:cubicBezTo>
                      <a:cubicBezTo>
                        <a:pt x="460" y="976"/>
                        <a:pt x="592" y="913"/>
                        <a:pt x="592" y="836"/>
                      </a:cubicBezTo>
                      <a:lnTo>
                        <a:pt x="592" y="141"/>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1" name="Freeform 398"/>
                <p:cNvSpPr>
                  <a:spLocks/>
                </p:cNvSpPr>
                <p:nvPr/>
              </p:nvSpPr>
              <p:spPr bwMode="auto">
                <a:xfrm>
                  <a:off x="1398" y="2318"/>
                  <a:ext cx="35" cy="78"/>
                </a:xfrm>
                <a:custGeom>
                  <a:avLst/>
                  <a:gdLst>
                    <a:gd name="T0" fmla="*/ 35 w 35"/>
                    <a:gd name="T1" fmla="*/ 0 h 78"/>
                    <a:gd name="T2" fmla="*/ 0 w 35"/>
                    <a:gd name="T3" fmla="*/ 19 h 78"/>
                    <a:gd name="T4" fmla="*/ 0 w 35"/>
                    <a:gd name="T5" fmla="*/ 78 h 78"/>
                    <a:gd name="T6" fmla="*/ 35 w 35"/>
                    <a:gd name="T7" fmla="*/ 60 h 78"/>
                    <a:gd name="T8" fmla="*/ 35 w 35"/>
                    <a:gd name="T9" fmla="*/ 0 h 78"/>
                  </a:gdLst>
                  <a:ahLst/>
                  <a:cxnLst>
                    <a:cxn ang="0">
                      <a:pos x="T0" y="T1"/>
                    </a:cxn>
                    <a:cxn ang="0">
                      <a:pos x="T2" y="T3"/>
                    </a:cxn>
                    <a:cxn ang="0">
                      <a:pos x="T4" y="T5"/>
                    </a:cxn>
                    <a:cxn ang="0">
                      <a:pos x="T6" y="T7"/>
                    </a:cxn>
                    <a:cxn ang="0">
                      <a:pos x="T8" y="T9"/>
                    </a:cxn>
                  </a:cxnLst>
                  <a:rect l="0" t="0" r="r" b="b"/>
                  <a:pathLst>
                    <a:path w="35" h="78">
                      <a:moveTo>
                        <a:pt x="35" y="0"/>
                      </a:moveTo>
                      <a:lnTo>
                        <a:pt x="0" y="19"/>
                      </a:lnTo>
                      <a:lnTo>
                        <a:pt x="0" y="78"/>
                      </a:lnTo>
                      <a:lnTo>
                        <a:pt x="35" y="60"/>
                      </a:lnTo>
                      <a:lnTo>
                        <a:pt x="3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2" name="Freeform 399"/>
                <p:cNvSpPr>
                  <a:spLocks/>
                </p:cNvSpPr>
                <p:nvPr/>
              </p:nvSpPr>
              <p:spPr bwMode="auto">
                <a:xfrm>
                  <a:off x="1398" y="2318"/>
                  <a:ext cx="35" cy="78"/>
                </a:xfrm>
                <a:custGeom>
                  <a:avLst/>
                  <a:gdLst>
                    <a:gd name="T0" fmla="*/ 35 w 35"/>
                    <a:gd name="T1" fmla="*/ 0 h 78"/>
                    <a:gd name="T2" fmla="*/ 0 w 35"/>
                    <a:gd name="T3" fmla="*/ 19 h 78"/>
                    <a:gd name="T4" fmla="*/ 0 w 35"/>
                    <a:gd name="T5" fmla="*/ 78 h 78"/>
                    <a:gd name="T6" fmla="*/ 35 w 35"/>
                    <a:gd name="T7" fmla="*/ 60 h 78"/>
                    <a:gd name="T8" fmla="*/ 35 w 35"/>
                    <a:gd name="T9" fmla="*/ 0 h 78"/>
                  </a:gdLst>
                  <a:ahLst/>
                  <a:cxnLst>
                    <a:cxn ang="0">
                      <a:pos x="T0" y="T1"/>
                    </a:cxn>
                    <a:cxn ang="0">
                      <a:pos x="T2" y="T3"/>
                    </a:cxn>
                    <a:cxn ang="0">
                      <a:pos x="T4" y="T5"/>
                    </a:cxn>
                    <a:cxn ang="0">
                      <a:pos x="T6" y="T7"/>
                    </a:cxn>
                    <a:cxn ang="0">
                      <a:pos x="T8" y="T9"/>
                    </a:cxn>
                  </a:cxnLst>
                  <a:rect l="0" t="0" r="r" b="b"/>
                  <a:pathLst>
                    <a:path w="35" h="78">
                      <a:moveTo>
                        <a:pt x="35" y="0"/>
                      </a:moveTo>
                      <a:lnTo>
                        <a:pt x="0" y="19"/>
                      </a:lnTo>
                      <a:lnTo>
                        <a:pt x="0" y="78"/>
                      </a:lnTo>
                      <a:lnTo>
                        <a:pt x="35" y="60"/>
                      </a:lnTo>
                      <a:lnTo>
                        <a:pt x="35"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3" name="Freeform 400"/>
                <p:cNvSpPr>
                  <a:spLocks/>
                </p:cNvSpPr>
                <p:nvPr/>
              </p:nvSpPr>
              <p:spPr bwMode="auto">
                <a:xfrm>
                  <a:off x="1374" y="2327"/>
                  <a:ext cx="24" cy="69"/>
                </a:xfrm>
                <a:custGeom>
                  <a:avLst/>
                  <a:gdLst>
                    <a:gd name="T0" fmla="*/ 24 w 24"/>
                    <a:gd name="T1" fmla="*/ 11 h 69"/>
                    <a:gd name="T2" fmla="*/ 0 w 24"/>
                    <a:gd name="T3" fmla="*/ 0 h 69"/>
                    <a:gd name="T4" fmla="*/ 0 w 24"/>
                    <a:gd name="T5" fmla="*/ 56 h 69"/>
                    <a:gd name="T6" fmla="*/ 24 w 24"/>
                    <a:gd name="T7" fmla="*/ 69 h 69"/>
                    <a:gd name="T8" fmla="*/ 24 w 24"/>
                    <a:gd name="T9" fmla="*/ 11 h 69"/>
                  </a:gdLst>
                  <a:ahLst/>
                  <a:cxnLst>
                    <a:cxn ang="0">
                      <a:pos x="T0" y="T1"/>
                    </a:cxn>
                    <a:cxn ang="0">
                      <a:pos x="T2" y="T3"/>
                    </a:cxn>
                    <a:cxn ang="0">
                      <a:pos x="T4" y="T5"/>
                    </a:cxn>
                    <a:cxn ang="0">
                      <a:pos x="T6" y="T7"/>
                    </a:cxn>
                    <a:cxn ang="0">
                      <a:pos x="T8" y="T9"/>
                    </a:cxn>
                  </a:cxnLst>
                  <a:rect l="0" t="0" r="r" b="b"/>
                  <a:pathLst>
                    <a:path w="24" h="69">
                      <a:moveTo>
                        <a:pt x="24" y="11"/>
                      </a:moveTo>
                      <a:lnTo>
                        <a:pt x="0" y="0"/>
                      </a:lnTo>
                      <a:lnTo>
                        <a:pt x="0" y="56"/>
                      </a:lnTo>
                      <a:lnTo>
                        <a:pt x="24" y="69"/>
                      </a:lnTo>
                      <a:lnTo>
                        <a:pt x="24"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4" name="Freeform 401"/>
                <p:cNvSpPr>
                  <a:spLocks/>
                </p:cNvSpPr>
                <p:nvPr/>
              </p:nvSpPr>
              <p:spPr bwMode="auto">
                <a:xfrm>
                  <a:off x="1374" y="2327"/>
                  <a:ext cx="24" cy="69"/>
                </a:xfrm>
                <a:custGeom>
                  <a:avLst/>
                  <a:gdLst>
                    <a:gd name="T0" fmla="*/ 24 w 24"/>
                    <a:gd name="T1" fmla="*/ 11 h 69"/>
                    <a:gd name="T2" fmla="*/ 0 w 24"/>
                    <a:gd name="T3" fmla="*/ 0 h 69"/>
                    <a:gd name="T4" fmla="*/ 0 w 24"/>
                    <a:gd name="T5" fmla="*/ 56 h 69"/>
                    <a:gd name="T6" fmla="*/ 24 w 24"/>
                    <a:gd name="T7" fmla="*/ 69 h 69"/>
                    <a:gd name="T8" fmla="*/ 24 w 24"/>
                    <a:gd name="T9" fmla="*/ 11 h 69"/>
                  </a:gdLst>
                  <a:ahLst/>
                  <a:cxnLst>
                    <a:cxn ang="0">
                      <a:pos x="T0" y="T1"/>
                    </a:cxn>
                    <a:cxn ang="0">
                      <a:pos x="T2" y="T3"/>
                    </a:cxn>
                    <a:cxn ang="0">
                      <a:pos x="T4" y="T5"/>
                    </a:cxn>
                    <a:cxn ang="0">
                      <a:pos x="T6" y="T7"/>
                    </a:cxn>
                    <a:cxn ang="0">
                      <a:pos x="T8" y="T9"/>
                    </a:cxn>
                  </a:cxnLst>
                  <a:rect l="0" t="0" r="r" b="b"/>
                  <a:pathLst>
                    <a:path w="24" h="69">
                      <a:moveTo>
                        <a:pt x="24" y="11"/>
                      </a:moveTo>
                      <a:lnTo>
                        <a:pt x="0" y="0"/>
                      </a:lnTo>
                      <a:lnTo>
                        <a:pt x="0" y="56"/>
                      </a:lnTo>
                      <a:lnTo>
                        <a:pt x="24" y="69"/>
                      </a:lnTo>
                      <a:lnTo>
                        <a:pt x="24" y="1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5" name="Freeform 402"/>
                <p:cNvSpPr>
                  <a:spLocks/>
                </p:cNvSpPr>
                <p:nvPr/>
              </p:nvSpPr>
              <p:spPr bwMode="auto">
                <a:xfrm>
                  <a:off x="1374" y="2308"/>
                  <a:ext cx="59" cy="30"/>
                </a:xfrm>
                <a:custGeom>
                  <a:avLst/>
                  <a:gdLst>
                    <a:gd name="T0" fmla="*/ 59 w 59"/>
                    <a:gd name="T1" fmla="*/ 10 h 30"/>
                    <a:gd name="T2" fmla="*/ 25 w 59"/>
                    <a:gd name="T3" fmla="*/ 30 h 30"/>
                    <a:gd name="T4" fmla="*/ 0 w 59"/>
                    <a:gd name="T5" fmla="*/ 18 h 30"/>
                    <a:gd name="T6" fmla="*/ 34 w 59"/>
                    <a:gd name="T7" fmla="*/ 0 h 30"/>
                    <a:gd name="T8" fmla="*/ 59 w 59"/>
                    <a:gd name="T9" fmla="*/ 10 h 30"/>
                  </a:gdLst>
                  <a:ahLst/>
                  <a:cxnLst>
                    <a:cxn ang="0">
                      <a:pos x="T0" y="T1"/>
                    </a:cxn>
                    <a:cxn ang="0">
                      <a:pos x="T2" y="T3"/>
                    </a:cxn>
                    <a:cxn ang="0">
                      <a:pos x="T4" y="T5"/>
                    </a:cxn>
                    <a:cxn ang="0">
                      <a:pos x="T6" y="T7"/>
                    </a:cxn>
                    <a:cxn ang="0">
                      <a:pos x="T8" y="T9"/>
                    </a:cxn>
                  </a:cxnLst>
                  <a:rect l="0" t="0" r="r" b="b"/>
                  <a:pathLst>
                    <a:path w="59" h="30">
                      <a:moveTo>
                        <a:pt x="59" y="10"/>
                      </a:moveTo>
                      <a:lnTo>
                        <a:pt x="25" y="30"/>
                      </a:lnTo>
                      <a:lnTo>
                        <a:pt x="0" y="18"/>
                      </a:lnTo>
                      <a:lnTo>
                        <a:pt x="34" y="0"/>
                      </a:lnTo>
                      <a:lnTo>
                        <a:pt x="59"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6" name="Freeform 403"/>
                <p:cNvSpPr>
                  <a:spLocks/>
                </p:cNvSpPr>
                <p:nvPr/>
              </p:nvSpPr>
              <p:spPr bwMode="auto">
                <a:xfrm>
                  <a:off x="1374" y="2308"/>
                  <a:ext cx="59" cy="30"/>
                </a:xfrm>
                <a:custGeom>
                  <a:avLst/>
                  <a:gdLst>
                    <a:gd name="T0" fmla="*/ 59 w 59"/>
                    <a:gd name="T1" fmla="*/ 10 h 30"/>
                    <a:gd name="T2" fmla="*/ 25 w 59"/>
                    <a:gd name="T3" fmla="*/ 30 h 30"/>
                    <a:gd name="T4" fmla="*/ 0 w 59"/>
                    <a:gd name="T5" fmla="*/ 18 h 30"/>
                    <a:gd name="T6" fmla="*/ 34 w 59"/>
                    <a:gd name="T7" fmla="*/ 0 h 30"/>
                    <a:gd name="T8" fmla="*/ 59 w 59"/>
                    <a:gd name="T9" fmla="*/ 10 h 30"/>
                  </a:gdLst>
                  <a:ahLst/>
                  <a:cxnLst>
                    <a:cxn ang="0">
                      <a:pos x="T0" y="T1"/>
                    </a:cxn>
                    <a:cxn ang="0">
                      <a:pos x="T2" y="T3"/>
                    </a:cxn>
                    <a:cxn ang="0">
                      <a:pos x="T4" y="T5"/>
                    </a:cxn>
                    <a:cxn ang="0">
                      <a:pos x="T6" y="T7"/>
                    </a:cxn>
                    <a:cxn ang="0">
                      <a:pos x="T8" y="T9"/>
                    </a:cxn>
                  </a:cxnLst>
                  <a:rect l="0" t="0" r="r" b="b"/>
                  <a:pathLst>
                    <a:path w="59" h="30">
                      <a:moveTo>
                        <a:pt x="59" y="10"/>
                      </a:moveTo>
                      <a:lnTo>
                        <a:pt x="25" y="30"/>
                      </a:lnTo>
                      <a:lnTo>
                        <a:pt x="0" y="18"/>
                      </a:lnTo>
                      <a:lnTo>
                        <a:pt x="34" y="0"/>
                      </a:lnTo>
                      <a:lnTo>
                        <a:pt x="59" y="1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27" name="Freeform 404"/>
                <p:cNvSpPr>
                  <a:spLocks/>
                </p:cNvSpPr>
                <p:nvPr/>
              </p:nvSpPr>
              <p:spPr bwMode="auto">
                <a:xfrm>
                  <a:off x="1104" y="3111"/>
                  <a:ext cx="45" cy="95"/>
                </a:xfrm>
                <a:custGeom>
                  <a:avLst/>
                  <a:gdLst>
                    <a:gd name="T0" fmla="*/ 30 w 45"/>
                    <a:gd name="T1" fmla="*/ 0 h 95"/>
                    <a:gd name="T2" fmla="*/ 0 w 45"/>
                    <a:gd name="T3" fmla="*/ 89 h 95"/>
                    <a:gd name="T4" fmla="*/ 15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5" y="95"/>
                      </a:lnTo>
                      <a:lnTo>
                        <a:pt x="45"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28" name="Freeform 405"/>
                <p:cNvSpPr>
                  <a:spLocks/>
                </p:cNvSpPr>
                <p:nvPr/>
              </p:nvSpPr>
              <p:spPr bwMode="auto">
                <a:xfrm>
                  <a:off x="1104" y="3111"/>
                  <a:ext cx="45" cy="95"/>
                </a:xfrm>
                <a:custGeom>
                  <a:avLst/>
                  <a:gdLst>
                    <a:gd name="T0" fmla="*/ 30 w 45"/>
                    <a:gd name="T1" fmla="*/ 0 h 95"/>
                    <a:gd name="T2" fmla="*/ 0 w 45"/>
                    <a:gd name="T3" fmla="*/ 89 h 95"/>
                    <a:gd name="T4" fmla="*/ 15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5" y="95"/>
                      </a:lnTo>
                      <a:lnTo>
                        <a:pt x="45"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9" name="Freeform 407"/>
              <p:cNvSpPr>
                <a:spLocks/>
              </p:cNvSpPr>
              <p:nvPr/>
            </p:nvSpPr>
            <p:spPr bwMode="auto">
              <a:xfrm>
                <a:off x="1071" y="3123"/>
                <a:ext cx="45" cy="95"/>
              </a:xfrm>
              <a:custGeom>
                <a:avLst/>
                <a:gdLst>
                  <a:gd name="T0" fmla="*/ 30 w 45"/>
                  <a:gd name="T1" fmla="*/ 0 h 95"/>
                  <a:gd name="T2" fmla="*/ 0 w 45"/>
                  <a:gd name="T3" fmla="*/ 89 h 95"/>
                  <a:gd name="T4" fmla="*/ 14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4" y="95"/>
                    </a:lnTo>
                    <a:lnTo>
                      <a:pt x="45"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408"/>
              <p:cNvSpPr>
                <a:spLocks/>
              </p:cNvSpPr>
              <p:nvPr/>
            </p:nvSpPr>
            <p:spPr bwMode="auto">
              <a:xfrm>
                <a:off x="1071" y="3123"/>
                <a:ext cx="45" cy="95"/>
              </a:xfrm>
              <a:custGeom>
                <a:avLst/>
                <a:gdLst>
                  <a:gd name="T0" fmla="*/ 30 w 45"/>
                  <a:gd name="T1" fmla="*/ 0 h 95"/>
                  <a:gd name="T2" fmla="*/ 0 w 45"/>
                  <a:gd name="T3" fmla="*/ 89 h 95"/>
                  <a:gd name="T4" fmla="*/ 14 w 45"/>
                  <a:gd name="T5" fmla="*/ 95 h 95"/>
                  <a:gd name="T6" fmla="*/ 45 w 45"/>
                  <a:gd name="T7" fmla="*/ 6 h 95"/>
                  <a:gd name="T8" fmla="*/ 30 w 45"/>
                  <a:gd name="T9" fmla="*/ 0 h 95"/>
                </a:gdLst>
                <a:ahLst/>
                <a:cxnLst>
                  <a:cxn ang="0">
                    <a:pos x="T0" y="T1"/>
                  </a:cxn>
                  <a:cxn ang="0">
                    <a:pos x="T2" y="T3"/>
                  </a:cxn>
                  <a:cxn ang="0">
                    <a:pos x="T4" y="T5"/>
                  </a:cxn>
                  <a:cxn ang="0">
                    <a:pos x="T6" y="T7"/>
                  </a:cxn>
                  <a:cxn ang="0">
                    <a:pos x="T8" y="T9"/>
                  </a:cxn>
                </a:cxnLst>
                <a:rect l="0" t="0" r="r" b="b"/>
                <a:pathLst>
                  <a:path w="45" h="95">
                    <a:moveTo>
                      <a:pt x="30" y="0"/>
                    </a:moveTo>
                    <a:lnTo>
                      <a:pt x="0" y="89"/>
                    </a:lnTo>
                    <a:lnTo>
                      <a:pt x="14" y="95"/>
                    </a:lnTo>
                    <a:lnTo>
                      <a:pt x="45"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Freeform 409"/>
              <p:cNvSpPr>
                <a:spLocks/>
              </p:cNvSpPr>
              <p:nvPr/>
            </p:nvSpPr>
            <p:spPr bwMode="auto">
              <a:xfrm>
                <a:off x="1123" y="3141"/>
                <a:ext cx="44" cy="94"/>
              </a:xfrm>
              <a:custGeom>
                <a:avLst/>
                <a:gdLst>
                  <a:gd name="T0" fmla="*/ 30 w 44"/>
                  <a:gd name="T1" fmla="*/ 0 h 94"/>
                  <a:gd name="T2" fmla="*/ 0 w 44"/>
                  <a:gd name="T3" fmla="*/ 88 h 94"/>
                  <a:gd name="T4" fmla="*/ 14 w 44"/>
                  <a:gd name="T5" fmla="*/ 94 h 94"/>
                  <a:gd name="T6" fmla="*/ 44 w 44"/>
                  <a:gd name="T7" fmla="*/ 6 h 94"/>
                  <a:gd name="T8" fmla="*/ 30 w 44"/>
                  <a:gd name="T9" fmla="*/ 0 h 94"/>
                </a:gdLst>
                <a:ahLst/>
                <a:cxnLst>
                  <a:cxn ang="0">
                    <a:pos x="T0" y="T1"/>
                  </a:cxn>
                  <a:cxn ang="0">
                    <a:pos x="T2" y="T3"/>
                  </a:cxn>
                  <a:cxn ang="0">
                    <a:pos x="T4" y="T5"/>
                  </a:cxn>
                  <a:cxn ang="0">
                    <a:pos x="T6" y="T7"/>
                  </a:cxn>
                  <a:cxn ang="0">
                    <a:pos x="T8" y="T9"/>
                  </a:cxn>
                </a:cxnLst>
                <a:rect l="0" t="0" r="r" b="b"/>
                <a:pathLst>
                  <a:path w="44" h="94">
                    <a:moveTo>
                      <a:pt x="30" y="0"/>
                    </a:moveTo>
                    <a:lnTo>
                      <a:pt x="0" y="88"/>
                    </a:lnTo>
                    <a:lnTo>
                      <a:pt x="14" y="94"/>
                    </a:lnTo>
                    <a:lnTo>
                      <a:pt x="44" y="6"/>
                    </a:lnTo>
                    <a:lnTo>
                      <a:pt x="3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410"/>
              <p:cNvSpPr>
                <a:spLocks/>
              </p:cNvSpPr>
              <p:nvPr/>
            </p:nvSpPr>
            <p:spPr bwMode="auto">
              <a:xfrm>
                <a:off x="1123" y="3141"/>
                <a:ext cx="44" cy="94"/>
              </a:xfrm>
              <a:custGeom>
                <a:avLst/>
                <a:gdLst>
                  <a:gd name="T0" fmla="*/ 30 w 44"/>
                  <a:gd name="T1" fmla="*/ 0 h 94"/>
                  <a:gd name="T2" fmla="*/ 0 w 44"/>
                  <a:gd name="T3" fmla="*/ 88 h 94"/>
                  <a:gd name="T4" fmla="*/ 14 w 44"/>
                  <a:gd name="T5" fmla="*/ 94 h 94"/>
                  <a:gd name="T6" fmla="*/ 44 w 44"/>
                  <a:gd name="T7" fmla="*/ 6 h 94"/>
                  <a:gd name="T8" fmla="*/ 30 w 44"/>
                  <a:gd name="T9" fmla="*/ 0 h 94"/>
                </a:gdLst>
                <a:ahLst/>
                <a:cxnLst>
                  <a:cxn ang="0">
                    <a:pos x="T0" y="T1"/>
                  </a:cxn>
                  <a:cxn ang="0">
                    <a:pos x="T2" y="T3"/>
                  </a:cxn>
                  <a:cxn ang="0">
                    <a:pos x="T4" y="T5"/>
                  </a:cxn>
                  <a:cxn ang="0">
                    <a:pos x="T6" y="T7"/>
                  </a:cxn>
                  <a:cxn ang="0">
                    <a:pos x="T8" y="T9"/>
                  </a:cxn>
                </a:cxnLst>
                <a:rect l="0" t="0" r="r" b="b"/>
                <a:pathLst>
                  <a:path w="44" h="94">
                    <a:moveTo>
                      <a:pt x="30" y="0"/>
                    </a:moveTo>
                    <a:lnTo>
                      <a:pt x="0" y="88"/>
                    </a:lnTo>
                    <a:lnTo>
                      <a:pt x="14" y="94"/>
                    </a:lnTo>
                    <a:lnTo>
                      <a:pt x="44" y="6"/>
                    </a:lnTo>
                    <a:lnTo>
                      <a:pt x="30"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Freeform 411"/>
              <p:cNvSpPr>
                <a:spLocks/>
              </p:cNvSpPr>
              <p:nvPr/>
            </p:nvSpPr>
            <p:spPr bwMode="auto">
              <a:xfrm>
                <a:off x="1098" y="3098"/>
                <a:ext cx="84" cy="63"/>
              </a:xfrm>
              <a:custGeom>
                <a:avLst/>
                <a:gdLst>
                  <a:gd name="T0" fmla="*/ 114 w 758"/>
                  <a:gd name="T1" fmla="*/ 0 h 571"/>
                  <a:gd name="T2" fmla="*/ 391 w 758"/>
                  <a:gd name="T3" fmla="*/ 242 h 571"/>
                  <a:gd name="T4" fmla="*/ 758 w 758"/>
                  <a:gd name="T5" fmla="*/ 213 h 571"/>
                  <a:gd name="T6" fmla="*/ 668 w 758"/>
                  <a:gd name="T7" fmla="*/ 484 h 571"/>
                  <a:gd name="T8" fmla="*/ 302 w 758"/>
                  <a:gd name="T9" fmla="*/ 513 h 571"/>
                  <a:gd name="T10" fmla="*/ 25 w 758"/>
                  <a:gd name="T11" fmla="*/ 271 h 571"/>
                  <a:gd name="T12" fmla="*/ 114 w 758"/>
                  <a:gd name="T13" fmla="*/ 0 h 571"/>
                </a:gdLst>
                <a:ahLst/>
                <a:cxnLst>
                  <a:cxn ang="0">
                    <a:pos x="T0" y="T1"/>
                  </a:cxn>
                  <a:cxn ang="0">
                    <a:pos x="T2" y="T3"/>
                  </a:cxn>
                  <a:cxn ang="0">
                    <a:pos x="T4" y="T5"/>
                  </a:cxn>
                  <a:cxn ang="0">
                    <a:pos x="T6" y="T7"/>
                  </a:cxn>
                  <a:cxn ang="0">
                    <a:pos x="T8" y="T9"/>
                  </a:cxn>
                  <a:cxn ang="0">
                    <a:pos x="T10" y="T11"/>
                  </a:cxn>
                  <a:cxn ang="0">
                    <a:pos x="T12" y="T13"/>
                  </a:cxn>
                </a:cxnLst>
                <a:rect l="0" t="0" r="r" b="b"/>
                <a:pathLst>
                  <a:path w="758" h="571">
                    <a:moveTo>
                      <a:pt x="114" y="0"/>
                    </a:moveTo>
                    <a:cubicBezTo>
                      <a:pt x="90" y="75"/>
                      <a:pt x="214" y="183"/>
                      <a:pt x="391" y="242"/>
                    </a:cubicBezTo>
                    <a:cubicBezTo>
                      <a:pt x="569" y="301"/>
                      <a:pt x="733" y="288"/>
                      <a:pt x="758" y="213"/>
                    </a:cubicBezTo>
                    <a:lnTo>
                      <a:pt x="668" y="484"/>
                    </a:lnTo>
                    <a:cubicBezTo>
                      <a:pt x="644" y="558"/>
                      <a:pt x="480" y="571"/>
                      <a:pt x="302" y="513"/>
                    </a:cubicBezTo>
                    <a:cubicBezTo>
                      <a:pt x="124" y="454"/>
                      <a:pt x="0" y="346"/>
                      <a:pt x="25" y="271"/>
                    </a:cubicBezTo>
                    <a:lnTo>
                      <a:pt x="114"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412"/>
              <p:cNvSpPr>
                <a:spLocks/>
              </p:cNvSpPr>
              <p:nvPr/>
            </p:nvSpPr>
            <p:spPr bwMode="auto">
              <a:xfrm>
                <a:off x="1108" y="3089"/>
                <a:ext cx="76" cy="42"/>
              </a:xfrm>
              <a:custGeom>
                <a:avLst/>
                <a:gdLst>
                  <a:gd name="T0" fmla="*/ 24 w 693"/>
                  <a:gd name="T1" fmla="*/ 87 h 388"/>
                  <a:gd name="T2" fmla="*/ 391 w 693"/>
                  <a:gd name="T3" fmla="*/ 58 h 388"/>
                  <a:gd name="T4" fmla="*/ 668 w 693"/>
                  <a:gd name="T5" fmla="*/ 300 h 388"/>
                  <a:gd name="T6" fmla="*/ 301 w 693"/>
                  <a:gd name="T7" fmla="*/ 329 h 388"/>
                  <a:gd name="T8" fmla="*/ 24 w 693"/>
                  <a:gd name="T9" fmla="*/ 87 h 388"/>
                </a:gdLst>
                <a:ahLst/>
                <a:cxnLst>
                  <a:cxn ang="0">
                    <a:pos x="T0" y="T1"/>
                  </a:cxn>
                  <a:cxn ang="0">
                    <a:pos x="T2" y="T3"/>
                  </a:cxn>
                  <a:cxn ang="0">
                    <a:pos x="T4" y="T5"/>
                  </a:cxn>
                  <a:cxn ang="0">
                    <a:pos x="T6" y="T7"/>
                  </a:cxn>
                  <a:cxn ang="0">
                    <a:pos x="T8" y="T9"/>
                  </a:cxn>
                </a:cxnLst>
                <a:rect l="0" t="0" r="r" b="b"/>
                <a:pathLst>
                  <a:path w="693" h="388">
                    <a:moveTo>
                      <a:pt x="24" y="87"/>
                    </a:moveTo>
                    <a:cubicBezTo>
                      <a:pt x="49" y="13"/>
                      <a:pt x="213" y="0"/>
                      <a:pt x="391" y="58"/>
                    </a:cubicBezTo>
                    <a:cubicBezTo>
                      <a:pt x="569" y="117"/>
                      <a:pt x="693" y="225"/>
                      <a:pt x="668" y="300"/>
                    </a:cubicBezTo>
                    <a:cubicBezTo>
                      <a:pt x="643" y="375"/>
                      <a:pt x="479" y="388"/>
                      <a:pt x="301" y="329"/>
                    </a:cubicBezTo>
                    <a:cubicBezTo>
                      <a:pt x="124" y="270"/>
                      <a:pt x="0" y="162"/>
                      <a:pt x="24" y="87"/>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413"/>
              <p:cNvSpPr>
                <a:spLocks noEditPoints="1"/>
              </p:cNvSpPr>
              <p:nvPr/>
            </p:nvSpPr>
            <p:spPr bwMode="auto">
              <a:xfrm>
                <a:off x="1098" y="3089"/>
                <a:ext cx="86" cy="72"/>
              </a:xfrm>
              <a:custGeom>
                <a:avLst/>
                <a:gdLst>
                  <a:gd name="T0" fmla="*/ 758 w 783"/>
                  <a:gd name="T1" fmla="*/ 300 h 658"/>
                  <a:gd name="T2" fmla="*/ 391 w 783"/>
                  <a:gd name="T3" fmla="*/ 329 h 658"/>
                  <a:gd name="T4" fmla="*/ 114 w 783"/>
                  <a:gd name="T5" fmla="*/ 87 h 658"/>
                  <a:gd name="T6" fmla="*/ 481 w 783"/>
                  <a:gd name="T7" fmla="*/ 58 h 658"/>
                  <a:gd name="T8" fmla="*/ 758 w 783"/>
                  <a:gd name="T9" fmla="*/ 300 h 658"/>
                  <a:gd name="T10" fmla="*/ 758 w 783"/>
                  <a:gd name="T11" fmla="*/ 300 h 658"/>
                  <a:gd name="T12" fmla="*/ 668 w 783"/>
                  <a:gd name="T13" fmla="*/ 571 h 658"/>
                  <a:gd name="T14" fmla="*/ 302 w 783"/>
                  <a:gd name="T15" fmla="*/ 600 h 658"/>
                  <a:gd name="T16" fmla="*/ 25 w 783"/>
                  <a:gd name="T17" fmla="*/ 358 h 658"/>
                  <a:gd name="T18" fmla="*/ 114 w 783"/>
                  <a:gd name="T19" fmla="*/ 87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3" h="658">
                    <a:moveTo>
                      <a:pt x="758" y="300"/>
                    </a:moveTo>
                    <a:cubicBezTo>
                      <a:pt x="733" y="375"/>
                      <a:pt x="569" y="388"/>
                      <a:pt x="391" y="329"/>
                    </a:cubicBezTo>
                    <a:cubicBezTo>
                      <a:pt x="214" y="270"/>
                      <a:pt x="90" y="162"/>
                      <a:pt x="114" y="87"/>
                    </a:cubicBezTo>
                    <a:cubicBezTo>
                      <a:pt x="139" y="13"/>
                      <a:pt x="303" y="0"/>
                      <a:pt x="481" y="58"/>
                    </a:cubicBezTo>
                    <a:cubicBezTo>
                      <a:pt x="659" y="117"/>
                      <a:pt x="783" y="225"/>
                      <a:pt x="758" y="300"/>
                    </a:cubicBezTo>
                    <a:close/>
                    <a:moveTo>
                      <a:pt x="758" y="300"/>
                    </a:moveTo>
                    <a:lnTo>
                      <a:pt x="668" y="571"/>
                    </a:lnTo>
                    <a:cubicBezTo>
                      <a:pt x="644" y="645"/>
                      <a:pt x="480" y="658"/>
                      <a:pt x="302" y="600"/>
                    </a:cubicBezTo>
                    <a:cubicBezTo>
                      <a:pt x="124" y="541"/>
                      <a:pt x="0" y="433"/>
                      <a:pt x="25" y="358"/>
                    </a:cubicBezTo>
                    <a:lnTo>
                      <a:pt x="114" y="8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414"/>
              <p:cNvSpPr>
                <a:spLocks/>
              </p:cNvSpPr>
              <p:nvPr/>
            </p:nvSpPr>
            <p:spPr bwMode="auto">
              <a:xfrm>
                <a:off x="1111" y="3068"/>
                <a:ext cx="83" cy="64"/>
              </a:xfrm>
              <a:custGeom>
                <a:avLst/>
                <a:gdLst>
                  <a:gd name="T0" fmla="*/ 116 w 755"/>
                  <a:gd name="T1" fmla="*/ 0 h 575"/>
                  <a:gd name="T2" fmla="*/ 390 w 755"/>
                  <a:gd name="T3" fmla="*/ 242 h 575"/>
                  <a:gd name="T4" fmla="*/ 755 w 755"/>
                  <a:gd name="T5" fmla="*/ 211 h 575"/>
                  <a:gd name="T6" fmla="*/ 664 w 755"/>
                  <a:gd name="T7" fmla="*/ 485 h 575"/>
                  <a:gd name="T8" fmla="*/ 300 w 755"/>
                  <a:gd name="T9" fmla="*/ 517 h 575"/>
                  <a:gd name="T10" fmla="*/ 25 w 755"/>
                  <a:gd name="T11" fmla="*/ 274 h 575"/>
                  <a:gd name="T12" fmla="*/ 116 w 755"/>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755" h="575">
                    <a:moveTo>
                      <a:pt x="116" y="0"/>
                    </a:moveTo>
                    <a:cubicBezTo>
                      <a:pt x="91" y="75"/>
                      <a:pt x="214" y="184"/>
                      <a:pt x="390" y="242"/>
                    </a:cubicBezTo>
                    <a:cubicBezTo>
                      <a:pt x="567" y="301"/>
                      <a:pt x="730" y="286"/>
                      <a:pt x="755" y="211"/>
                    </a:cubicBezTo>
                    <a:lnTo>
                      <a:pt x="664" y="485"/>
                    </a:lnTo>
                    <a:cubicBezTo>
                      <a:pt x="639" y="561"/>
                      <a:pt x="476" y="575"/>
                      <a:pt x="300" y="517"/>
                    </a:cubicBezTo>
                    <a:cubicBezTo>
                      <a:pt x="123" y="458"/>
                      <a:pt x="0" y="350"/>
                      <a:pt x="25" y="274"/>
                    </a:cubicBezTo>
                    <a:lnTo>
                      <a:pt x="116"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415"/>
              <p:cNvSpPr>
                <a:spLocks/>
              </p:cNvSpPr>
              <p:nvPr/>
            </p:nvSpPr>
            <p:spPr bwMode="auto">
              <a:xfrm>
                <a:off x="1121" y="3058"/>
                <a:ext cx="75" cy="43"/>
              </a:xfrm>
              <a:custGeom>
                <a:avLst/>
                <a:gdLst>
                  <a:gd name="T0" fmla="*/ 25 w 689"/>
                  <a:gd name="T1" fmla="*/ 90 h 391"/>
                  <a:gd name="T2" fmla="*/ 390 w 689"/>
                  <a:gd name="T3" fmla="*/ 58 h 391"/>
                  <a:gd name="T4" fmla="*/ 664 w 689"/>
                  <a:gd name="T5" fmla="*/ 301 h 391"/>
                  <a:gd name="T6" fmla="*/ 299 w 689"/>
                  <a:gd name="T7" fmla="*/ 332 h 391"/>
                  <a:gd name="T8" fmla="*/ 25 w 689"/>
                  <a:gd name="T9" fmla="*/ 90 h 391"/>
                </a:gdLst>
                <a:ahLst/>
                <a:cxnLst>
                  <a:cxn ang="0">
                    <a:pos x="T0" y="T1"/>
                  </a:cxn>
                  <a:cxn ang="0">
                    <a:pos x="T2" y="T3"/>
                  </a:cxn>
                  <a:cxn ang="0">
                    <a:pos x="T4" y="T5"/>
                  </a:cxn>
                  <a:cxn ang="0">
                    <a:pos x="T6" y="T7"/>
                  </a:cxn>
                  <a:cxn ang="0">
                    <a:pos x="T8" y="T9"/>
                  </a:cxn>
                </a:cxnLst>
                <a:rect l="0" t="0" r="r" b="b"/>
                <a:pathLst>
                  <a:path w="689" h="391">
                    <a:moveTo>
                      <a:pt x="25" y="90"/>
                    </a:moveTo>
                    <a:cubicBezTo>
                      <a:pt x="50" y="14"/>
                      <a:pt x="213" y="0"/>
                      <a:pt x="390" y="58"/>
                    </a:cubicBezTo>
                    <a:cubicBezTo>
                      <a:pt x="566" y="116"/>
                      <a:pt x="689" y="225"/>
                      <a:pt x="664" y="301"/>
                    </a:cubicBezTo>
                    <a:cubicBezTo>
                      <a:pt x="639" y="376"/>
                      <a:pt x="476" y="391"/>
                      <a:pt x="299" y="332"/>
                    </a:cubicBezTo>
                    <a:cubicBezTo>
                      <a:pt x="123" y="274"/>
                      <a:pt x="0" y="165"/>
                      <a:pt x="25" y="90"/>
                    </a:cubicBezTo>
                  </a:path>
                </a:pathLst>
              </a:cu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416"/>
              <p:cNvSpPr>
                <a:spLocks noEditPoints="1"/>
              </p:cNvSpPr>
              <p:nvPr/>
            </p:nvSpPr>
            <p:spPr bwMode="auto">
              <a:xfrm>
                <a:off x="1111" y="3058"/>
                <a:ext cx="85" cy="74"/>
              </a:xfrm>
              <a:custGeom>
                <a:avLst/>
                <a:gdLst>
                  <a:gd name="T0" fmla="*/ 755 w 780"/>
                  <a:gd name="T1" fmla="*/ 301 h 665"/>
                  <a:gd name="T2" fmla="*/ 390 w 780"/>
                  <a:gd name="T3" fmla="*/ 332 h 665"/>
                  <a:gd name="T4" fmla="*/ 116 w 780"/>
                  <a:gd name="T5" fmla="*/ 90 h 665"/>
                  <a:gd name="T6" fmla="*/ 481 w 780"/>
                  <a:gd name="T7" fmla="*/ 58 h 665"/>
                  <a:gd name="T8" fmla="*/ 755 w 780"/>
                  <a:gd name="T9" fmla="*/ 301 h 665"/>
                  <a:gd name="T10" fmla="*/ 755 w 780"/>
                  <a:gd name="T11" fmla="*/ 301 h 665"/>
                  <a:gd name="T12" fmla="*/ 664 w 780"/>
                  <a:gd name="T13" fmla="*/ 575 h 665"/>
                  <a:gd name="T14" fmla="*/ 300 w 780"/>
                  <a:gd name="T15" fmla="*/ 607 h 665"/>
                  <a:gd name="T16" fmla="*/ 25 w 780"/>
                  <a:gd name="T17" fmla="*/ 364 h 665"/>
                  <a:gd name="T18" fmla="*/ 116 w 780"/>
                  <a:gd name="T19" fmla="*/ 9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665">
                    <a:moveTo>
                      <a:pt x="755" y="301"/>
                    </a:moveTo>
                    <a:cubicBezTo>
                      <a:pt x="730" y="376"/>
                      <a:pt x="567" y="391"/>
                      <a:pt x="390" y="332"/>
                    </a:cubicBezTo>
                    <a:cubicBezTo>
                      <a:pt x="214" y="274"/>
                      <a:pt x="91" y="165"/>
                      <a:pt x="116" y="90"/>
                    </a:cubicBezTo>
                    <a:cubicBezTo>
                      <a:pt x="141" y="14"/>
                      <a:pt x="304" y="0"/>
                      <a:pt x="481" y="58"/>
                    </a:cubicBezTo>
                    <a:cubicBezTo>
                      <a:pt x="657" y="116"/>
                      <a:pt x="780" y="225"/>
                      <a:pt x="755" y="301"/>
                    </a:cubicBezTo>
                    <a:close/>
                    <a:moveTo>
                      <a:pt x="755" y="301"/>
                    </a:moveTo>
                    <a:lnTo>
                      <a:pt x="664" y="575"/>
                    </a:lnTo>
                    <a:cubicBezTo>
                      <a:pt x="639" y="651"/>
                      <a:pt x="476" y="665"/>
                      <a:pt x="300" y="607"/>
                    </a:cubicBezTo>
                    <a:cubicBezTo>
                      <a:pt x="123" y="548"/>
                      <a:pt x="0" y="440"/>
                      <a:pt x="25" y="364"/>
                    </a:cubicBezTo>
                    <a:lnTo>
                      <a:pt x="116" y="9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417"/>
              <p:cNvSpPr>
                <a:spLocks/>
              </p:cNvSpPr>
              <p:nvPr/>
            </p:nvSpPr>
            <p:spPr bwMode="auto">
              <a:xfrm>
                <a:off x="1110" y="3035"/>
                <a:ext cx="106" cy="76"/>
              </a:xfrm>
              <a:custGeom>
                <a:avLst/>
                <a:gdLst>
                  <a:gd name="T0" fmla="*/ 134 w 962"/>
                  <a:gd name="T1" fmla="*/ 0 h 689"/>
                  <a:gd name="T2" fmla="*/ 496 w 962"/>
                  <a:gd name="T3" fmla="*/ 295 h 689"/>
                  <a:gd name="T4" fmla="*/ 962 w 962"/>
                  <a:gd name="T5" fmla="*/ 273 h 689"/>
                  <a:gd name="T6" fmla="*/ 857 w 962"/>
                  <a:gd name="T7" fmla="*/ 591 h 689"/>
                  <a:gd name="T8" fmla="*/ 391 w 962"/>
                  <a:gd name="T9" fmla="*/ 613 h 689"/>
                  <a:gd name="T10" fmla="*/ 29 w 962"/>
                  <a:gd name="T11" fmla="*/ 318 h 689"/>
                  <a:gd name="T12" fmla="*/ 134 w 962"/>
                  <a:gd name="T13" fmla="*/ 0 h 689"/>
                </a:gdLst>
                <a:ahLst/>
                <a:cxnLst>
                  <a:cxn ang="0">
                    <a:pos x="T0" y="T1"/>
                  </a:cxn>
                  <a:cxn ang="0">
                    <a:pos x="T2" y="T3"/>
                  </a:cxn>
                  <a:cxn ang="0">
                    <a:pos x="T4" y="T5"/>
                  </a:cxn>
                  <a:cxn ang="0">
                    <a:pos x="T6" y="T7"/>
                  </a:cxn>
                  <a:cxn ang="0">
                    <a:pos x="T8" y="T9"/>
                  </a:cxn>
                  <a:cxn ang="0">
                    <a:pos x="T10" y="T11"/>
                  </a:cxn>
                  <a:cxn ang="0">
                    <a:pos x="T12" y="T13"/>
                  </a:cxn>
                </a:cxnLst>
                <a:rect l="0" t="0" r="r" b="b"/>
                <a:pathLst>
                  <a:path w="962" h="689">
                    <a:moveTo>
                      <a:pt x="134" y="0"/>
                    </a:moveTo>
                    <a:cubicBezTo>
                      <a:pt x="105" y="88"/>
                      <a:pt x="267" y="220"/>
                      <a:pt x="496" y="295"/>
                    </a:cubicBezTo>
                    <a:cubicBezTo>
                      <a:pt x="724" y="371"/>
                      <a:pt x="933" y="361"/>
                      <a:pt x="962" y="273"/>
                    </a:cubicBezTo>
                    <a:lnTo>
                      <a:pt x="857" y="591"/>
                    </a:lnTo>
                    <a:cubicBezTo>
                      <a:pt x="828" y="679"/>
                      <a:pt x="619" y="689"/>
                      <a:pt x="391" y="613"/>
                    </a:cubicBezTo>
                    <a:cubicBezTo>
                      <a:pt x="162" y="538"/>
                      <a:pt x="0" y="406"/>
                      <a:pt x="29" y="318"/>
                    </a:cubicBezTo>
                    <a:lnTo>
                      <a:pt x="134" y="0"/>
                    </a:lnTo>
                    <a:close/>
                  </a:path>
                </a:pathLst>
              </a:custGeom>
              <a:solidFill>
                <a:srgbClr val="DDDDD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418"/>
              <p:cNvSpPr>
                <a:spLocks/>
              </p:cNvSpPr>
              <p:nvPr/>
            </p:nvSpPr>
            <p:spPr bwMode="auto">
              <a:xfrm>
                <a:off x="1122" y="3025"/>
                <a:ext cx="97" cy="51"/>
              </a:xfrm>
              <a:custGeom>
                <a:avLst/>
                <a:gdLst>
                  <a:gd name="T0" fmla="*/ 29 w 886"/>
                  <a:gd name="T1" fmla="*/ 98 h 469"/>
                  <a:gd name="T2" fmla="*/ 496 w 886"/>
                  <a:gd name="T3" fmla="*/ 75 h 469"/>
                  <a:gd name="T4" fmla="*/ 857 w 886"/>
                  <a:gd name="T5" fmla="*/ 371 h 469"/>
                  <a:gd name="T6" fmla="*/ 391 w 886"/>
                  <a:gd name="T7" fmla="*/ 393 h 469"/>
                  <a:gd name="T8" fmla="*/ 29 w 886"/>
                  <a:gd name="T9" fmla="*/ 98 h 469"/>
                </a:gdLst>
                <a:ahLst/>
                <a:cxnLst>
                  <a:cxn ang="0">
                    <a:pos x="T0" y="T1"/>
                  </a:cxn>
                  <a:cxn ang="0">
                    <a:pos x="T2" y="T3"/>
                  </a:cxn>
                  <a:cxn ang="0">
                    <a:pos x="T4" y="T5"/>
                  </a:cxn>
                  <a:cxn ang="0">
                    <a:pos x="T6" y="T7"/>
                  </a:cxn>
                  <a:cxn ang="0">
                    <a:pos x="T8" y="T9"/>
                  </a:cxn>
                </a:cxnLst>
                <a:rect l="0" t="0" r="r" b="b"/>
                <a:pathLst>
                  <a:path w="886" h="469">
                    <a:moveTo>
                      <a:pt x="29" y="98"/>
                    </a:moveTo>
                    <a:cubicBezTo>
                      <a:pt x="58" y="10"/>
                      <a:pt x="267" y="0"/>
                      <a:pt x="496" y="75"/>
                    </a:cubicBezTo>
                    <a:cubicBezTo>
                      <a:pt x="724" y="151"/>
                      <a:pt x="886" y="283"/>
                      <a:pt x="857" y="371"/>
                    </a:cubicBezTo>
                    <a:cubicBezTo>
                      <a:pt x="828" y="459"/>
                      <a:pt x="619" y="469"/>
                      <a:pt x="391" y="393"/>
                    </a:cubicBezTo>
                    <a:cubicBezTo>
                      <a:pt x="162" y="318"/>
                      <a:pt x="0" y="186"/>
                      <a:pt x="29" y="98"/>
                    </a:cubicBezTo>
                  </a:path>
                </a:pathLst>
              </a:custGeom>
              <a:solidFill>
                <a:srgbClr val="EBEBE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419"/>
              <p:cNvSpPr>
                <a:spLocks noEditPoints="1"/>
              </p:cNvSpPr>
              <p:nvPr/>
            </p:nvSpPr>
            <p:spPr bwMode="auto">
              <a:xfrm>
                <a:off x="1110" y="3025"/>
                <a:ext cx="109" cy="86"/>
              </a:xfrm>
              <a:custGeom>
                <a:avLst/>
                <a:gdLst>
                  <a:gd name="T0" fmla="*/ 962 w 991"/>
                  <a:gd name="T1" fmla="*/ 371 h 787"/>
                  <a:gd name="T2" fmla="*/ 496 w 991"/>
                  <a:gd name="T3" fmla="*/ 393 h 787"/>
                  <a:gd name="T4" fmla="*/ 134 w 991"/>
                  <a:gd name="T5" fmla="*/ 98 h 787"/>
                  <a:gd name="T6" fmla="*/ 601 w 991"/>
                  <a:gd name="T7" fmla="*/ 75 h 787"/>
                  <a:gd name="T8" fmla="*/ 962 w 991"/>
                  <a:gd name="T9" fmla="*/ 371 h 787"/>
                  <a:gd name="T10" fmla="*/ 962 w 991"/>
                  <a:gd name="T11" fmla="*/ 371 h 787"/>
                  <a:gd name="T12" fmla="*/ 857 w 991"/>
                  <a:gd name="T13" fmla="*/ 689 h 787"/>
                  <a:gd name="T14" fmla="*/ 391 w 991"/>
                  <a:gd name="T15" fmla="*/ 711 h 787"/>
                  <a:gd name="T16" fmla="*/ 29 w 991"/>
                  <a:gd name="T17" fmla="*/ 416 h 787"/>
                  <a:gd name="T18" fmla="*/ 134 w 991"/>
                  <a:gd name="T19" fmla="*/ 98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1" h="787">
                    <a:moveTo>
                      <a:pt x="962" y="371"/>
                    </a:moveTo>
                    <a:cubicBezTo>
                      <a:pt x="933" y="459"/>
                      <a:pt x="724" y="469"/>
                      <a:pt x="496" y="393"/>
                    </a:cubicBezTo>
                    <a:cubicBezTo>
                      <a:pt x="267" y="318"/>
                      <a:pt x="105" y="186"/>
                      <a:pt x="134" y="98"/>
                    </a:cubicBezTo>
                    <a:cubicBezTo>
                      <a:pt x="163" y="10"/>
                      <a:pt x="372" y="0"/>
                      <a:pt x="601" y="75"/>
                    </a:cubicBezTo>
                    <a:cubicBezTo>
                      <a:pt x="829" y="151"/>
                      <a:pt x="991" y="283"/>
                      <a:pt x="962" y="371"/>
                    </a:cubicBezTo>
                    <a:close/>
                    <a:moveTo>
                      <a:pt x="962" y="371"/>
                    </a:moveTo>
                    <a:lnTo>
                      <a:pt x="857" y="689"/>
                    </a:lnTo>
                    <a:cubicBezTo>
                      <a:pt x="828" y="777"/>
                      <a:pt x="619" y="787"/>
                      <a:pt x="391" y="711"/>
                    </a:cubicBezTo>
                    <a:cubicBezTo>
                      <a:pt x="162" y="636"/>
                      <a:pt x="0" y="504"/>
                      <a:pt x="29" y="416"/>
                    </a:cubicBezTo>
                    <a:lnTo>
                      <a:pt x="134" y="98"/>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420"/>
              <p:cNvSpPr>
                <a:spLocks/>
              </p:cNvSpPr>
              <p:nvPr/>
            </p:nvSpPr>
            <p:spPr bwMode="auto">
              <a:xfrm>
                <a:off x="1125" y="3021"/>
                <a:ext cx="144" cy="81"/>
              </a:xfrm>
              <a:custGeom>
                <a:avLst/>
                <a:gdLst>
                  <a:gd name="T0" fmla="*/ 118 w 144"/>
                  <a:gd name="T1" fmla="*/ 81 h 81"/>
                  <a:gd name="T2" fmla="*/ 23 w 144"/>
                  <a:gd name="T3" fmla="*/ 37 h 81"/>
                  <a:gd name="T4" fmla="*/ 9 w 144"/>
                  <a:gd name="T5" fmla="*/ 27 h 81"/>
                  <a:gd name="T6" fmla="*/ 0 w 144"/>
                  <a:gd name="T7" fmla="*/ 17 h 81"/>
                  <a:gd name="T8" fmla="*/ 3 w 144"/>
                  <a:gd name="T9" fmla="*/ 0 h 81"/>
                  <a:gd name="T10" fmla="*/ 17 w 144"/>
                  <a:gd name="T11" fmla="*/ 0 h 81"/>
                  <a:gd name="T12" fmla="*/ 39 w 144"/>
                  <a:gd name="T13" fmla="*/ 3 h 81"/>
                  <a:gd name="T14" fmla="*/ 63 w 144"/>
                  <a:gd name="T15" fmla="*/ 14 h 81"/>
                  <a:gd name="T16" fmla="*/ 82 w 144"/>
                  <a:gd name="T17" fmla="*/ 23 h 81"/>
                  <a:gd name="T18" fmla="*/ 95 w 144"/>
                  <a:gd name="T19" fmla="*/ 30 h 81"/>
                  <a:gd name="T20" fmla="*/ 144 w 144"/>
                  <a:gd name="T21" fmla="*/ 72 h 81"/>
                  <a:gd name="T22" fmla="*/ 118 w 144"/>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81">
                    <a:moveTo>
                      <a:pt x="118" y="81"/>
                    </a:moveTo>
                    <a:lnTo>
                      <a:pt x="23" y="37"/>
                    </a:lnTo>
                    <a:lnTo>
                      <a:pt x="9" y="27"/>
                    </a:lnTo>
                    <a:lnTo>
                      <a:pt x="0" y="17"/>
                    </a:lnTo>
                    <a:lnTo>
                      <a:pt x="3" y="0"/>
                    </a:lnTo>
                    <a:lnTo>
                      <a:pt x="17" y="0"/>
                    </a:lnTo>
                    <a:lnTo>
                      <a:pt x="39" y="3"/>
                    </a:lnTo>
                    <a:lnTo>
                      <a:pt x="63" y="14"/>
                    </a:lnTo>
                    <a:lnTo>
                      <a:pt x="82" y="23"/>
                    </a:lnTo>
                    <a:lnTo>
                      <a:pt x="95" y="30"/>
                    </a:lnTo>
                    <a:lnTo>
                      <a:pt x="144" y="72"/>
                    </a:lnTo>
                    <a:lnTo>
                      <a:pt x="118" y="8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421"/>
              <p:cNvSpPr>
                <a:spLocks/>
              </p:cNvSpPr>
              <p:nvPr/>
            </p:nvSpPr>
            <p:spPr bwMode="auto">
              <a:xfrm>
                <a:off x="1125" y="3021"/>
                <a:ext cx="144" cy="81"/>
              </a:xfrm>
              <a:custGeom>
                <a:avLst/>
                <a:gdLst>
                  <a:gd name="T0" fmla="*/ 118 w 144"/>
                  <a:gd name="T1" fmla="*/ 81 h 81"/>
                  <a:gd name="T2" fmla="*/ 23 w 144"/>
                  <a:gd name="T3" fmla="*/ 37 h 81"/>
                  <a:gd name="T4" fmla="*/ 9 w 144"/>
                  <a:gd name="T5" fmla="*/ 27 h 81"/>
                  <a:gd name="T6" fmla="*/ 0 w 144"/>
                  <a:gd name="T7" fmla="*/ 17 h 81"/>
                  <a:gd name="T8" fmla="*/ 3 w 144"/>
                  <a:gd name="T9" fmla="*/ 0 h 81"/>
                  <a:gd name="T10" fmla="*/ 17 w 144"/>
                  <a:gd name="T11" fmla="*/ 0 h 81"/>
                  <a:gd name="T12" fmla="*/ 39 w 144"/>
                  <a:gd name="T13" fmla="*/ 3 h 81"/>
                  <a:gd name="T14" fmla="*/ 63 w 144"/>
                  <a:gd name="T15" fmla="*/ 14 h 81"/>
                  <a:gd name="T16" fmla="*/ 82 w 144"/>
                  <a:gd name="T17" fmla="*/ 23 h 81"/>
                  <a:gd name="T18" fmla="*/ 95 w 144"/>
                  <a:gd name="T19" fmla="*/ 30 h 81"/>
                  <a:gd name="T20" fmla="*/ 144 w 144"/>
                  <a:gd name="T21" fmla="*/ 72 h 81"/>
                  <a:gd name="T22" fmla="*/ 118 w 144"/>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81">
                    <a:moveTo>
                      <a:pt x="118" y="81"/>
                    </a:moveTo>
                    <a:lnTo>
                      <a:pt x="23" y="37"/>
                    </a:lnTo>
                    <a:lnTo>
                      <a:pt x="9" y="27"/>
                    </a:lnTo>
                    <a:lnTo>
                      <a:pt x="0" y="17"/>
                    </a:lnTo>
                    <a:lnTo>
                      <a:pt x="3" y="0"/>
                    </a:lnTo>
                    <a:lnTo>
                      <a:pt x="17" y="0"/>
                    </a:lnTo>
                    <a:lnTo>
                      <a:pt x="39" y="3"/>
                    </a:lnTo>
                    <a:lnTo>
                      <a:pt x="63" y="14"/>
                    </a:lnTo>
                    <a:lnTo>
                      <a:pt x="82" y="23"/>
                    </a:lnTo>
                    <a:lnTo>
                      <a:pt x="95" y="30"/>
                    </a:lnTo>
                    <a:lnTo>
                      <a:pt x="144" y="72"/>
                    </a:lnTo>
                    <a:lnTo>
                      <a:pt x="118" y="8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422"/>
              <p:cNvSpPr>
                <a:spLocks/>
              </p:cNvSpPr>
              <p:nvPr/>
            </p:nvSpPr>
            <p:spPr bwMode="auto">
              <a:xfrm>
                <a:off x="1126" y="3007"/>
                <a:ext cx="148" cy="95"/>
              </a:xfrm>
              <a:custGeom>
                <a:avLst/>
                <a:gdLst>
                  <a:gd name="T0" fmla="*/ 148 w 148"/>
                  <a:gd name="T1" fmla="*/ 71 h 95"/>
                  <a:gd name="T2" fmla="*/ 142 w 148"/>
                  <a:gd name="T3" fmla="*/ 88 h 95"/>
                  <a:gd name="T4" fmla="*/ 116 w 148"/>
                  <a:gd name="T5" fmla="*/ 95 h 95"/>
                  <a:gd name="T6" fmla="*/ 35 w 148"/>
                  <a:gd name="T7" fmla="*/ 58 h 95"/>
                  <a:gd name="T8" fmla="*/ 15 w 148"/>
                  <a:gd name="T9" fmla="*/ 46 h 95"/>
                  <a:gd name="T10" fmla="*/ 2 w 148"/>
                  <a:gd name="T11" fmla="*/ 36 h 95"/>
                  <a:gd name="T12" fmla="*/ 0 w 148"/>
                  <a:gd name="T13" fmla="*/ 24 h 95"/>
                  <a:gd name="T14" fmla="*/ 1 w 148"/>
                  <a:gd name="T15" fmla="*/ 13 h 95"/>
                  <a:gd name="T16" fmla="*/ 9 w 148"/>
                  <a:gd name="T17" fmla="*/ 0 h 95"/>
                  <a:gd name="T18" fmla="*/ 8 w 148"/>
                  <a:gd name="T19" fmla="*/ 19 h 95"/>
                  <a:gd name="T20" fmla="*/ 21 w 148"/>
                  <a:gd name="T21" fmla="*/ 32 h 95"/>
                  <a:gd name="T22" fmla="*/ 33 w 148"/>
                  <a:gd name="T23" fmla="*/ 39 h 95"/>
                  <a:gd name="T24" fmla="*/ 52 w 148"/>
                  <a:gd name="T25" fmla="*/ 48 h 95"/>
                  <a:gd name="T26" fmla="*/ 64 w 148"/>
                  <a:gd name="T27" fmla="*/ 54 h 95"/>
                  <a:gd name="T28" fmla="*/ 123 w 148"/>
                  <a:gd name="T29" fmla="*/ 79 h 95"/>
                  <a:gd name="T30" fmla="*/ 148 w 148"/>
                  <a:gd name="T31"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95">
                    <a:moveTo>
                      <a:pt x="148" y="71"/>
                    </a:moveTo>
                    <a:lnTo>
                      <a:pt x="142" y="88"/>
                    </a:lnTo>
                    <a:lnTo>
                      <a:pt x="116" y="95"/>
                    </a:lnTo>
                    <a:lnTo>
                      <a:pt x="35" y="58"/>
                    </a:lnTo>
                    <a:lnTo>
                      <a:pt x="15" y="46"/>
                    </a:lnTo>
                    <a:lnTo>
                      <a:pt x="2" y="36"/>
                    </a:lnTo>
                    <a:lnTo>
                      <a:pt x="0" y="24"/>
                    </a:lnTo>
                    <a:lnTo>
                      <a:pt x="1" y="13"/>
                    </a:lnTo>
                    <a:lnTo>
                      <a:pt x="9" y="0"/>
                    </a:lnTo>
                    <a:lnTo>
                      <a:pt x="8" y="19"/>
                    </a:lnTo>
                    <a:lnTo>
                      <a:pt x="21" y="32"/>
                    </a:lnTo>
                    <a:lnTo>
                      <a:pt x="33" y="39"/>
                    </a:lnTo>
                    <a:lnTo>
                      <a:pt x="52" y="48"/>
                    </a:lnTo>
                    <a:lnTo>
                      <a:pt x="64" y="54"/>
                    </a:lnTo>
                    <a:lnTo>
                      <a:pt x="123" y="79"/>
                    </a:lnTo>
                    <a:lnTo>
                      <a:pt x="148" y="7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423"/>
              <p:cNvSpPr>
                <a:spLocks/>
              </p:cNvSpPr>
              <p:nvPr/>
            </p:nvSpPr>
            <p:spPr bwMode="auto">
              <a:xfrm>
                <a:off x="1126" y="3007"/>
                <a:ext cx="148" cy="95"/>
              </a:xfrm>
              <a:custGeom>
                <a:avLst/>
                <a:gdLst>
                  <a:gd name="T0" fmla="*/ 148 w 148"/>
                  <a:gd name="T1" fmla="*/ 71 h 95"/>
                  <a:gd name="T2" fmla="*/ 142 w 148"/>
                  <a:gd name="T3" fmla="*/ 88 h 95"/>
                  <a:gd name="T4" fmla="*/ 116 w 148"/>
                  <a:gd name="T5" fmla="*/ 95 h 95"/>
                  <a:gd name="T6" fmla="*/ 35 w 148"/>
                  <a:gd name="T7" fmla="*/ 58 h 95"/>
                  <a:gd name="T8" fmla="*/ 15 w 148"/>
                  <a:gd name="T9" fmla="*/ 46 h 95"/>
                  <a:gd name="T10" fmla="*/ 2 w 148"/>
                  <a:gd name="T11" fmla="*/ 36 h 95"/>
                  <a:gd name="T12" fmla="*/ 0 w 148"/>
                  <a:gd name="T13" fmla="*/ 24 h 95"/>
                  <a:gd name="T14" fmla="*/ 1 w 148"/>
                  <a:gd name="T15" fmla="*/ 13 h 95"/>
                  <a:gd name="T16" fmla="*/ 9 w 148"/>
                  <a:gd name="T17" fmla="*/ 0 h 95"/>
                  <a:gd name="T18" fmla="*/ 8 w 148"/>
                  <a:gd name="T19" fmla="*/ 19 h 95"/>
                  <a:gd name="T20" fmla="*/ 21 w 148"/>
                  <a:gd name="T21" fmla="*/ 32 h 95"/>
                  <a:gd name="T22" fmla="*/ 33 w 148"/>
                  <a:gd name="T23" fmla="*/ 39 h 95"/>
                  <a:gd name="T24" fmla="*/ 52 w 148"/>
                  <a:gd name="T25" fmla="*/ 48 h 95"/>
                  <a:gd name="T26" fmla="*/ 64 w 148"/>
                  <a:gd name="T27" fmla="*/ 54 h 95"/>
                  <a:gd name="T28" fmla="*/ 123 w 148"/>
                  <a:gd name="T29" fmla="*/ 79 h 95"/>
                  <a:gd name="T30" fmla="*/ 148 w 148"/>
                  <a:gd name="T31"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95">
                    <a:moveTo>
                      <a:pt x="148" y="71"/>
                    </a:moveTo>
                    <a:lnTo>
                      <a:pt x="142" y="88"/>
                    </a:lnTo>
                    <a:lnTo>
                      <a:pt x="116" y="95"/>
                    </a:lnTo>
                    <a:lnTo>
                      <a:pt x="35" y="58"/>
                    </a:lnTo>
                    <a:lnTo>
                      <a:pt x="15" y="46"/>
                    </a:lnTo>
                    <a:lnTo>
                      <a:pt x="2" y="36"/>
                    </a:lnTo>
                    <a:lnTo>
                      <a:pt x="0" y="24"/>
                    </a:lnTo>
                    <a:lnTo>
                      <a:pt x="1" y="13"/>
                    </a:lnTo>
                    <a:lnTo>
                      <a:pt x="9" y="0"/>
                    </a:lnTo>
                    <a:lnTo>
                      <a:pt x="8" y="19"/>
                    </a:lnTo>
                    <a:lnTo>
                      <a:pt x="21" y="32"/>
                    </a:lnTo>
                    <a:lnTo>
                      <a:pt x="33" y="39"/>
                    </a:lnTo>
                    <a:lnTo>
                      <a:pt x="52" y="48"/>
                    </a:lnTo>
                    <a:lnTo>
                      <a:pt x="64" y="54"/>
                    </a:lnTo>
                    <a:lnTo>
                      <a:pt x="123" y="79"/>
                    </a:lnTo>
                    <a:lnTo>
                      <a:pt x="148" y="7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Freeform 424"/>
              <p:cNvSpPr>
                <a:spLocks/>
              </p:cNvSpPr>
              <p:nvPr/>
            </p:nvSpPr>
            <p:spPr bwMode="auto">
              <a:xfrm>
                <a:off x="927" y="2672"/>
                <a:ext cx="341" cy="341"/>
              </a:xfrm>
              <a:custGeom>
                <a:avLst/>
                <a:gdLst>
                  <a:gd name="T0" fmla="*/ 169 w 3098"/>
                  <a:gd name="T1" fmla="*/ 169 h 3102"/>
                  <a:gd name="T2" fmla="*/ 779 w 3098"/>
                  <a:gd name="T3" fmla="*/ 169 h 3102"/>
                  <a:gd name="T4" fmla="*/ 2930 w 3098"/>
                  <a:gd name="T5" fmla="*/ 2323 h 3102"/>
                  <a:gd name="T6" fmla="*/ 2930 w 3098"/>
                  <a:gd name="T7" fmla="*/ 2934 h 3102"/>
                  <a:gd name="T8" fmla="*/ 2930 w 3098"/>
                  <a:gd name="T9" fmla="*/ 2934 h 3102"/>
                  <a:gd name="T10" fmla="*/ 2319 w 3098"/>
                  <a:gd name="T11" fmla="*/ 2933 h 3102"/>
                  <a:gd name="T12" fmla="*/ 168 w 3098"/>
                  <a:gd name="T13" fmla="*/ 779 h 3102"/>
                  <a:gd name="T14" fmla="*/ 169 w 3098"/>
                  <a:gd name="T15" fmla="*/ 169 h 3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8" h="3102">
                    <a:moveTo>
                      <a:pt x="169" y="169"/>
                    </a:moveTo>
                    <a:cubicBezTo>
                      <a:pt x="337" y="0"/>
                      <a:pt x="611" y="0"/>
                      <a:pt x="779" y="169"/>
                    </a:cubicBezTo>
                    <a:lnTo>
                      <a:pt x="2930" y="2323"/>
                    </a:lnTo>
                    <a:cubicBezTo>
                      <a:pt x="3098" y="2492"/>
                      <a:pt x="3098" y="2765"/>
                      <a:pt x="2930" y="2934"/>
                    </a:cubicBezTo>
                    <a:lnTo>
                      <a:pt x="2930" y="2934"/>
                    </a:lnTo>
                    <a:cubicBezTo>
                      <a:pt x="2761" y="3102"/>
                      <a:pt x="2488" y="3102"/>
                      <a:pt x="2319" y="2933"/>
                    </a:cubicBezTo>
                    <a:lnTo>
                      <a:pt x="168" y="779"/>
                    </a:lnTo>
                    <a:cubicBezTo>
                      <a:pt x="0" y="610"/>
                      <a:pt x="0" y="337"/>
                      <a:pt x="169" y="169"/>
                    </a:cubicBezTo>
                    <a:close/>
                  </a:path>
                </a:pathLst>
              </a:custGeom>
              <a:solidFill>
                <a:srgbClr val="FFFF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425"/>
              <p:cNvSpPr>
                <a:spLocks/>
              </p:cNvSpPr>
              <p:nvPr/>
            </p:nvSpPr>
            <p:spPr bwMode="auto">
              <a:xfrm>
                <a:off x="927" y="2672"/>
                <a:ext cx="341" cy="341"/>
              </a:xfrm>
              <a:custGeom>
                <a:avLst/>
                <a:gdLst>
                  <a:gd name="T0" fmla="*/ 169 w 3098"/>
                  <a:gd name="T1" fmla="*/ 169 h 3102"/>
                  <a:gd name="T2" fmla="*/ 779 w 3098"/>
                  <a:gd name="T3" fmla="*/ 169 h 3102"/>
                  <a:gd name="T4" fmla="*/ 2930 w 3098"/>
                  <a:gd name="T5" fmla="*/ 2323 h 3102"/>
                  <a:gd name="T6" fmla="*/ 2930 w 3098"/>
                  <a:gd name="T7" fmla="*/ 2934 h 3102"/>
                  <a:gd name="T8" fmla="*/ 2930 w 3098"/>
                  <a:gd name="T9" fmla="*/ 2934 h 3102"/>
                  <a:gd name="T10" fmla="*/ 2319 w 3098"/>
                  <a:gd name="T11" fmla="*/ 2933 h 3102"/>
                  <a:gd name="T12" fmla="*/ 168 w 3098"/>
                  <a:gd name="T13" fmla="*/ 779 h 3102"/>
                  <a:gd name="T14" fmla="*/ 169 w 3098"/>
                  <a:gd name="T15" fmla="*/ 169 h 3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8" h="3102">
                    <a:moveTo>
                      <a:pt x="169" y="169"/>
                    </a:moveTo>
                    <a:cubicBezTo>
                      <a:pt x="337" y="0"/>
                      <a:pt x="611" y="0"/>
                      <a:pt x="779" y="169"/>
                    </a:cubicBezTo>
                    <a:lnTo>
                      <a:pt x="2930" y="2323"/>
                    </a:lnTo>
                    <a:cubicBezTo>
                      <a:pt x="3098" y="2492"/>
                      <a:pt x="3098" y="2765"/>
                      <a:pt x="2930" y="2934"/>
                    </a:cubicBezTo>
                    <a:lnTo>
                      <a:pt x="2930" y="2934"/>
                    </a:lnTo>
                    <a:cubicBezTo>
                      <a:pt x="2761" y="3102"/>
                      <a:pt x="2488" y="3102"/>
                      <a:pt x="2319" y="2933"/>
                    </a:cubicBezTo>
                    <a:lnTo>
                      <a:pt x="168" y="779"/>
                    </a:lnTo>
                    <a:cubicBezTo>
                      <a:pt x="0" y="610"/>
                      <a:pt x="0" y="337"/>
                      <a:pt x="169" y="169"/>
                    </a:cubicBez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426"/>
              <p:cNvSpPr>
                <a:spLocks/>
              </p:cNvSpPr>
              <p:nvPr/>
            </p:nvSpPr>
            <p:spPr bwMode="auto">
              <a:xfrm>
                <a:off x="1134" y="3005"/>
                <a:ext cx="143" cy="81"/>
              </a:xfrm>
              <a:custGeom>
                <a:avLst/>
                <a:gdLst>
                  <a:gd name="T0" fmla="*/ 117 w 143"/>
                  <a:gd name="T1" fmla="*/ 81 h 81"/>
                  <a:gd name="T2" fmla="*/ 23 w 143"/>
                  <a:gd name="T3" fmla="*/ 37 h 81"/>
                  <a:gd name="T4" fmla="*/ 8 w 143"/>
                  <a:gd name="T5" fmla="*/ 27 h 81"/>
                  <a:gd name="T6" fmla="*/ 0 w 143"/>
                  <a:gd name="T7" fmla="*/ 17 h 81"/>
                  <a:gd name="T8" fmla="*/ 2 w 143"/>
                  <a:gd name="T9" fmla="*/ 0 h 81"/>
                  <a:gd name="T10" fmla="*/ 16 w 143"/>
                  <a:gd name="T11" fmla="*/ 0 h 81"/>
                  <a:gd name="T12" fmla="*/ 38 w 143"/>
                  <a:gd name="T13" fmla="*/ 3 h 81"/>
                  <a:gd name="T14" fmla="*/ 62 w 143"/>
                  <a:gd name="T15" fmla="*/ 14 h 81"/>
                  <a:gd name="T16" fmla="*/ 81 w 143"/>
                  <a:gd name="T17" fmla="*/ 24 h 81"/>
                  <a:gd name="T18" fmla="*/ 94 w 143"/>
                  <a:gd name="T19" fmla="*/ 30 h 81"/>
                  <a:gd name="T20" fmla="*/ 143 w 143"/>
                  <a:gd name="T21" fmla="*/ 73 h 81"/>
                  <a:gd name="T22" fmla="*/ 117 w 143"/>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81">
                    <a:moveTo>
                      <a:pt x="117" y="81"/>
                    </a:moveTo>
                    <a:lnTo>
                      <a:pt x="23" y="37"/>
                    </a:lnTo>
                    <a:lnTo>
                      <a:pt x="8" y="27"/>
                    </a:lnTo>
                    <a:lnTo>
                      <a:pt x="0" y="17"/>
                    </a:lnTo>
                    <a:lnTo>
                      <a:pt x="2" y="0"/>
                    </a:lnTo>
                    <a:lnTo>
                      <a:pt x="16" y="0"/>
                    </a:lnTo>
                    <a:lnTo>
                      <a:pt x="38" y="3"/>
                    </a:lnTo>
                    <a:lnTo>
                      <a:pt x="62" y="14"/>
                    </a:lnTo>
                    <a:lnTo>
                      <a:pt x="81" y="24"/>
                    </a:lnTo>
                    <a:lnTo>
                      <a:pt x="94" y="30"/>
                    </a:lnTo>
                    <a:lnTo>
                      <a:pt x="143" y="73"/>
                    </a:lnTo>
                    <a:lnTo>
                      <a:pt x="117" y="8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427"/>
              <p:cNvSpPr>
                <a:spLocks/>
              </p:cNvSpPr>
              <p:nvPr/>
            </p:nvSpPr>
            <p:spPr bwMode="auto">
              <a:xfrm>
                <a:off x="1134" y="3005"/>
                <a:ext cx="143" cy="81"/>
              </a:xfrm>
              <a:custGeom>
                <a:avLst/>
                <a:gdLst>
                  <a:gd name="T0" fmla="*/ 117 w 143"/>
                  <a:gd name="T1" fmla="*/ 81 h 81"/>
                  <a:gd name="T2" fmla="*/ 23 w 143"/>
                  <a:gd name="T3" fmla="*/ 37 h 81"/>
                  <a:gd name="T4" fmla="*/ 8 w 143"/>
                  <a:gd name="T5" fmla="*/ 27 h 81"/>
                  <a:gd name="T6" fmla="*/ 0 w 143"/>
                  <a:gd name="T7" fmla="*/ 17 h 81"/>
                  <a:gd name="T8" fmla="*/ 2 w 143"/>
                  <a:gd name="T9" fmla="*/ 0 h 81"/>
                  <a:gd name="T10" fmla="*/ 16 w 143"/>
                  <a:gd name="T11" fmla="*/ 0 h 81"/>
                  <a:gd name="T12" fmla="*/ 38 w 143"/>
                  <a:gd name="T13" fmla="*/ 3 h 81"/>
                  <a:gd name="T14" fmla="*/ 62 w 143"/>
                  <a:gd name="T15" fmla="*/ 14 h 81"/>
                  <a:gd name="T16" fmla="*/ 81 w 143"/>
                  <a:gd name="T17" fmla="*/ 24 h 81"/>
                  <a:gd name="T18" fmla="*/ 94 w 143"/>
                  <a:gd name="T19" fmla="*/ 30 h 81"/>
                  <a:gd name="T20" fmla="*/ 143 w 143"/>
                  <a:gd name="T21" fmla="*/ 73 h 81"/>
                  <a:gd name="T22" fmla="*/ 117 w 143"/>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81">
                    <a:moveTo>
                      <a:pt x="117" y="81"/>
                    </a:moveTo>
                    <a:lnTo>
                      <a:pt x="23" y="37"/>
                    </a:lnTo>
                    <a:lnTo>
                      <a:pt x="8" y="27"/>
                    </a:lnTo>
                    <a:lnTo>
                      <a:pt x="0" y="17"/>
                    </a:lnTo>
                    <a:lnTo>
                      <a:pt x="2" y="0"/>
                    </a:lnTo>
                    <a:lnTo>
                      <a:pt x="16" y="0"/>
                    </a:lnTo>
                    <a:lnTo>
                      <a:pt x="38" y="3"/>
                    </a:lnTo>
                    <a:lnTo>
                      <a:pt x="62" y="14"/>
                    </a:lnTo>
                    <a:lnTo>
                      <a:pt x="81" y="24"/>
                    </a:lnTo>
                    <a:lnTo>
                      <a:pt x="94" y="30"/>
                    </a:lnTo>
                    <a:lnTo>
                      <a:pt x="143" y="73"/>
                    </a:lnTo>
                    <a:lnTo>
                      <a:pt x="117" y="81"/>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Freeform 428"/>
              <p:cNvSpPr>
                <a:spLocks/>
              </p:cNvSpPr>
              <p:nvPr/>
            </p:nvSpPr>
            <p:spPr bwMode="auto">
              <a:xfrm>
                <a:off x="1140" y="2984"/>
                <a:ext cx="111" cy="72"/>
              </a:xfrm>
              <a:custGeom>
                <a:avLst/>
                <a:gdLst>
                  <a:gd name="T0" fmla="*/ 121 w 1011"/>
                  <a:gd name="T1" fmla="*/ 0 h 656"/>
                  <a:gd name="T2" fmla="*/ 519 w 1011"/>
                  <a:gd name="T3" fmla="*/ 289 h 656"/>
                  <a:gd name="T4" fmla="*/ 1011 w 1011"/>
                  <a:gd name="T5" fmla="*/ 316 h 656"/>
                  <a:gd name="T6" fmla="*/ 915 w 1011"/>
                  <a:gd name="T7" fmla="*/ 584 h 656"/>
                  <a:gd name="T8" fmla="*/ 424 w 1011"/>
                  <a:gd name="T9" fmla="*/ 557 h 656"/>
                  <a:gd name="T10" fmla="*/ 26 w 1011"/>
                  <a:gd name="T11" fmla="*/ 268 h 656"/>
                  <a:gd name="T12" fmla="*/ 121 w 1011"/>
                  <a:gd name="T13" fmla="*/ 0 h 656"/>
                </a:gdLst>
                <a:ahLst/>
                <a:cxnLst>
                  <a:cxn ang="0">
                    <a:pos x="T0" y="T1"/>
                  </a:cxn>
                  <a:cxn ang="0">
                    <a:pos x="T2" y="T3"/>
                  </a:cxn>
                  <a:cxn ang="0">
                    <a:pos x="T4" y="T5"/>
                  </a:cxn>
                  <a:cxn ang="0">
                    <a:pos x="T6" y="T7"/>
                  </a:cxn>
                  <a:cxn ang="0">
                    <a:pos x="T8" y="T9"/>
                  </a:cxn>
                  <a:cxn ang="0">
                    <a:pos x="T10" y="T11"/>
                  </a:cxn>
                  <a:cxn ang="0">
                    <a:pos x="T12" y="T13"/>
                  </a:cxn>
                </a:cxnLst>
                <a:rect l="0" t="0" r="r" b="b"/>
                <a:pathLst>
                  <a:path w="1011" h="656">
                    <a:moveTo>
                      <a:pt x="121" y="0"/>
                    </a:moveTo>
                    <a:cubicBezTo>
                      <a:pt x="95" y="72"/>
                      <a:pt x="274" y="201"/>
                      <a:pt x="519" y="289"/>
                    </a:cubicBezTo>
                    <a:cubicBezTo>
                      <a:pt x="765" y="376"/>
                      <a:pt x="985" y="388"/>
                      <a:pt x="1011" y="316"/>
                    </a:cubicBezTo>
                    <a:lnTo>
                      <a:pt x="915" y="584"/>
                    </a:lnTo>
                    <a:cubicBezTo>
                      <a:pt x="890" y="656"/>
                      <a:pt x="670" y="644"/>
                      <a:pt x="424" y="557"/>
                    </a:cubicBezTo>
                    <a:cubicBezTo>
                      <a:pt x="178" y="469"/>
                      <a:pt x="0" y="340"/>
                      <a:pt x="26" y="268"/>
                    </a:cubicBezTo>
                    <a:lnTo>
                      <a:pt x="121" y="0"/>
                    </a:lnTo>
                    <a:close/>
                  </a:path>
                </a:pathLst>
              </a:custGeom>
              <a:solidFill>
                <a:srgbClr val="80808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429"/>
              <p:cNvSpPr>
                <a:spLocks/>
              </p:cNvSpPr>
              <p:nvPr/>
            </p:nvSpPr>
            <p:spPr bwMode="auto">
              <a:xfrm>
                <a:off x="1150" y="2976"/>
                <a:ext cx="104" cy="51"/>
              </a:xfrm>
              <a:custGeom>
                <a:avLst/>
                <a:gdLst>
                  <a:gd name="T0" fmla="*/ 26 w 941"/>
                  <a:gd name="T1" fmla="*/ 73 h 461"/>
                  <a:gd name="T2" fmla="*/ 517 w 941"/>
                  <a:gd name="T3" fmla="*/ 100 h 461"/>
                  <a:gd name="T4" fmla="*/ 916 w 941"/>
                  <a:gd name="T5" fmla="*/ 389 h 461"/>
                  <a:gd name="T6" fmla="*/ 424 w 941"/>
                  <a:gd name="T7" fmla="*/ 362 h 461"/>
                  <a:gd name="T8" fmla="*/ 26 w 941"/>
                  <a:gd name="T9" fmla="*/ 73 h 461"/>
                </a:gdLst>
                <a:ahLst/>
                <a:cxnLst>
                  <a:cxn ang="0">
                    <a:pos x="T0" y="T1"/>
                  </a:cxn>
                  <a:cxn ang="0">
                    <a:pos x="T2" y="T3"/>
                  </a:cxn>
                  <a:cxn ang="0">
                    <a:pos x="T4" y="T5"/>
                  </a:cxn>
                  <a:cxn ang="0">
                    <a:pos x="T6" y="T7"/>
                  </a:cxn>
                  <a:cxn ang="0">
                    <a:pos x="T8" y="T9"/>
                  </a:cxn>
                </a:cxnLst>
                <a:rect l="0" t="0" r="r" b="b"/>
                <a:pathLst>
                  <a:path w="941" h="461">
                    <a:moveTo>
                      <a:pt x="26" y="73"/>
                    </a:moveTo>
                    <a:cubicBezTo>
                      <a:pt x="52" y="0"/>
                      <a:pt x="272" y="12"/>
                      <a:pt x="517" y="100"/>
                    </a:cubicBezTo>
                    <a:cubicBezTo>
                      <a:pt x="763" y="187"/>
                      <a:pt x="941" y="316"/>
                      <a:pt x="916" y="389"/>
                    </a:cubicBezTo>
                    <a:cubicBezTo>
                      <a:pt x="890" y="461"/>
                      <a:pt x="670" y="449"/>
                      <a:pt x="424" y="362"/>
                    </a:cubicBezTo>
                    <a:cubicBezTo>
                      <a:pt x="179" y="274"/>
                      <a:pt x="0" y="145"/>
                      <a:pt x="26" y="73"/>
                    </a:cubicBezTo>
                  </a:path>
                </a:pathLst>
              </a:custGeom>
              <a:solidFill>
                <a:srgbClr val="B3B3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44" name="Freeform 430"/>
              <p:cNvSpPr>
                <a:spLocks noEditPoints="1"/>
              </p:cNvSpPr>
              <p:nvPr/>
            </p:nvSpPr>
            <p:spPr bwMode="auto">
              <a:xfrm>
                <a:off x="1140" y="2976"/>
                <a:ext cx="114" cy="80"/>
              </a:xfrm>
              <a:custGeom>
                <a:avLst/>
                <a:gdLst>
                  <a:gd name="T0" fmla="*/ 1011 w 1036"/>
                  <a:gd name="T1" fmla="*/ 389 h 729"/>
                  <a:gd name="T2" fmla="*/ 519 w 1036"/>
                  <a:gd name="T3" fmla="*/ 362 h 729"/>
                  <a:gd name="T4" fmla="*/ 121 w 1036"/>
                  <a:gd name="T5" fmla="*/ 73 h 729"/>
                  <a:gd name="T6" fmla="*/ 612 w 1036"/>
                  <a:gd name="T7" fmla="*/ 100 h 729"/>
                  <a:gd name="T8" fmla="*/ 1011 w 1036"/>
                  <a:gd name="T9" fmla="*/ 389 h 729"/>
                  <a:gd name="T10" fmla="*/ 1011 w 1036"/>
                  <a:gd name="T11" fmla="*/ 389 h 729"/>
                  <a:gd name="T12" fmla="*/ 915 w 1036"/>
                  <a:gd name="T13" fmla="*/ 657 h 729"/>
                  <a:gd name="T14" fmla="*/ 424 w 1036"/>
                  <a:gd name="T15" fmla="*/ 630 h 729"/>
                  <a:gd name="T16" fmla="*/ 26 w 1036"/>
                  <a:gd name="T17" fmla="*/ 341 h 729"/>
                  <a:gd name="T18" fmla="*/ 121 w 1036"/>
                  <a:gd name="T19" fmla="*/ 73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729">
                    <a:moveTo>
                      <a:pt x="1011" y="389"/>
                    </a:moveTo>
                    <a:cubicBezTo>
                      <a:pt x="985" y="461"/>
                      <a:pt x="765" y="449"/>
                      <a:pt x="519" y="362"/>
                    </a:cubicBezTo>
                    <a:cubicBezTo>
                      <a:pt x="274" y="274"/>
                      <a:pt x="95" y="145"/>
                      <a:pt x="121" y="73"/>
                    </a:cubicBezTo>
                    <a:cubicBezTo>
                      <a:pt x="147" y="0"/>
                      <a:pt x="367" y="12"/>
                      <a:pt x="612" y="100"/>
                    </a:cubicBezTo>
                    <a:cubicBezTo>
                      <a:pt x="858" y="187"/>
                      <a:pt x="1036" y="316"/>
                      <a:pt x="1011" y="389"/>
                    </a:cubicBezTo>
                    <a:close/>
                    <a:moveTo>
                      <a:pt x="1011" y="389"/>
                    </a:moveTo>
                    <a:lnTo>
                      <a:pt x="915" y="657"/>
                    </a:lnTo>
                    <a:cubicBezTo>
                      <a:pt x="890" y="729"/>
                      <a:pt x="670" y="717"/>
                      <a:pt x="424" y="630"/>
                    </a:cubicBezTo>
                    <a:cubicBezTo>
                      <a:pt x="178" y="542"/>
                      <a:pt x="0" y="413"/>
                      <a:pt x="26" y="341"/>
                    </a:cubicBezTo>
                    <a:lnTo>
                      <a:pt x="121" y="7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45" name="Freeform 431"/>
              <p:cNvSpPr>
                <a:spLocks/>
              </p:cNvSpPr>
              <p:nvPr/>
            </p:nvSpPr>
            <p:spPr bwMode="auto">
              <a:xfrm>
                <a:off x="902" y="2677"/>
                <a:ext cx="341" cy="342"/>
              </a:xfrm>
              <a:custGeom>
                <a:avLst/>
                <a:gdLst>
                  <a:gd name="T0" fmla="*/ 170 w 3103"/>
                  <a:gd name="T1" fmla="*/ 169 h 3106"/>
                  <a:gd name="T2" fmla="*/ 783 w 3103"/>
                  <a:gd name="T3" fmla="*/ 169 h 3106"/>
                  <a:gd name="T4" fmla="*/ 2934 w 3103"/>
                  <a:gd name="T5" fmla="*/ 2323 h 3106"/>
                  <a:gd name="T6" fmla="*/ 2933 w 3103"/>
                  <a:gd name="T7" fmla="*/ 2937 h 3106"/>
                  <a:gd name="T8" fmla="*/ 2933 w 3103"/>
                  <a:gd name="T9" fmla="*/ 2937 h 3106"/>
                  <a:gd name="T10" fmla="*/ 2320 w 3103"/>
                  <a:gd name="T11" fmla="*/ 2936 h 3106"/>
                  <a:gd name="T12" fmla="*/ 169 w 3103"/>
                  <a:gd name="T13" fmla="*/ 782 h 3106"/>
                  <a:gd name="T14" fmla="*/ 170 w 3103"/>
                  <a:gd name="T15" fmla="*/ 169 h 3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3" h="3106">
                    <a:moveTo>
                      <a:pt x="170" y="169"/>
                    </a:moveTo>
                    <a:cubicBezTo>
                      <a:pt x="339" y="0"/>
                      <a:pt x="614" y="0"/>
                      <a:pt x="783" y="169"/>
                    </a:cubicBezTo>
                    <a:lnTo>
                      <a:pt x="2934" y="2323"/>
                    </a:lnTo>
                    <a:cubicBezTo>
                      <a:pt x="3103" y="2493"/>
                      <a:pt x="3103" y="2767"/>
                      <a:pt x="2933" y="2937"/>
                    </a:cubicBezTo>
                    <a:lnTo>
                      <a:pt x="2933" y="2937"/>
                    </a:lnTo>
                    <a:cubicBezTo>
                      <a:pt x="2764" y="3106"/>
                      <a:pt x="2489" y="3106"/>
                      <a:pt x="2320" y="2936"/>
                    </a:cubicBezTo>
                    <a:lnTo>
                      <a:pt x="169" y="782"/>
                    </a:lnTo>
                    <a:cubicBezTo>
                      <a:pt x="0" y="613"/>
                      <a:pt x="0" y="338"/>
                      <a:pt x="170" y="169"/>
                    </a:cubicBezTo>
                    <a:close/>
                  </a:path>
                </a:pathLst>
              </a:custGeom>
              <a:solidFill>
                <a:srgbClr val="FFFF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47" name="Freeform 432"/>
              <p:cNvSpPr>
                <a:spLocks/>
              </p:cNvSpPr>
              <p:nvPr/>
            </p:nvSpPr>
            <p:spPr bwMode="auto">
              <a:xfrm>
                <a:off x="902" y="2677"/>
                <a:ext cx="341" cy="342"/>
              </a:xfrm>
              <a:custGeom>
                <a:avLst/>
                <a:gdLst>
                  <a:gd name="T0" fmla="*/ 170 w 3103"/>
                  <a:gd name="T1" fmla="*/ 169 h 3106"/>
                  <a:gd name="T2" fmla="*/ 783 w 3103"/>
                  <a:gd name="T3" fmla="*/ 169 h 3106"/>
                  <a:gd name="T4" fmla="*/ 2934 w 3103"/>
                  <a:gd name="T5" fmla="*/ 2323 h 3106"/>
                  <a:gd name="T6" fmla="*/ 2933 w 3103"/>
                  <a:gd name="T7" fmla="*/ 2937 h 3106"/>
                  <a:gd name="T8" fmla="*/ 2933 w 3103"/>
                  <a:gd name="T9" fmla="*/ 2937 h 3106"/>
                  <a:gd name="T10" fmla="*/ 2320 w 3103"/>
                  <a:gd name="T11" fmla="*/ 2936 h 3106"/>
                  <a:gd name="T12" fmla="*/ 169 w 3103"/>
                  <a:gd name="T13" fmla="*/ 782 h 3106"/>
                  <a:gd name="T14" fmla="*/ 170 w 3103"/>
                  <a:gd name="T15" fmla="*/ 169 h 3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3" h="3106">
                    <a:moveTo>
                      <a:pt x="170" y="169"/>
                    </a:moveTo>
                    <a:cubicBezTo>
                      <a:pt x="339" y="0"/>
                      <a:pt x="614" y="0"/>
                      <a:pt x="783" y="169"/>
                    </a:cubicBezTo>
                    <a:lnTo>
                      <a:pt x="2934" y="2323"/>
                    </a:lnTo>
                    <a:cubicBezTo>
                      <a:pt x="3103" y="2493"/>
                      <a:pt x="3103" y="2767"/>
                      <a:pt x="2933" y="2937"/>
                    </a:cubicBezTo>
                    <a:lnTo>
                      <a:pt x="2933" y="2937"/>
                    </a:lnTo>
                    <a:cubicBezTo>
                      <a:pt x="2764" y="3106"/>
                      <a:pt x="2489" y="3106"/>
                      <a:pt x="2320" y="2936"/>
                    </a:cubicBezTo>
                    <a:lnTo>
                      <a:pt x="169" y="782"/>
                    </a:lnTo>
                    <a:cubicBezTo>
                      <a:pt x="0" y="613"/>
                      <a:pt x="0" y="338"/>
                      <a:pt x="170" y="169"/>
                    </a:cubicBez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0" name="Freeform 433"/>
              <p:cNvSpPr>
                <a:spLocks/>
              </p:cNvSpPr>
              <p:nvPr/>
            </p:nvSpPr>
            <p:spPr bwMode="auto">
              <a:xfrm>
                <a:off x="738" y="2607"/>
                <a:ext cx="384" cy="386"/>
              </a:xfrm>
              <a:custGeom>
                <a:avLst/>
                <a:gdLst>
                  <a:gd name="T0" fmla="*/ 186 w 384"/>
                  <a:gd name="T1" fmla="*/ 0 h 386"/>
                  <a:gd name="T2" fmla="*/ 384 w 384"/>
                  <a:gd name="T3" fmla="*/ 172 h 386"/>
                  <a:gd name="T4" fmla="*/ 198 w 384"/>
                  <a:gd name="T5" fmla="*/ 386 h 386"/>
                  <a:gd name="T6" fmla="*/ 0 w 384"/>
                  <a:gd name="T7" fmla="*/ 213 h 386"/>
                  <a:gd name="T8" fmla="*/ 186 w 384"/>
                  <a:gd name="T9" fmla="*/ 0 h 386"/>
                </a:gdLst>
                <a:ahLst/>
                <a:cxnLst>
                  <a:cxn ang="0">
                    <a:pos x="T0" y="T1"/>
                  </a:cxn>
                  <a:cxn ang="0">
                    <a:pos x="T2" y="T3"/>
                  </a:cxn>
                  <a:cxn ang="0">
                    <a:pos x="T4" y="T5"/>
                  </a:cxn>
                  <a:cxn ang="0">
                    <a:pos x="T6" y="T7"/>
                  </a:cxn>
                  <a:cxn ang="0">
                    <a:pos x="T8" y="T9"/>
                  </a:cxn>
                </a:cxnLst>
                <a:rect l="0" t="0" r="r" b="b"/>
                <a:pathLst>
                  <a:path w="384" h="386">
                    <a:moveTo>
                      <a:pt x="186" y="0"/>
                    </a:moveTo>
                    <a:lnTo>
                      <a:pt x="384" y="172"/>
                    </a:lnTo>
                    <a:lnTo>
                      <a:pt x="198" y="386"/>
                    </a:lnTo>
                    <a:lnTo>
                      <a:pt x="0" y="213"/>
                    </a:lnTo>
                    <a:lnTo>
                      <a:pt x="1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1" name="Freeform 434"/>
              <p:cNvSpPr>
                <a:spLocks/>
              </p:cNvSpPr>
              <p:nvPr/>
            </p:nvSpPr>
            <p:spPr bwMode="auto">
              <a:xfrm>
                <a:off x="1193" y="3060"/>
                <a:ext cx="132" cy="108"/>
              </a:xfrm>
              <a:custGeom>
                <a:avLst/>
                <a:gdLst>
                  <a:gd name="T0" fmla="*/ 111 w 132"/>
                  <a:gd name="T1" fmla="*/ 0 h 108"/>
                  <a:gd name="T2" fmla="*/ 20 w 132"/>
                  <a:gd name="T3" fmla="*/ 28 h 108"/>
                  <a:gd name="T4" fmla="*/ 0 w 132"/>
                  <a:gd name="T5" fmla="*/ 89 h 108"/>
                  <a:gd name="T6" fmla="*/ 22 w 132"/>
                  <a:gd name="T7" fmla="*/ 108 h 108"/>
                  <a:gd name="T8" fmla="*/ 39 w 132"/>
                  <a:gd name="T9" fmla="*/ 101 h 108"/>
                  <a:gd name="T10" fmla="*/ 59 w 132"/>
                  <a:gd name="T11" fmla="*/ 80 h 108"/>
                  <a:gd name="T12" fmla="*/ 114 w 132"/>
                  <a:gd name="T13" fmla="*/ 62 h 108"/>
                  <a:gd name="T14" fmla="*/ 132 w 132"/>
                  <a:gd name="T15" fmla="*/ 14 h 108"/>
                  <a:gd name="T16" fmla="*/ 111 w 13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8">
                    <a:moveTo>
                      <a:pt x="111" y="0"/>
                    </a:moveTo>
                    <a:lnTo>
                      <a:pt x="20" y="28"/>
                    </a:lnTo>
                    <a:lnTo>
                      <a:pt x="0" y="89"/>
                    </a:lnTo>
                    <a:lnTo>
                      <a:pt x="22" y="108"/>
                    </a:lnTo>
                    <a:lnTo>
                      <a:pt x="39" y="101"/>
                    </a:lnTo>
                    <a:lnTo>
                      <a:pt x="59" y="80"/>
                    </a:lnTo>
                    <a:lnTo>
                      <a:pt x="114" y="62"/>
                    </a:lnTo>
                    <a:lnTo>
                      <a:pt x="132" y="14"/>
                    </a:lnTo>
                    <a:lnTo>
                      <a:pt x="111"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2" name="Freeform 435"/>
              <p:cNvSpPr>
                <a:spLocks/>
              </p:cNvSpPr>
              <p:nvPr/>
            </p:nvSpPr>
            <p:spPr bwMode="auto">
              <a:xfrm>
                <a:off x="1193" y="3060"/>
                <a:ext cx="132" cy="108"/>
              </a:xfrm>
              <a:custGeom>
                <a:avLst/>
                <a:gdLst>
                  <a:gd name="T0" fmla="*/ 111 w 132"/>
                  <a:gd name="T1" fmla="*/ 0 h 108"/>
                  <a:gd name="T2" fmla="*/ 20 w 132"/>
                  <a:gd name="T3" fmla="*/ 28 h 108"/>
                  <a:gd name="T4" fmla="*/ 0 w 132"/>
                  <a:gd name="T5" fmla="*/ 89 h 108"/>
                  <a:gd name="T6" fmla="*/ 22 w 132"/>
                  <a:gd name="T7" fmla="*/ 108 h 108"/>
                  <a:gd name="T8" fmla="*/ 39 w 132"/>
                  <a:gd name="T9" fmla="*/ 101 h 108"/>
                  <a:gd name="T10" fmla="*/ 59 w 132"/>
                  <a:gd name="T11" fmla="*/ 80 h 108"/>
                  <a:gd name="T12" fmla="*/ 114 w 132"/>
                  <a:gd name="T13" fmla="*/ 62 h 108"/>
                  <a:gd name="T14" fmla="*/ 132 w 132"/>
                  <a:gd name="T15" fmla="*/ 14 h 108"/>
                  <a:gd name="T16" fmla="*/ 111 w 13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8">
                    <a:moveTo>
                      <a:pt x="111" y="0"/>
                    </a:moveTo>
                    <a:lnTo>
                      <a:pt x="20" y="28"/>
                    </a:lnTo>
                    <a:lnTo>
                      <a:pt x="0" y="89"/>
                    </a:lnTo>
                    <a:lnTo>
                      <a:pt x="22" y="108"/>
                    </a:lnTo>
                    <a:lnTo>
                      <a:pt x="39" y="101"/>
                    </a:lnTo>
                    <a:lnTo>
                      <a:pt x="59" y="80"/>
                    </a:lnTo>
                    <a:lnTo>
                      <a:pt x="114" y="62"/>
                    </a:lnTo>
                    <a:lnTo>
                      <a:pt x="132" y="14"/>
                    </a:lnTo>
                    <a:lnTo>
                      <a:pt x="111" y="0"/>
                    </a:lnTo>
                    <a:close/>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3" name="Freeform 436"/>
              <p:cNvSpPr>
                <a:spLocks/>
              </p:cNvSpPr>
              <p:nvPr/>
            </p:nvSpPr>
            <p:spPr bwMode="auto">
              <a:xfrm>
                <a:off x="1216" y="3075"/>
                <a:ext cx="109" cy="25"/>
              </a:xfrm>
              <a:custGeom>
                <a:avLst/>
                <a:gdLst>
                  <a:gd name="T0" fmla="*/ 109 w 109"/>
                  <a:gd name="T1" fmla="*/ 0 h 25"/>
                  <a:gd name="T2" fmla="*/ 21 w 109"/>
                  <a:gd name="T3" fmla="*/ 25 h 25"/>
                  <a:gd name="T4" fmla="*/ 0 w 109"/>
                  <a:gd name="T5" fmla="*/ 10 h 25"/>
                  <a:gd name="T6" fmla="*/ 109 w 109"/>
                  <a:gd name="T7" fmla="*/ 0 h 25"/>
                </a:gdLst>
                <a:ahLst/>
                <a:cxnLst>
                  <a:cxn ang="0">
                    <a:pos x="T0" y="T1"/>
                  </a:cxn>
                  <a:cxn ang="0">
                    <a:pos x="T2" y="T3"/>
                  </a:cxn>
                  <a:cxn ang="0">
                    <a:pos x="T4" y="T5"/>
                  </a:cxn>
                  <a:cxn ang="0">
                    <a:pos x="T6" y="T7"/>
                  </a:cxn>
                </a:cxnLst>
                <a:rect l="0" t="0" r="r" b="b"/>
                <a:pathLst>
                  <a:path w="109" h="25">
                    <a:moveTo>
                      <a:pt x="109" y="0"/>
                    </a:moveTo>
                    <a:lnTo>
                      <a:pt x="21" y="25"/>
                    </a:lnTo>
                    <a:lnTo>
                      <a:pt x="0" y="10"/>
                    </a:lnTo>
                    <a:lnTo>
                      <a:pt x="109"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54" name="Freeform 437"/>
              <p:cNvSpPr>
                <a:spLocks/>
              </p:cNvSpPr>
              <p:nvPr/>
            </p:nvSpPr>
            <p:spPr bwMode="auto">
              <a:xfrm>
                <a:off x="1216" y="3075"/>
                <a:ext cx="109" cy="25"/>
              </a:xfrm>
              <a:custGeom>
                <a:avLst/>
                <a:gdLst>
                  <a:gd name="T0" fmla="*/ 109 w 109"/>
                  <a:gd name="T1" fmla="*/ 0 h 25"/>
                  <a:gd name="T2" fmla="*/ 21 w 109"/>
                  <a:gd name="T3" fmla="*/ 25 h 25"/>
                  <a:gd name="T4" fmla="*/ 0 w 109"/>
                  <a:gd name="T5" fmla="*/ 10 h 25"/>
                </a:gdLst>
                <a:ahLst/>
                <a:cxnLst>
                  <a:cxn ang="0">
                    <a:pos x="T0" y="T1"/>
                  </a:cxn>
                  <a:cxn ang="0">
                    <a:pos x="T2" y="T3"/>
                  </a:cxn>
                  <a:cxn ang="0">
                    <a:pos x="T4" y="T5"/>
                  </a:cxn>
                </a:cxnLst>
                <a:rect l="0" t="0" r="r" b="b"/>
                <a:pathLst>
                  <a:path w="109" h="25">
                    <a:moveTo>
                      <a:pt x="109" y="0"/>
                    </a:moveTo>
                    <a:lnTo>
                      <a:pt x="21" y="25"/>
                    </a:lnTo>
                    <a:lnTo>
                      <a:pt x="0" y="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5" name="Line 438"/>
              <p:cNvSpPr>
                <a:spLocks noChangeShapeType="1"/>
              </p:cNvSpPr>
              <p:nvPr/>
            </p:nvSpPr>
            <p:spPr bwMode="auto">
              <a:xfrm flipH="1">
                <a:off x="1207" y="3100"/>
                <a:ext cx="23" cy="6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6" name="Freeform 439"/>
              <p:cNvSpPr>
                <a:spLocks noEditPoints="1"/>
              </p:cNvSpPr>
              <p:nvPr/>
            </p:nvSpPr>
            <p:spPr bwMode="auto">
              <a:xfrm>
                <a:off x="1038" y="3008"/>
                <a:ext cx="208" cy="255"/>
              </a:xfrm>
              <a:custGeom>
                <a:avLst/>
                <a:gdLst>
                  <a:gd name="T0" fmla="*/ 1828 w 1892"/>
                  <a:gd name="T1" fmla="*/ 659 h 2316"/>
                  <a:gd name="T2" fmla="*/ 1105 w 1892"/>
                  <a:gd name="T3" fmla="*/ 735 h 2316"/>
                  <a:gd name="T4" fmla="*/ 611 w 1892"/>
                  <a:gd name="T5" fmla="*/ 202 h 2316"/>
                  <a:gd name="T6" fmla="*/ 1334 w 1892"/>
                  <a:gd name="T7" fmla="*/ 126 h 2316"/>
                  <a:gd name="T8" fmla="*/ 1828 w 1892"/>
                  <a:gd name="T9" fmla="*/ 659 h 2316"/>
                  <a:gd name="T10" fmla="*/ 1828 w 1892"/>
                  <a:gd name="T11" fmla="*/ 659 h 2316"/>
                  <a:gd name="T12" fmla="*/ 1281 w 1892"/>
                  <a:gd name="T13" fmla="*/ 2114 h 2316"/>
                  <a:gd name="T14" fmla="*/ 558 w 1892"/>
                  <a:gd name="T15" fmla="*/ 2189 h 2316"/>
                  <a:gd name="T16" fmla="*/ 64 w 1892"/>
                  <a:gd name="T17" fmla="*/ 1656 h 2316"/>
                  <a:gd name="T18" fmla="*/ 611 w 1892"/>
                  <a:gd name="T19" fmla="*/ 202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2" h="2316">
                    <a:moveTo>
                      <a:pt x="1828" y="659"/>
                    </a:moveTo>
                    <a:cubicBezTo>
                      <a:pt x="1765" y="828"/>
                      <a:pt x="1441" y="861"/>
                      <a:pt x="1105" y="735"/>
                    </a:cubicBezTo>
                    <a:cubicBezTo>
                      <a:pt x="769" y="608"/>
                      <a:pt x="547" y="370"/>
                      <a:pt x="611" y="202"/>
                    </a:cubicBezTo>
                    <a:cubicBezTo>
                      <a:pt x="674" y="33"/>
                      <a:pt x="998" y="0"/>
                      <a:pt x="1334" y="126"/>
                    </a:cubicBezTo>
                    <a:cubicBezTo>
                      <a:pt x="1670" y="252"/>
                      <a:pt x="1892" y="491"/>
                      <a:pt x="1828" y="659"/>
                    </a:cubicBezTo>
                    <a:close/>
                    <a:moveTo>
                      <a:pt x="1828" y="659"/>
                    </a:moveTo>
                    <a:lnTo>
                      <a:pt x="1281" y="2114"/>
                    </a:lnTo>
                    <a:cubicBezTo>
                      <a:pt x="1218" y="2282"/>
                      <a:pt x="894" y="2316"/>
                      <a:pt x="558" y="2189"/>
                    </a:cubicBezTo>
                    <a:cubicBezTo>
                      <a:pt x="222" y="2063"/>
                      <a:pt x="0" y="1824"/>
                      <a:pt x="64" y="1656"/>
                    </a:cubicBezTo>
                    <a:lnTo>
                      <a:pt x="611" y="202"/>
                    </a:lnTo>
                  </a:path>
                </a:pathLst>
              </a:custGeom>
              <a:noFill/>
              <a:ln w="952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7" name="Line 440"/>
              <p:cNvSpPr>
                <a:spLocks noChangeShapeType="1"/>
              </p:cNvSpPr>
              <p:nvPr/>
            </p:nvSpPr>
            <p:spPr bwMode="auto">
              <a:xfrm flipV="1">
                <a:off x="1176" y="303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8" name="Line 441"/>
              <p:cNvSpPr>
                <a:spLocks noChangeShapeType="1"/>
              </p:cNvSpPr>
              <p:nvPr/>
            </p:nvSpPr>
            <p:spPr bwMode="auto">
              <a:xfrm>
                <a:off x="1182" y="3096"/>
                <a:ext cx="47"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59" name="Line 442"/>
              <p:cNvSpPr>
                <a:spLocks noChangeShapeType="1"/>
              </p:cNvSpPr>
              <p:nvPr/>
            </p:nvSpPr>
            <p:spPr bwMode="auto">
              <a:xfrm>
                <a:off x="1343" y="3036"/>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0" name="Line 443"/>
              <p:cNvSpPr>
                <a:spLocks noChangeShapeType="1"/>
              </p:cNvSpPr>
              <p:nvPr/>
            </p:nvSpPr>
            <p:spPr bwMode="auto">
              <a:xfrm flipV="1">
                <a:off x="1225" y="305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1" name="Line 444"/>
              <p:cNvSpPr>
                <a:spLocks noChangeShapeType="1"/>
              </p:cNvSpPr>
              <p:nvPr/>
            </p:nvSpPr>
            <p:spPr bwMode="auto">
              <a:xfrm flipH="1">
                <a:off x="1363" y="3059"/>
                <a:ext cx="25"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2" name="Line 445"/>
              <p:cNvSpPr>
                <a:spLocks noChangeShapeType="1"/>
              </p:cNvSpPr>
              <p:nvPr/>
            </p:nvSpPr>
            <p:spPr bwMode="auto">
              <a:xfrm flipV="1">
                <a:off x="1202" y="3155"/>
                <a:ext cx="167" cy="6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3" name="Line 446"/>
              <p:cNvSpPr>
                <a:spLocks noChangeShapeType="1"/>
              </p:cNvSpPr>
              <p:nvPr/>
            </p:nvSpPr>
            <p:spPr bwMode="auto">
              <a:xfrm flipH="1">
                <a:off x="1155" y="3099"/>
                <a:ext cx="23" cy="102"/>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4" name="Line 447"/>
              <p:cNvSpPr>
                <a:spLocks noChangeShapeType="1"/>
              </p:cNvSpPr>
              <p:nvPr/>
            </p:nvSpPr>
            <p:spPr bwMode="auto">
              <a:xfrm flipH="1">
                <a:off x="1202" y="3116"/>
                <a:ext cx="25"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5" name="Line 448"/>
              <p:cNvSpPr>
                <a:spLocks noChangeShapeType="1"/>
              </p:cNvSpPr>
              <p:nvPr/>
            </p:nvSpPr>
            <p:spPr bwMode="auto">
              <a:xfrm flipH="1">
                <a:off x="1316" y="3040"/>
                <a:ext cx="23" cy="101"/>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6" name="Line 449"/>
              <p:cNvSpPr>
                <a:spLocks noChangeShapeType="1"/>
              </p:cNvSpPr>
              <p:nvPr/>
            </p:nvSpPr>
            <p:spPr bwMode="auto">
              <a:xfrm>
                <a:off x="1317" y="3138"/>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7" name="Line 450"/>
              <p:cNvSpPr>
                <a:spLocks noChangeShapeType="1"/>
              </p:cNvSpPr>
              <p:nvPr/>
            </p:nvSpPr>
            <p:spPr bwMode="auto">
              <a:xfrm>
                <a:off x="1158" y="3198"/>
                <a:ext cx="48" cy="2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8" name="Line 451"/>
              <p:cNvSpPr>
                <a:spLocks noChangeShapeType="1"/>
              </p:cNvSpPr>
              <p:nvPr/>
            </p:nvSpPr>
            <p:spPr bwMode="auto">
              <a:xfrm flipV="1">
                <a:off x="1155" y="3136"/>
                <a:ext cx="167" cy="60"/>
              </a:xfrm>
              <a:prstGeom prst="line">
                <a:avLst/>
              </a:prstGeom>
              <a:noFill/>
              <a:ln w="7938"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69" name="Freeform 452"/>
              <p:cNvSpPr>
                <a:spLocks/>
              </p:cNvSpPr>
              <p:nvPr/>
            </p:nvSpPr>
            <p:spPr bwMode="auto">
              <a:xfrm>
                <a:off x="584" y="3869"/>
                <a:ext cx="343" cy="143"/>
              </a:xfrm>
              <a:custGeom>
                <a:avLst/>
                <a:gdLst>
                  <a:gd name="T0" fmla="*/ 343 w 343"/>
                  <a:gd name="T1" fmla="*/ 67 h 143"/>
                  <a:gd name="T2" fmla="*/ 165 w 343"/>
                  <a:gd name="T3" fmla="*/ 143 h 143"/>
                  <a:gd name="T4" fmla="*/ 0 w 343"/>
                  <a:gd name="T5" fmla="*/ 71 h 143"/>
                  <a:gd name="T6" fmla="*/ 169 w 343"/>
                  <a:gd name="T7" fmla="*/ 0 h 143"/>
                  <a:gd name="T8" fmla="*/ 343 w 343"/>
                  <a:gd name="T9" fmla="*/ 67 h 143"/>
                </a:gdLst>
                <a:ahLst/>
                <a:cxnLst>
                  <a:cxn ang="0">
                    <a:pos x="T0" y="T1"/>
                  </a:cxn>
                  <a:cxn ang="0">
                    <a:pos x="T2" y="T3"/>
                  </a:cxn>
                  <a:cxn ang="0">
                    <a:pos x="T4" y="T5"/>
                  </a:cxn>
                  <a:cxn ang="0">
                    <a:pos x="T6" y="T7"/>
                  </a:cxn>
                  <a:cxn ang="0">
                    <a:pos x="T8" y="T9"/>
                  </a:cxn>
                </a:cxnLst>
                <a:rect l="0" t="0" r="r" b="b"/>
                <a:pathLst>
                  <a:path w="343" h="143">
                    <a:moveTo>
                      <a:pt x="343" y="67"/>
                    </a:moveTo>
                    <a:lnTo>
                      <a:pt x="165" y="143"/>
                    </a:lnTo>
                    <a:lnTo>
                      <a:pt x="0" y="71"/>
                    </a:lnTo>
                    <a:lnTo>
                      <a:pt x="169" y="0"/>
                    </a:lnTo>
                    <a:lnTo>
                      <a:pt x="343" y="6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0" name="Freeform 453"/>
              <p:cNvSpPr>
                <a:spLocks/>
              </p:cNvSpPr>
              <p:nvPr/>
            </p:nvSpPr>
            <p:spPr bwMode="auto">
              <a:xfrm>
                <a:off x="584" y="3869"/>
                <a:ext cx="343" cy="143"/>
              </a:xfrm>
              <a:custGeom>
                <a:avLst/>
                <a:gdLst>
                  <a:gd name="T0" fmla="*/ 343 w 343"/>
                  <a:gd name="T1" fmla="*/ 67 h 143"/>
                  <a:gd name="T2" fmla="*/ 165 w 343"/>
                  <a:gd name="T3" fmla="*/ 143 h 143"/>
                  <a:gd name="T4" fmla="*/ 0 w 343"/>
                  <a:gd name="T5" fmla="*/ 71 h 143"/>
                  <a:gd name="T6" fmla="*/ 169 w 343"/>
                  <a:gd name="T7" fmla="*/ 0 h 143"/>
                  <a:gd name="T8" fmla="*/ 343 w 343"/>
                  <a:gd name="T9" fmla="*/ 67 h 143"/>
                </a:gdLst>
                <a:ahLst/>
                <a:cxnLst>
                  <a:cxn ang="0">
                    <a:pos x="T0" y="T1"/>
                  </a:cxn>
                  <a:cxn ang="0">
                    <a:pos x="T2" y="T3"/>
                  </a:cxn>
                  <a:cxn ang="0">
                    <a:pos x="T4" y="T5"/>
                  </a:cxn>
                  <a:cxn ang="0">
                    <a:pos x="T6" y="T7"/>
                  </a:cxn>
                  <a:cxn ang="0">
                    <a:pos x="T8" y="T9"/>
                  </a:cxn>
                </a:cxnLst>
                <a:rect l="0" t="0" r="r" b="b"/>
                <a:pathLst>
                  <a:path w="343" h="143">
                    <a:moveTo>
                      <a:pt x="343" y="67"/>
                    </a:moveTo>
                    <a:lnTo>
                      <a:pt x="165" y="143"/>
                    </a:lnTo>
                    <a:lnTo>
                      <a:pt x="0" y="71"/>
                    </a:lnTo>
                    <a:lnTo>
                      <a:pt x="169" y="0"/>
                    </a:lnTo>
                    <a:lnTo>
                      <a:pt x="343" y="67"/>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1" name="Freeform 454"/>
              <p:cNvSpPr>
                <a:spLocks/>
              </p:cNvSpPr>
              <p:nvPr/>
            </p:nvSpPr>
            <p:spPr bwMode="auto">
              <a:xfrm>
                <a:off x="748" y="3935"/>
                <a:ext cx="179" cy="88"/>
              </a:xfrm>
              <a:custGeom>
                <a:avLst/>
                <a:gdLst>
                  <a:gd name="T0" fmla="*/ 179 w 179"/>
                  <a:gd name="T1" fmla="*/ 0 h 88"/>
                  <a:gd name="T2" fmla="*/ 179 w 179"/>
                  <a:gd name="T3" fmla="*/ 10 h 88"/>
                  <a:gd name="T4" fmla="*/ 0 w 179"/>
                  <a:gd name="T5" fmla="*/ 88 h 88"/>
                  <a:gd name="T6" fmla="*/ 0 w 179"/>
                  <a:gd name="T7" fmla="*/ 74 h 88"/>
                  <a:gd name="T8" fmla="*/ 179 w 179"/>
                  <a:gd name="T9" fmla="*/ 0 h 88"/>
                </a:gdLst>
                <a:ahLst/>
                <a:cxnLst>
                  <a:cxn ang="0">
                    <a:pos x="T0" y="T1"/>
                  </a:cxn>
                  <a:cxn ang="0">
                    <a:pos x="T2" y="T3"/>
                  </a:cxn>
                  <a:cxn ang="0">
                    <a:pos x="T4" y="T5"/>
                  </a:cxn>
                  <a:cxn ang="0">
                    <a:pos x="T6" y="T7"/>
                  </a:cxn>
                  <a:cxn ang="0">
                    <a:pos x="T8" y="T9"/>
                  </a:cxn>
                </a:cxnLst>
                <a:rect l="0" t="0" r="r" b="b"/>
                <a:pathLst>
                  <a:path w="179" h="88">
                    <a:moveTo>
                      <a:pt x="179" y="0"/>
                    </a:moveTo>
                    <a:lnTo>
                      <a:pt x="179" y="10"/>
                    </a:lnTo>
                    <a:lnTo>
                      <a:pt x="0" y="88"/>
                    </a:lnTo>
                    <a:lnTo>
                      <a:pt x="0" y="74"/>
                    </a:lnTo>
                    <a:lnTo>
                      <a:pt x="17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2" name="Freeform 455"/>
              <p:cNvSpPr>
                <a:spLocks/>
              </p:cNvSpPr>
              <p:nvPr/>
            </p:nvSpPr>
            <p:spPr bwMode="auto">
              <a:xfrm>
                <a:off x="748" y="3935"/>
                <a:ext cx="179" cy="88"/>
              </a:xfrm>
              <a:custGeom>
                <a:avLst/>
                <a:gdLst>
                  <a:gd name="T0" fmla="*/ 179 w 179"/>
                  <a:gd name="T1" fmla="*/ 0 h 88"/>
                  <a:gd name="T2" fmla="*/ 179 w 179"/>
                  <a:gd name="T3" fmla="*/ 10 h 88"/>
                  <a:gd name="T4" fmla="*/ 0 w 179"/>
                  <a:gd name="T5" fmla="*/ 88 h 88"/>
                  <a:gd name="T6" fmla="*/ 0 w 179"/>
                  <a:gd name="T7" fmla="*/ 74 h 88"/>
                  <a:gd name="T8" fmla="*/ 179 w 179"/>
                  <a:gd name="T9" fmla="*/ 0 h 88"/>
                </a:gdLst>
                <a:ahLst/>
                <a:cxnLst>
                  <a:cxn ang="0">
                    <a:pos x="T0" y="T1"/>
                  </a:cxn>
                  <a:cxn ang="0">
                    <a:pos x="T2" y="T3"/>
                  </a:cxn>
                  <a:cxn ang="0">
                    <a:pos x="T4" y="T5"/>
                  </a:cxn>
                  <a:cxn ang="0">
                    <a:pos x="T6" y="T7"/>
                  </a:cxn>
                  <a:cxn ang="0">
                    <a:pos x="T8" y="T9"/>
                  </a:cxn>
                </a:cxnLst>
                <a:rect l="0" t="0" r="r" b="b"/>
                <a:pathLst>
                  <a:path w="179" h="88">
                    <a:moveTo>
                      <a:pt x="179" y="0"/>
                    </a:moveTo>
                    <a:lnTo>
                      <a:pt x="179" y="10"/>
                    </a:lnTo>
                    <a:lnTo>
                      <a:pt x="0" y="88"/>
                    </a:lnTo>
                    <a:lnTo>
                      <a:pt x="0" y="74"/>
                    </a:lnTo>
                    <a:lnTo>
                      <a:pt x="179" y="0"/>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3" name="Freeform 456"/>
              <p:cNvSpPr>
                <a:spLocks/>
              </p:cNvSpPr>
              <p:nvPr/>
            </p:nvSpPr>
            <p:spPr bwMode="auto">
              <a:xfrm>
                <a:off x="584" y="3938"/>
                <a:ext cx="166" cy="85"/>
              </a:xfrm>
              <a:custGeom>
                <a:avLst/>
                <a:gdLst>
                  <a:gd name="T0" fmla="*/ 165 w 166"/>
                  <a:gd name="T1" fmla="*/ 85 h 85"/>
                  <a:gd name="T2" fmla="*/ 0 w 166"/>
                  <a:gd name="T3" fmla="*/ 13 h 85"/>
                  <a:gd name="T4" fmla="*/ 0 w 166"/>
                  <a:gd name="T5" fmla="*/ 0 h 85"/>
                  <a:gd name="T6" fmla="*/ 166 w 166"/>
                  <a:gd name="T7" fmla="*/ 71 h 85"/>
                  <a:gd name="T8" fmla="*/ 165 w 166"/>
                  <a:gd name="T9" fmla="*/ 85 h 85"/>
                </a:gdLst>
                <a:ahLst/>
                <a:cxnLst>
                  <a:cxn ang="0">
                    <a:pos x="T0" y="T1"/>
                  </a:cxn>
                  <a:cxn ang="0">
                    <a:pos x="T2" y="T3"/>
                  </a:cxn>
                  <a:cxn ang="0">
                    <a:pos x="T4" y="T5"/>
                  </a:cxn>
                  <a:cxn ang="0">
                    <a:pos x="T6" y="T7"/>
                  </a:cxn>
                  <a:cxn ang="0">
                    <a:pos x="T8" y="T9"/>
                  </a:cxn>
                </a:cxnLst>
                <a:rect l="0" t="0" r="r" b="b"/>
                <a:pathLst>
                  <a:path w="166" h="85">
                    <a:moveTo>
                      <a:pt x="165" y="85"/>
                    </a:moveTo>
                    <a:lnTo>
                      <a:pt x="0" y="13"/>
                    </a:lnTo>
                    <a:lnTo>
                      <a:pt x="0" y="0"/>
                    </a:lnTo>
                    <a:lnTo>
                      <a:pt x="166" y="71"/>
                    </a:lnTo>
                    <a:lnTo>
                      <a:pt x="165" y="8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74" name="Freeform 457"/>
              <p:cNvSpPr>
                <a:spLocks/>
              </p:cNvSpPr>
              <p:nvPr/>
            </p:nvSpPr>
            <p:spPr bwMode="auto">
              <a:xfrm>
                <a:off x="584" y="3938"/>
                <a:ext cx="166" cy="85"/>
              </a:xfrm>
              <a:custGeom>
                <a:avLst/>
                <a:gdLst>
                  <a:gd name="T0" fmla="*/ 165 w 166"/>
                  <a:gd name="T1" fmla="*/ 85 h 85"/>
                  <a:gd name="T2" fmla="*/ 0 w 166"/>
                  <a:gd name="T3" fmla="*/ 13 h 85"/>
                  <a:gd name="T4" fmla="*/ 0 w 166"/>
                  <a:gd name="T5" fmla="*/ 0 h 85"/>
                  <a:gd name="T6" fmla="*/ 166 w 166"/>
                  <a:gd name="T7" fmla="*/ 71 h 85"/>
                  <a:gd name="T8" fmla="*/ 165 w 166"/>
                  <a:gd name="T9" fmla="*/ 85 h 85"/>
                </a:gdLst>
                <a:ahLst/>
                <a:cxnLst>
                  <a:cxn ang="0">
                    <a:pos x="T0" y="T1"/>
                  </a:cxn>
                  <a:cxn ang="0">
                    <a:pos x="T2" y="T3"/>
                  </a:cxn>
                  <a:cxn ang="0">
                    <a:pos x="T4" y="T5"/>
                  </a:cxn>
                  <a:cxn ang="0">
                    <a:pos x="T6" y="T7"/>
                  </a:cxn>
                  <a:cxn ang="0">
                    <a:pos x="T8" y="T9"/>
                  </a:cxn>
                </a:cxnLst>
                <a:rect l="0" t="0" r="r" b="b"/>
                <a:pathLst>
                  <a:path w="166" h="85">
                    <a:moveTo>
                      <a:pt x="165" y="85"/>
                    </a:moveTo>
                    <a:lnTo>
                      <a:pt x="0" y="13"/>
                    </a:lnTo>
                    <a:lnTo>
                      <a:pt x="0" y="0"/>
                    </a:lnTo>
                    <a:lnTo>
                      <a:pt x="166" y="71"/>
                    </a:lnTo>
                    <a:lnTo>
                      <a:pt x="165" y="85"/>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5" name="Oval 458"/>
              <p:cNvSpPr>
                <a:spLocks noChangeArrowheads="1"/>
              </p:cNvSpPr>
              <p:nvPr/>
            </p:nvSpPr>
            <p:spPr bwMode="auto">
              <a:xfrm>
                <a:off x="607" y="3936"/>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76" name="Oval 459"/>
              <p:cNvSpPr>
                <a:spLocks noChangeArrowheads="1"/>
              </p:cNvSpPr>
              <p:nvPr/>
            </p:nvSpPr>
            <p:spPr bwMode="auto">
              <a:xfrm>
                <a:off x="607" y="3936"/>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7" name="Oval 460"/>
              <p:cNvSpPr>
                <a:spLocks noChangeArrowheads="1"/>
              </p:cNvSpPr>
              <p:nvPr/>
            </p:nvSpPr>
            <p:spPr bwMode="auto">
              <a:xfrm>
                <a:off x="744" y="3990"/>
                <a:ext cx="11" cy="6"/>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78" name="Oval 461"/>
              <p:cNvSpPr>
                <a:spLocks noChangeArrowheads="1"/>
              </p:cNvSpPr>
              <p:nvPr/>
            </p:nvSpPr>
            <p:spPr bwMode="auto">
              <a:xfrm>
                <a:off x="744" y="3990"/>
                <a:ext cx="11" cy="6"/>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79" name="Oval 462"/>
              <p:cNvSpPr>
                <a:spLocks noChangeArrowheads="1"/>
              </p:cNvSpPr>
              <p:nvPr/>
            </p:nvSpPr>
            <p:spPr bwMode="auto">
              <a:xfrm>
                <a:off x="890" y="3933"/>
                <a:ext cx="11" cy="5"/>
              </a:xfrm>
              <a:prstGeom prst="ellipse">
                <a:avLst/>
              </a:pr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0" name="Oval 463"/>
              <p:cNvSpPr>
                <a:spLocks noChangeArrowheads="1"/>
              </p:cNvSpPr>
              <p:nvPr/>
            </p:nvSpPr>
            <p:spPr bwMode="auto">
              <a:xfrm>
                <a:off x="890" y="3933"/>
                <a:ext cx="11" cy="5"/>
              </a:xfrm>
              <a:prstGeom prst="ellipse">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1" name="Freeform 464"/>
              <p:cNvSpPr>
                <a:spLocks/>
              </p:cNvSpPr>
              <p:nvPr/>
            </p:nvSpPr>
            <p:spPr bwMode="auto">
              <a:xfrm>
                <a:off x="732" y="2508"/>
                <a:ext cx="58" cy="1440"/>
              </a:xfrm>
              <a:custGeom>
                <a:avLst/>
                <a:gdLst>
                  <a:gd name="T0" fmla="*/ 528 w 528"/>
                  <a:gd name="T1" fmla="*/ 0 h 13079"/>
                  <a:gd name="T2" fmla="*/ 264 w 528"/>
                  <a:gd name="T3" fmla="*/ 177 h 13079"/>
                  <a:gd name="T4" fmla="*/ 0 w 528"/>
                  <a:gd name="T5" fmla="*/ 0 h 13079"/>
                  <a:gd name="T6" fmla="*/ 0 w 528"/>
                  <a:gd name="T7" fmla="*/ 12903 h 13079"/>
                  <a:gd name="T8" fmla="*/ 264 w 528"/>
                  <a:gd name="T9" fmla="*/ 13079 h 13079"/>
                  <a:gd name="T10" fmla="*/ 528 w 528"/>
                  <a:gd name="T11" fmla="*/ 12903 h 13079"/>
                  <a:gd name="T12" fmla="*/ 528 w 528"/>
                  <a:gd name="T13" fmla="*/ 0 h 13079"/>
                </a:gdLst>
                <a:ahLst/>
                <a:cxnLst>
                  <a:cxn ang="0">
                    <a:pos x="T0" y="T1"/>
                  </a:cxn>
                  <a:cxn ang="0">
                    <a:pos x="T2" y="T3"/>
                  </a:cxn>
                  <a:cxn ang="0">
                    <a:pos x="T4" y="T5"/>
                  </a:cxn>
                  <a:cxn ang="0">
                    <a:pos x="T6" y="T7"/>
                  </a:cxn>
                  <a:cxn ang="0">
                    <a:pos x="T8" y="T9"/>
                  </a:cxn>
                  <a:cxn ang="0">
                    <a:pos x="T10" y="T11"/>
                  </a:cxn>
                  <a:cxn ang="0">
                    <a:pos x="T12" y="T13"/>
                  </a:cxn>
                </a:cxnLst>
                <a:rect l="0" t="0" r="r" b="b"/>
                <a:pathLst>
                  <a:path w="528" h="13079">
                    <a:moveTo>
                      <a:pt x="528" y="0"/>
                    </a:moveTo>
                    <a:cubicBezTo>
                      <a:pt x="528" y="98"/>
                      <a:pt x="410" y="177"/>
                      <a:pt x="264" y="177"/>
                    </a:cubicBezTo>
                    <a:cubicBezTo>
                      <a:pt x="119" y="177"/>
                      <a:pt x="0" y="98"/>
                      <a:pt x="0" y="0"/>
                    </a:cubicBezTo>
                    <a:lnTo>
                      <a:pt x="0" y="12903"/>
                    </a:lnTo>
                    <a:cubicBezTo>
                      <a:pt x="0" y="13000"/>
                      <a:pt x="119" y="13079"/>
                      <a:pt x="264" y="13079"/>
                    </a:cubicBezTo>
                    <a:cubicBezTo>
                      <a:pt x="410" y="13079"/>
                      <a:pt x="528" y="13000"/>
                      <a:pt x="528" y="12903"/>
                    </a:cubicBezTo>
                    <a:lnTo>
                      <a:pt x="528"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2" name="Oval 465"/>
              <p:cNvSpPr>
                <a:spLocks noChangeArrowheads="1"/>
              </p:cNvSpPr>
              <p:nvPr/>
            </p:nvSpPr>
            <p:spPr bwMode="auto">
              <a:xfrm>
                <a:off x="732" y="2488"/>
                <a:ext cx="58" cy="39"/>
              </a:xfrm>
              <a:prstGeom prst="ellipse">
                <a:avLst/>
              </a:prstGeom>
              <a:solidFill>
                <a:srgbClr val="D9D9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183" name="Freeform 466"/>
              <p:cNvSpPr>
                <a:spLocks noEditPoints="1"/>
              </p:cNvSpPr>
              <p:nvPr/>
            </p:nvSpPr>
            <p:spPr bwMode="auto">
              <a:xfrm>
                <a:off x="732" y="2488"/>
                <a:ext cx="58" cy="1460"/>
              </a:xfrm>
              <a:custGeom>
                <a:avLst/>
                <a:gdLst>
                  <a:gd name="T0" fmla="*/ 0 w 528"/>
                  <a:gd name="T1" fmla="*/ 177 h 13256"/>
                  <a:gd name="T2" fmla="*/ 264 w 528"/>
                  <a:gd name="T3" fmla="*/ 354 h 13256"/>
                  <a:gd name="T4" fmla="*/ 528 w 528"/>
                  <a:gd name="T5" fmla="*/ 177 h 13256"/>
                  <a:gd name="T6" fmla="*/ 264 w 528"/>
                  <a:gd name="T7" fmla="*/ 0 h 13256"/>
                  <a:gd name="T8" fmla="*/ 0 w 528"/>
                  <a:gd name="T9" fmla="*/ 177 h 13256"/>
                  <a:gd name="T10" fmla="*/ 0 w 528"/>
                  <a:gd name="T11" fmla="*/ 177 h 13256"/>
                  <a:gd name="T12" fmla="*/ 0 w 528"/>
                  <a:gd name="T13" fmla="*/ 13080 h 13256"/>
                  <a:gd name="T14" fmla="*/ 264 w 528"/>
                  <a:gd name="T15" fmla="*/ 13256 h 13256"/>
                  <a:gd name="T16" fmla="*/ 528 w 528"/>
                  <a:gd name="T17" fmla="*/ 13080 h 13256"/>
                  <a:gd name="T18" fmla="*/ 528 w 528"/>
                  <a:gd name="T19" fmla="*/ 177 h 13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13256">
                    <a:moveTo>
                      <a:pt x="0" y="177"/>
                    </a:moveTo>
                    <a:cubicBezTo>
                      <a:pt x="0" y="275"/>
                      <a:pt x="119" y="354"/>
                      <a:pt x="264" y="354"/>
                    </a:cubicBezTo>
                    <a:cubicBezTo>
                      <a:pt x="410" y="354"/>
                      <a:pt x="528" y="275"/>
                      <a:pt x="528" y="177"/>
                    </a:cubicBezTo>
                    <a:cubicBezTo>
                      <a:pt x="528" y="80"/>
                      <a:pt x="410" y="0"/>
                      <a:pt x="264" y="0"/>
                    </a:cubicBezTo>
                    <a:cubicBezTo>
                      <a:pt x="119" y="0"/>
                      <a:pt x="0" y="80"/>
                      <a:pt x="0" y="177"/>
                    </a:cubicBezTo>
                    <a:close/>
                    <a:moveTo>
                      <a:pt x="0" y="177"/>
                    </a:moveTo>
                    <a:lnTo>
                      <a:pt x="0" y="13080"/>
                    </a:lnTo>
                    <a:cubicBezTo>
                      <a:pt x="0" y="13177"/>
                      <a:pt x="119" y="13256"/>
                      <a:pt x="264" y="13256"/>
                    </a:cubicBezTo>
                    <a:cubicBezTo>
                      <a:pt x="410" y="13256"/>
                      <a:pt x="528" y="13177"/>
                      <a:pt x="528" y="13080"/>
                    </a:cubicBezTo>
                    <a:lnTo>
                      <a:pt x="528" y="177"/>
                    </a:lnTo>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4" name="Freeform 467"/>
              <p:cNvSpPr>
                <a:spLocks/>
              </p:cNvSpPr>
              <p:nvPr/>
            </p:nvSpPr>
            <p:spPr bwMode="auto">
              <a:xfrm>
                <a:off x="669" y="2547"/>
                <a:ext cx="162" cy="50"/>
              </a:xfrm>
              <a:custGeom>
                <a:avLst/>
                <a:gdLst>
                  <a:gd name="T0" fmla="*/ 118 w 162"/>
                  <a:gd name="T1" fmla="*/ 1 h 50"/>
                  <a:gd name="T2" fmla="*/ 162 w 162"/>
                  <a:gd name="T3" fmla="*/ 15 h 50"/>
                  <a:gd name="T4" fmla="*/ 71 w 162"/>
                  <a:gd name="T5" fmla="*/ 50 h 50"/>
                  <a:gd name="T6" fmla="*/ 0 w 162"/>
                  <a:gd name="T7" fmla="*/ 22 h 50"/>
                  <a:gd name="T8" fmla="*/ 56 w 162"/>
                  <a:gd name="T9" fmla="*/ 0 h 50"/>
                  <a:gd name="T10" fmla="*/ 52 w 162"/>
                  <a:gd name="T11" fmla="*/ 8 h 50"/>
                  <a:gd name="T12" fmla="*/ 56 w 162"/>
                  <a:gd name="T13" fmla="*/ 14 h 50"/>
                  <a:gd name="T14" fmla="*/ 69 w 162"/>
                  <a:gd name="T15" fmla="*/ 18 h 50"/>
                  <a:gd name="T16" fmla="*/ 78 w 162"/>
                  <a:gd name="T17" fmla="*/ 19 h 50"/>
                  <a:gd name="T18" fmla="*/ 86 w 162"/>
                  <a:gd name="T19" fmla="*/ 20 h 50"/>
                  <a:gd name="T20" fmla="*/ 101 w 162"/>
                  <a:gd name="T21" fmla="*/ 18 h 50"/>
                  <a:gd name="T22" fmla="*/ 108 w 162"/>
                  <a:gd name="T23" fmla="*/ 15 h 50"/>
                  <a:gd name="T24" fmla="*/ 115 w 162"/>
                  <a:gd name="T25" fmla="*/ 12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5"/>
                    </a:lnTo>
                    <a:lnTo>
                      <a:pt x="71" y="50"/>
                    </a:lnTo>
                    <a:lnTo>
                      <a:pt x="0" y="22"/>
                    </a:lnTo>
                    <a:lnTo>
                      <a:pt x="56" y="0"/>
                    </a:lnTo>
                    <a:lnTo>
                      <a:pt x="52" y="8"/>
                    </a:lnTo>
                    <a:lnTo>
                      <a:pt x="56" y="14"/>
                    </a:lnTo>
                    <a:lnTo>
                      <a:pt x="69" y="18"/>
                    </a:lnTo>
                    <a:lnTo>
                      <a:pt x="78" y="19"/>
                    </a:lnTo>
                    <a:lnTo>
                      <a:pt x="86" y="20"/>
                    </a:lnTo>
                    <a:lnTo>
                      <a:pt x="101" y="18"/>
                    </a:lnTo>
                    <a:lnTo>
                      <a:pt x="108" y="15"/>
                    </a:lnTo>
                    <a:lnTo>
                      <a:pt x="115" y="12"/>
                    </a:lnTo>
                    <a:lnTo>
                      <a:pt x="118" y="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85" name="Freeform 468"/>
              <p:cNvSpPr>
                <a:spLocks/>
              </p:cNvSpPr>
              <p:nvPr/>
            </p:nvSpPr>
            <p:spPr bwMode="auto">
              <a:xfrm>
                <a:off x="669" y="2547"/>
                <a:ext cx="162" cy="50"/>
              </a:xfrm>
              <a:custGeom>
                <a:avLst/>
                <a:gdLst>
                  <a:gd name="T0" fmla="*/ 118 w 162"/>
                  <a:gd name="T1" fmla="*/ 1 h 50"/>
                  <a:gd name="T2" fmla="*/ 162 w 162"/>
                  <a:gd name="T3" fmla="*/ 15 h 50"/>
                  <a:gd name="T4" fmla="*/ 71 w 162"/>
                  <a:gd name="T5" fmla="*/ 50 h 50"/>
                  <a:gd name="T6" fmla="*/ 0 w 162"/>
                  <a:gd name="T7" fmla="*/ 22 h 50"/>
                  <a:gd name="T8" fmla="*/ 56 w 162"/>
                  <a:gd name="T9" fmla="*/ 0 h 50"/>
                  <a:gd name="T10" fmla="*/ 52 w 162"/>
                  <a:gd name="T11" fmla="*/ 8 h 50"/>
                  <a:gd name="T12" fmla="*/ 56 w 162"/>
                  <a:gd name="T13" fmla="*/ 14 h 50"/>
                  <a:gd name="T14" fmla="*/ 69 w 162"/>
                  <a:gd name="T15" fmla="*/ 18 h 50"/>
                  <a:gd name="T16" fmla="*/ 78 w 162"/>
                  <a:gd name="T17" fmla="*/ 19 h 50"/>
                  <a:gd name="T18" fmla="*/ 86 w 162"/>
                  <a:gd name="T19" fmla="*/ 20 h 50"/>
                  <a:gd name="T20" fmla="*/ 101 w 162"/>
                  <a:gd name="T21" fmla="*/ 18 h 50"/>
                  <a:gd name="T22" fmla="*/ 108 w 162"/>
                  <a:gd name="T23" fmla="*/ 15 h 50"/>
                  <a:gd name="T24" fmla="*/ 115 w 162"/>
                  <a:gd name="T25" fmla="*/ 12 h 50"/>
                  <a:gd name="T26" fmla="*/ 118 w 162"/>
                  <a:gd name="T2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0">
                    <a:moveTo>
                      <a:pt x="118" y="1"/>
                    </a:moveTo>
                    <a:lnTo>
                      <a:pt x="162" y="15"/>
                    </a:lnTo>
                    <a:lnTo>
                      <a:pt x="71" y="50"/>
                    </a:lnTo>
                    <a:lnTo>
                      <a:pt x="0" y="22"/>
                    </a:lnTo>
                    <a:lnTo>
                      <a:pt x="56" y="0"/>
                    </a:lnTo>
                    <a:lnTo>
                      <a:pt x="52" y="8"/>
                    </a:lnTo>
                    <a:lnTo>
                      <a:pt x="56" y="14"/>
                    </a:lnTo>
                    <a:lnTo>
                      <a:pt x="69" y="18"/>
                    </a:lnTo>
                    <a:lnTo>
                      <a:pt x="78" y="19"/>
                    </a:lnTo>
                    <a:lnTo>
                      <a:pt x="86" y="20"/>
                    </a:lnTo>
                    <a:lnTo>
                      <a:pt x="101" y="18"/>
                    </a:lnTo>
                    <a:lnTo>
                      <a:pt x="108" y="15"/>
                    </a:lnTo>
                    <a:lnTo>
                      <a:pt x="115" y="12"/>
                    </a:lnTo>
                    <a:lnTo>
                      <a:pt x="118" y="1"/>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6" name="Freeform 469"/>
              <p:cNvSpPr>
                <a:spLocks/>
              </p:cNvSpPr>
              <p:nvPr/>
            </p:nvSpPr>
            <p:spPr bwMode="auto">
              <a:xfrm>
                <a:off x="740" y="2559"/>
                <a:ext cx="91" cy="85"/>
              </a:xfrm>
              <a:custGeom>
                <a:avLst/>
                <a:gdLst>
                  <a:gd name="T0" fmla="*/ 91 w 91"/>
                  <a:gd name="T1" fmla="*/ 0 h 85"/>
                  <a:gd name="T2" fmla="*/ 91 w 91"/>
                  <a:gd name="T3" fmla="*/ 46 h 85"/>
                  <a:gd name="T4" fmla="*/ 0 w 91"/>
                  <a:gd name="T5" fmla="*/ 85 h 85"/>
                  <a:gd name="T6" fmla="*/ 0 w 91"/>
                  <a:gd name="T7" fmla="*/ 37 h 85"/>
                  <a:gd name="T8" fmla="*/ 91 w 91"/>
                  <a:gd name="T9" fmla="*/ 0 h 85"/>
                </a:gdLst>
                <a:ahLst/>
                <a:cxnLst>
                  <a:cxn ang="0">
                    <a:pos x="T0" y="T1"/>
                  </a:cxn>
                  <a:cxn ang="0">
                    <a:pos x="T2" y="T3"/>
                  </a:cxn>
                  <a:cxn ang="0">
                    <a:pos x="T4" y="T5"/>
                  </a:cxn>
                  <a:cxn ang="0">
                    <a:pos x="T6" y="T7"/>
                  </a:cxn>
                  <a:cxn ang="0">
                    <a:pos x="T8" y="T9"/>
                  </a:cxn>
                </a:cxnLst>
                <a:rect l="0" t="0" r="r" b="b"/>
                <a:pathLst>
                  <a:path w="91" h="85">
                    <a:moveTo>
                      <a:pt x="91" y="0"/>
                    </a:moveTo>
                    <a:lnTo>
                      <a:pt x="91" y="46"/>
                    </a:lnTo>
                    <a:lnTo>
                      <a:pt x="0" y="85"/>
                    </a:lnTo>
                    <a:lnTo>
                      <a:pt x="0" y="37"/>
                    </a:lnTo>
                    <a:lnTo>
                      <a:pt x="9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87" name="Freeform 470"/>
              <p:cNvSpPr>
                <a:spLocks/>
              </p:cNvSpPr>
              <p:nvPr/>
            </p:nvSpPr>
            <p:spPr bwMode="auto">
              <a:xfrm>
                <a:off x="740" y="2559"/>
                <a:ext cx="91" cy="85"/>
              </a:xfrm>
              <a:custGeom>
                <a:avLst/>
                <a:gdLst>
                  <a:gd name="T0" fmla="*/ 91 w 91"/>
                  <a:gd name="T1" fmla="*/ 0 h 85"/>
                  <a:gd name="T2" fmla="*/ 91 w 91"/>
                  <a:gd name="T3" fmla="*/ 46 h 85"/>
                  <a:gd name="T4" fmla="*/ 0 w 91"/>
                  <a:gd name="T5" fmla="*/ 85 h 85"/>
                  <a:gd name="T6" fmla="*/ 0 w 91"/>
                  <a:gd name="T7" fmla="*/ 37 h 85"/>
                  <a:gd name="T8" fmla="*/ 91 w 91"/>
                  <a:gd name="T9" fmla="*/ 0 h 85"/>
                </a:gdLst>
                <a:ahLst/>
                <a:cxnLst>
                  <a:cxn ang="0">
                    <a:pos x="T0" y="T1"/>
                  </a:cxn>
                  <a:cxn ang="0">
                    <a:pos x="T2" y="T3"/>
                  </a:cxn>
                  <a:cxn ang="0">
                    <a:pos x="T4" y="T5"/>
                  </a:cxn>
                  <a:cxn ang="0">
                    <a:pos x="T6" y="T7"/>
                  </a:cxn>
                  <a:cxn ang="0">
                    <a:pos x="T8" y="T9"/>
                  </a:cxn>
                </a:cxnLst>
                <a:rect l="0" t="0" r="r" b="b"/>
                <a:pathLst>
                  <a:path w="91" h="85">
                    <a:moveTo>
                      <a:pt x="91" y="0"/>
                    </a:moveTo>
                    <a:lnTo>
                      <a:pt x="91" y="46"/>
                    </a:lnTo>
                    <a:lnTo>
                      <a:pt x="0" y="85"/>
                    </a:lnTo>
                    <a:lnTo>
                      <a:pt x="0" y="37"/>
                    </a:lnTo>
                    <a:lnTo>
                      <a:pt x="91" y="0"/>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88" name="Freeform 471"/>
              <p:cNvSpPr>
                <a:spLocks/>
              </p:cNvSpPr>
              <p:nvPr/>
            </p:nvSpPr>
            <p:spPr bwMode="auto">
              <a:xfrm>
                <a:off x="674" y="2563"/>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89" name="Freeform 472"/>
              <p:cNvSpPr>
                <a:spLocks/>
              </p:cNvSpPr>
              <p:nvPr/>
            </p:nvSpPr>
            <p:spPr bwMode="auto">
              <a:xfrm>
                <a:off x="674" y="2563"/>
                <a:ext cx="74" cy="77"/>
              </a:xfrm>
              <a:custGeom>
                <a:avLst/>
                <a:gdLst>
                  <a:gd name="T0" fmla="*/ 74 w 74"/>
                  <a:gd name="T1" fmla="*/ 29 h 77"/>
                  <a:gd name="T2" fmla="*/ 74 w 74"/>
                  <a:gd name="T3" fmla="*/ 77 h 77"/>
                  <a:gd name="T4" fmla="*/ 0 w 74"/>
                  <a:gd name="T5" fmla="*/ 47 h 77"/>
                  <a:gd name="T6" fmla="*/ 0 w 74"/>
                  <a:gd name="T7" fmla="*/ 0 h 77"/>
                  <a:gd name="T8" fmla="*/ 74 w 74"/>
                  <a:gd name="T9" fmla="*/ 29 h 77"/>
                </a:gdLst>
                <a:ahLst/>
                <a:cxnLst>
                  <a:cxn ang="0">
                    <a:pos x="T0" y="T1"/>
                  </a:cxn>
                  <a:cxn ang="0">
                    <a:pos x="T2" y="T3"/>
                  </a:cxn>
                  <a:cxn ang="0">
                    <a:pos x="T4" y="T5"/>
                  </a:cxn>
                  <a:cxn ang="0">
                    <a:pos x="T6" y="T7"/>
                  </a:cxn>
                  <a:cxn ang="0">
                    <a:pos x="T8" y="T9"/>
                  </a:cxn>
                </a:cxnLst>
                <a:rect l="0" t="0" r="r" b="b"/>
                <a:pathLst>
                  <a:path w="74" h="77">
                    <a:moveTo>
                      <a:pt x="74" y="29"/>
                    </a:moveTo>
                    <a:lnTo>
                      <a:pt x="74" y="77"/>
                    </a:lnTo>
                    <a:lnTo>
                      <a:pt x="0" y="47"/>
                    </a:lnTo>
                    <a:lnTo>
                      <a:pt x="0" y="0"/>
                    </a:lnTo>
                    <a:lnTo>
                      <a:pt x="74" y="29"/>
                    </a:lnTo>
                    <a:close/>
                  </a:path>
                </a:pathLst>
              </a:cu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0" name="Freeform 473"/>
              <p:cNvSpPr>
                <a:spLocks noEditPoints="1"/>
              </p:cNvSpPr>
              <p:nvPr/>
            </p:nvSpPr>
            <p:spPr bwMode="auto">
              <a:xfrm>
                <a:off x="674" y="2673"/>
                <a:ext cx="173" cy="1304"/>
              </a:xfrm>
              <a:custGeom>
                <a:avLst/>
                <a:gdLst>
                  <a:gd name="T0" fmla="*/ 1568 w 1568"/>
                  <a:gd name="T1" fmla="*/ 300 h 11848"/>
                  <a:gd name="T2" fmla="*/ 784 w 1568"/>
                  <a:gd name="T3" fmla="*/ 599 h 11848"/>
                  <a:gd name="T4" fmla="*/ 0 w 1568"/>
                  <a:gd name="T5" fmla="*/ 300 h 11848"/>
                  <a:gd name="T6" fmla="*/ 784 w 1568"/>
                  <a:gd name="T7" fmla="*/ 0 h 11848"/>
                  <a:gd name="T8" fmla="*/ 1568 w 1568"/>
                  <a:gd name="T9" fmla="*/ 300 h 11848"/>
                  <a:gd name="T10" fmla="*/ 1568 w 1568"/>
                  <a:gd name="T11" fmla="*/ 300 h 11848"/>
                  <a:gd name="T12" fmla="*/ 1568 w 1568"/>
                  <a:gd name="T13" fmla="*/ 11549 h 11848"/>
                  <a:gd name="T14" fmla="*/ 784 w 1568"/>
                  <a:gd name="T15" fmla="*/ 11848 h 11848"/>
                  <a:gd name="T16" fmla="*/ 0 w 1568"/>
                  <a:gd name="T17" fmla="*/ 11549 h 11848"/>
                  <a:gd name="T18" fmla="*/ 0 w 1568"/>
                  <a:gd name="T19" fmla="*/ 300 h 1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8" h="11848">
                    <a:moveTo>
                      <a:pt x="1568" y="300"/>
                    </a:moveTo>
                    <a:cubicBezTo>
                      <a:pt x="1568" y="465"/>
                      <a:pt x="1217" y="599"/>
                      <a:pt x="784" y="599"/>
                    </a:cubicBezTo>
                    <a:cubicBezTo>
                      <a:pt x="351" y="599"/>
                      <a:pt x="0" y="465"/>
                      <a:pt x="0" y="300"/>
                    </a:cubicBezTo>
                    <a:cubicBezTo>
                      <a:pt x="0" y="134"/>
                      <a:pt x="351" y="0"/>
                      <a:pt x="784" y="0"/>
                    </a:cubicBezTo>
                    <a:cubicBezTo>
                      <a:pt x="1217" y="0"/>
                      <a:pt x="1568" y="134"/>
                      <a:pt x="1568" y="300"/>
                    </a:cubicBezTo>
                    <a:close/>
                    <a:moveTo>
                      <a:pt x="1568" y="300"/>
                    </a:moveTo>
                    <a:lnTo>
                      <a:pt x="1568" y="11549"/>
                    </a:lnTo>
                    <a:cubicBezTo>
                      <a:pt x="1568" y="11714"/>
                      <a:pt x="1217" y="11848"/>
                      <a:pt x="784" y="11848"/>
                    </a:cubicBezTo>
                    <a:cubicBezTo>
                      <a:pt x="351" y="11848"/>
                      <a:pt x="0" y="11714"/>
                      <a:pt x="0" y="11549"/>
                    </a:cubicBezTo>
                    <a:lnTo>
                      <a:pt x="0" y="300"/>
                    </a:lnTo>
                  </a:path>
                </a:pathLst>
              </a:custGeom>
              <a:noFill/>
              <a:ln w="174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498" name="Picture 47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 y="2312"/>
                <a:ext cx="29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 name="Picture 47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 y="2312"/>
                <a:ext cx="29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1" name="Line 476"/>
              <p:cNvSpPr>
                <a:spLocks noChangeShapeType="1"/>
              </p:cNvSpPr>
              <p:nvPr/>
            </p:nvSpPr>
            <p:spPr bwMode="auto">
              <a:xfrm>
                <a:off x="1409" y="3685"/>
                <a:ext cx="858" cy="81"/>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2" name="Line 477"/>
              <p:cNvSpPr>
                <a:spLocks noChangeShapeType="1"/>
              </p:cNvSpPr>
              <p:nvPr/>
            </p:nvSpPr>
            <p:spPr bwMode="auto">
              <a:xfrm flipV="1">
                <a:off x="822" y="3849"/>
                <a:ext cx="1445" cy="12"/>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3" name="Line 478"/>
              <p:cNvSpPr>
                <a:spLocks noChangeShapeType="1"/>
              </p:cNvSpPr>
              <p:nvPr/>
            </p:nvSpPr>
            <p:spPr bwMode="auto">
              <a:xfrm flipH="1" flipV="1">
                <a:off x="1257" y="3174"/>
                <a:ext cx="1010" cy="446"/>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94" name="Rectangle 479"/>
              <p:cNvSpPr>
                <a:spLocks noChangeArrowheads="1"/>
              </p:cNvSpPr>
              <p:nvPr/>
            </p:nvSpPr>
            <p:spPr bwMode="auto">
              <a:xfrm>
                <a:off x="3948" y="3502"/>
                <a:ext cx="729"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KAREL programs: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5" name="Rectangle 480"/>
              <p:cNvSpPr>
                <a:spLocks noChangeArrowheads="1"/>
              </p:cNvSpPr>
              <p:nvPr/>
            </p:nvSpPr>
            <p:spPr bwMode="auto">
              <a:xfrm>
                <a:off x="3948" y="3590"/>
                <a:ext cx="46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IMSEARCH</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6" name="Rectangle 481"/>
              <p:cNvSpPr>
                <a:spLocks noChangeArrowheads="1"/>
              </p:cNvSpPr>
              <p:nvPr/>
            </p:nvSpPr>
            <p:spPr bwMode="auto">
              <a:xfrm>
                <a:off x="3948" y="3677"/>
                <a:ext cx="29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IMPOP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7" name="Rectangle 482"/>
              <p:cNvSpPr>
                <a:spLocks noChangeArrowheads="1"/>
              </p:cNvSpPr>
              <p:nvPr/>
            </p:nvSpPr>
            <p:spPr bwMode="auto">
              <a:xfrm>
                <a:off x="3948" y="3765"/>
                <a:ext cx="65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IMGETPICKPOS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98" name="Rectangle 483"/>
              <p:cNvSpPr>
                <a:spLocks noChangeArrowheads="1"/>
              </p:cNvSpPr>
              <p:nvPr/>
            </p:nvSpPr>
            <p:spPr bwMode="auto">
              <a:xfrm>
                <a:off x="3948" y="3853"/>
                <a:ext cx="48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IMSETSTAT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0" name="Freeform 485"/>
              <p:cNvSpPr>
                <a:spLocks/>
              </p:cNvSpPr>
              <p:nvPr/>
            </p:nvSpPr>
            <p:spPr bwMode="auto">
              <a:xfrm>
                <a:off x="585" y="666"/>
                <a:ext cx="4092" cy="1410"/>
              </a:xfrm>
              <a:custGeom>
                <a:avLst/>
                <a:gdLst>
                  <a:gd name="T0" fmla="*/ 0 w 18588"/>
                  <a:gd name="T1" fmla="*/ 1067 h 6400"/>
                  <a:gd name="T2" fmla="*/ 1067 w 18588"/>
                  <a:gd name="T3" fmla="*/ 0 h 6400"/>
                  <a:gd name="T4" fmla="*/ 17522 w 18588"/>
                  <a:gd name="T5" fmla="*/ 0 h 6400"/>
                  <a:gd name="T6" fmla="*/ 18588 w 18588"/>
                  <a:gd name="T7" fmla="*/ 1067 h 6400"/>
                  <a:gd name="T8" fmla="*/ 18588 w 18588"/>
                  <a:gd name="T9" fmla="*/ 5334 h 6400"/>
                  <a:gd name="T10" fmla="*/ 17522 w 18588"/>
                  <a:gd name="T11" fmla="*/ 6400 h 6400"/>
                  <a:gd name="T12" fmla="*/ 1067 w 18588"/>
                  <a:gd name="T13" fmla="*/ 6400 h 6400"/>
                  <a:gd name="T14" fmla="*/ 0 w 18588"/>
                  <a:gd name="T15" fmla="*/ 5334 h 6400"/>
                  <a:gd name="T16" fmla="*/ 0 w 18588"/>
                  <a:gd name="T17" fmla="*/ 1067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88" h="6400">
                    <a:moveTo>
                      <a:pt x="0" y="1067"/>
                    </a:moveTo>
                    <a:cubicBezTo>
                      <a:pt x="0" y="478"/>
                      <a:pt x="478" y="0"/>
                      <a:pt x="1067" y="0"/>
                    </a:cubicBezTo>
                    <a:lnTo>
                      <a:pt x="17522" y="0"/>
                    </a:lnTo>
                    <a:cubicBezTo>
                      <a:pt x="18111" y="0"/>
                      <a:pt x="18588" y="478"/>
                      <a:pt x="18588" y="1067"/>
                    </a:cubicBezTo>
                    <a:lnTo>
                      <a:pt x="18588" y="5334"/>
                    </a:lnTo>
                    <a:cubicBezTo>
                      <a:pt x="18588" y="5923"/>
                      <a:pt x="18111" y="6400"/>
                      <a:pt x="17522" y="6400"/>
                    </a:cubicBezTo>
                    <a:lnTo>
                      <a:pt x="1067" y="6400"/>
                    </a:lnTo>
                    <a:cubicBezTo>
                      <a:pt x="478" y="6400"/>
                      <a:pt x="0" y="5923"/>
                      <a:pt x="0" y="5334"/>
                    </a:cubicBezTo>
                    <a:lnTo>
                      <a:pt x="0" y="1067"/>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1" name="Rectangle 486"/>
              <p:cNvSpPr>
                <a:spLocks noChangeArrowheads="1"/>
              </p:cNvSpPr>
              <p:nvPr/>
            </p:nvSpPr>
            <p:spPr bwMode="auto">
              <a:xfrm>
                <a:off x="2009" y="1509"/>
                <a:ext cx="99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02" name="Rectangle 487"/>
              <p:cNvSpPr>
                <a:spLocks noChangeArrowheads="1"/>
              </p:cNvSpPr>
              <p:nvPr/>
            </p:nvSpPr>
            <p:spPr bwMode="auto">
              <a:xfrm>
                <a:off x="2009" y="1509"/>
                <a:ext cx="998" cy="94"/>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3" name="Rectangle 488"/>
              <p:cNvSpPr>
                <a:spLocks noChangeArrowheads="1"/>
              </p:cNvSpPr>
              <p:nvPr/>
            </p:nvSpPr>
            <p:spPr bwMode="auto">
              <a:xfrm>
                <a:off x="2026" y="1516"/>
                <a:ext cx="10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3D Area Sensor Vision Process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4" name="Rectangle 489"/>
              <p:cNvSpPr>
                <a:spLocks noChangeArrowheads="1"/>
              </p:cNvSpPr>
              <p:nvPr/>
            </p:nvSpPr>
            <p:spPr bwMode="auto">
              <a:xfrm>
                <a:off x="728" y="1508"/>
                <a:ext cx="972"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05" name="Rectangle 490"/>
              <p:cNvSpPr>
                <a:spLocks noChangeArrowheads="1"/>
              </p:cNvSpPr>
              <p:nvPr/>
            </p:nvSpPr>
            <p:spPr bwMode="auto">
              <a:xfrm>
                <a:off x="728" y="1508"/>
                <a:ext cx="972" cy="99"/>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06" name="Rectangle 491"/>
              <p:cNvSpPr>
                <a:spLocks noChangeArrowheads="1"/>
              </p:cNvSpPr>
              <p:nvPr/>
            </p:nvSpPr>
            <p:spPr bwMode="auto">
              <a:xfrm>
                <a:off x="783" y="1517"/>
                <a:ext cx="59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3D 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7" name="Rectangle 492"/>
              <p:cNvSpPr>
                <a:spLocks noChangeArrowheads="1"/>
              </p:cNvSpPr>
              <p:nvPr/>
            </p:nvSpPr>
            <p:spPr bwMode="auto">
              <a:xfrm>
                <a:off x="1296" y="1517"/>
                <a:ext cx="41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Setup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2" name="Rectangle 493"/>
              <p:cNvSpPr>
                <a:spLocks noChangeArrowheads="1"/>
              </p:cNvSpPr>
              <p:nvPr/>
            </p:nvSpPr>
            <p:spPr bwMode="auto">
              <a:xfrm>
                <a:off x="866" y="744"/>
                <a:ext cx="239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0000FF"/>
                    </a:solidFill>
                    <a:effectLst/>
                    <a:latin typeface="Arial" pitchFamily="34" charset="0"/>
                    <a:cs typeface="Arial" pitchFamily="34" charset="0"/>
                  </a:rPr>
                  <a:t>Vision Tools for 3D Area Sensor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3" name="Freeform 494"/>
              <p:cNvSpPr>
                <a:spLocks/>
              </p:cNvSpPr>
              <p:nvPr/>
            </p:nvSpPr>
            <p:spPr bwMode="auto">
              <a:xfrm>
                <a:off x="685" y="1363"/>
                <a:ext cx="1065" cy="402"/>
              </a:xfrm>
              <a:custGeom>
                <a:avLst/>
                <a:gdLst>
                  <a:gd name="T0" fmla="*/ 0 w 19360"/>
                  <a:gd name="T1" fmla="*/ 1219 h 7312"/>
                  <a:gd name="T2" fmla="*/ 1219 w 19360"/>
                  <a:gd name="T3" fmla="*/ 0 h 7312"/>
                  <a:gd name="T4" fmla="*/ 18142 w 19360"/>
                  <a:gd name="T5" fmla="*/ 0 h 7312"/>
                  <a:gd name="T6" fmla="*/ 19360 w 19360"/>
                  <a:gd name="T7" fmla="*/ 1219 h 7312"/>
                  <a:gd name="T8" fmla="*/ 19360 w 19360"/>
                  <a:gd name="T9" fmla="*/ 6094 h 7312"/>
                  <a:gd name="T10" fmla="*/ 18142 w 19360"/>
                  <a:gd name="T11" fmla="*/ 7312 h 7312"/>
                  <a:gd name="T12" fmla="*/ 1219 w 19360"/>
                  <a:gd name="T13" fmla="*/ 7312 h 7312"/>
                  <a:gd name="T14" fmla="*/ 0 w 19360"/>
                  <a:gd name="T15" fmla="*/ 6094 h 7312"/>
                  <a:gd name="T16" fmla="*/ 0 w 19360"/>
                  <a:gd name="T17" fmla="*/ 1219 h 7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60" h="7312">
                    <a:moveTo>
                      <a:pt x="0" y="1219"/>
                    </a:moveTo>
                    <a:cubicBezTo>
                      <a:pt x="0" y="546"/>
                      <a:pt x="546" y="0"/>
                      <a:pt x="1219" y="0"/>
                    </a:cubicBezTo>
                    <a:lnTo>
                      <a:pt x="18142" y="0"/>
                    </a:lnTo>
                    <a:cubicBezTo>
                      <a:pt x="18815" y="0"/>
                      <a:pt x="19360" y="546"/>
                      <a:pt x="19360" y="1219"/>
                    </a:cubicBezTo>
                    <a:lnTo>
                      <a:pt x="19360" y="6094"/>
                    </a:lnTo>
                    <a:cubicBezTo>
                      <a:pt x="19360" y="6767"/>
                      <a:pt x="18815" y="7312"/>
                      <a:pt x="18142" y="7312"/>
                    </a:cubicBezTo>
                    <a:lnTo>
                      <a:pt x="1219" y="7312"/>
                    </a:lnTo>
                    <a:cubicBezTo>
                      <a:pt x="546" y="7312"/>
                      <a:pt x="0" y="6767"/>
                      <a:pt x="0" y="6094"/>
                    </a:cubicBezTo>
                    <a:lnTo>
                      <a:pt x="0" y="1219"/>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4" name="Freeform 495"/>
              <p:cNvSpPr>
                <a:spLocks/>
              </p:cNvSpPr>
              <p:nvPr/>
            </p:nvSpPr>
            <p:spPr bwMode="auto">
              <a:xfrm>
                <a:off x="1958" y="1362"/>
                <a:ext cx="1101" cy="403"/>
              </a:xfrm>
              <a:custGeom>
                <a:avLst/>
                <a:gdLst>
                  <a:gd name="T0" fmla="*/ 0 w 10000"/>
                  <a:gd name="T1" fmla="*/ 611 h 3664"/>
                  <a:gd name="T2" fmla="*/ 611 w 10000"/>
                  <a:gd name="T3" fmla="*/ 0 h 3664"/>
                  <a:gd name="T4" fmla="*/ 9390 w 10000"/>
                  <a:gd name="T5" fmla="*/ 0 h 3664"/>
                  <a:gd name="T6" fmla="*/ 10000 w 10000"/>
                  <a:gd name="T7" fmla="*/ 611 h 3664"/>
                  <a:gd name="T8" fmla="*/ 10000 w 10000"/>
                  <a:gd name="T9" fmla="*/ 3054 h 3664"/>
                  <a:gd name="T10" fmla="*/ 9390 w 10000"/>
                  <a:gd name="T11" fmla="*/ 3664 h 3664"/>
                  <a:gd name="T12" fmla="*/ 611 w 10000"/>
                  <a:gd name="T13" fmla="*/ 3664 h 3664"/>
                  <a:gd name="T14" fmla="*/ 0 w 10000"/>
                  <a:gd name="T15" fmla="*/ 3054 h 3664"/>
                  <a:gd name="T16" fmla="*/ 0 w 10000"/>
                  <a:gd name="T17" fmla="*/ 611 h 3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00" h="3664">
                    <a:moveTo>
                      <a:pt x="0" y="611"/>
                    </a:moveTo>
                    <a:cubicBezTo>
                      <a:pt x="0" y="274"/>
                      <a:pt x="274" y="0"/>
                      <a:pt x="611" y="0"/>
                    </a:cubicBezTo>
                    <a:lnTo>
                      <a:pt x="9390" y="0"/>
                    </a:lnTo>
                    <a:cubicBezTo>
                      <a:pt x="9727" y="0"/>
                      <a:pt x="10000" y="274"/>
                      <a:pt x="10000" y="611"/>
                    </a:cubicBezTo>
                    <a:lnTo>
                      <a:pt x="10000" y="3054"/>
                    </a:lnTo>
                    <a:cubicBezTo>
                      <a:pt x="10000" y="3391"/>
                      <a:pt x="9727" y="3664"/>
                      <a:pt x="9390" y="3664"/>
                    </a:cubicBezTo>
                    <a:lnTo>
                      <a:pt x="611" y="3664"/>
                    </a:lnTo>
                    <a:cubicBezTo>
                      <a:pt x="274" y="3664"/>
                      <a:pt x="0" y="3391"/>
                      <a:pt x="0" y="3054"/>
                    </a:cubicBezTo>
                    <a:lnTo>
                      <a:pt x="0" y="611"/>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5" name="Rectangle 496"/>
              <p:cNvSpPr>
                <a:spLocks noChangeArrowheads="1"/>
              </p:cNvSpPr>
              <p:nvPr/>
            </p:nvSpPr>
            <p:spPr bwMode="auto">
              <a:xfrm>
                <a:off x="951" y="1254"/>
                <a:ext cx="556"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Sensor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6" name="Rectangle 497"/>
              <p:cNvSpPr>
                <a:spLocks noChangeArrowheads="1"/>
              </p:cNvSpPr>
              <p:nvPr/>
            </p:nvSpPr>
            <p:spPr bwMode="auto">
              <a:xfrm>
                <a:off x="2215" y="1254"/>
                <a:ext cx="67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Vision Process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7" name="Line 498"/>
              <p:cNvSpPr>
                <a:spLocks noChangeShapeType="1"/>
              </p:cNvSpPr>
              <p:nvPr/>
            </p:nvSpPr>
            <p:spPr bwMode="auto">
              <a:xfrm>
                <a:off x="3065" y="1553"/>
                <a:ext cx="197" cy="0"/>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8" name="Line 499"/>
              <p:cNvSpPr>
                <a:spLocks noChangeShapeType="1"/>
              </p:cNvSpPr>
              <p:nvPr/>
            </p:nvSpPr>
            <p:spPr bwMode="auto">
              <a:xfrm>
                <a:off x="1750" y="1564"/>
                <a:ext cx="208" cy="0"/>
              </a:xfrm>
              <a:prstGeom prst="line">
                <a:avLst/>
              </a:prstGeom>
              <a:noFill/>
              <a:ln w="174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9" name="Rectangle 500"/>
              <p:cNvSpPr>
                <a:spLocks noChangeArrowheads="1"/>
              </p:cNvSpPr>
              <p:nvPr/>
            </p:nvSpPr>
            <p:spPr bwMode="auto">
              <a:xfrm>
                <a:off x="2441" y="1837"/>
                <a:ext cx="6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Found parts data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0" name="Rectangle 501"/>
              <p:cNvSpPr>
                <a:spLocks noChangeArrowheads="1"/>
              </p:cNvSpPr>
              <p:nvPr/>
            </p:nvSpPr>
            <p:spPr bwMode="auto">
              <a:xfrm>
                <a:off x="2441" y="1925"/>
                <a:ext cx="69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(Position, Offset,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1" name="Rectangle 502"/>
              <p:cNvSpPr>
                <a:spLocks noChangeArrowheads="1"/>
              </p:cNvSpPr>
              <p:nvPr/>
            </p:nvSpPr>
            <p:spPr bwMode="auto">
              <a:xfrm>
                <a:off x="3048" y="1925"/>
                <a:ext cx="15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etc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2" name="Rectangle 503"/>
              <p:cNvSpPr>
                <a:spLocks noChangeArrowheads="1"/>
              </p:cNvSpPr>
              <p:nvPr/>
            </p:nvSpPr>
            <p:spPr bwMode="auto">
              <a:xfrm>
                <a:off x="3154" y="1925"/>
                <a:ext cx="6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3" name="Rectangle 504"/>
              <p:cNvSpPr>
                <a:spLocks noChangeArrowheads="1"/>
              </p:cNvSpPr>
              <p:nvPr/>
            </p:nvSpPr>
            <p:spPr bwMode="auto">
              <a:xfrm>
                <a:off x="1279" y="1826"/>
                <a:ext cx="7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Arial" pitchFamily="34" charset="0"/>
                    <a:cs typeface="Arial" pitchFamily="34" charset="0"/>
                  </a:rPr>
                  <a:t>CALL ACQVAMAP</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4" name="Rectangle 505"/>
              <p:cNvSpPr>
                <a:spLocks noChangeArrowheads="1"/>
              </p:cNvSpPr>
              <p:nvPr/>
            </p:nvSpPr>
            <p:spPr bwMode="auto">
              <a:xfrm>
                <a:off x="3565" y="696"/>
                <a:ext cx="73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Command Tools</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5" name="Rectangle 506"/>
              <p:cNvSpPr>
                <a:spLocks noChangeArrowheads="1"/>
              </p:cNvSpPr>
              <p:nvPr/>
            </p:nvSpPr>
            <p:spPr bwMode="auto">
              <a:xfrm>
                <a:off x="3348" y="1660"/>
                <a:ext cx="1143"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6" name="Rectangle 507"/>
              <p:cNvSpPr>
                <a:spLocks noChangeArrowheads="1"/>
              </p:cNvSpPr>
              <p:nvPr/>
            </p:nvSpPr>
            <p:spPr bwMode="auto">
              <a:xfrm>
                <a:off x="3348" y="1660"/>
                <a:ext cx="1143"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7" name="Rectangle 508"/>
              <p:cNvSpPr>
                <a:spLocks noChangeArrowheads="1"/>
              </p:cNvSpPr>
              <p:nvPr/>
            </p:nvSpPr>
            <p:spPr bwMode="auto">
              <a:xfrm>
                <a:off x="3553" y="1670"/>
                <a:ext cx="67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COG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8" name="Rectangle 509"/>
              <p:cNvSpPr>
                <a:spLocks noChangeArrowheads="1"/>
              </p:cNvSpPr>
              <p:nvPr/>
            </p:nvSpPr>
            <p:spPr bwMode="auto">
              <a:xfrm>
                <a:off x="4143" y="1670"/>
                <a:ext cx="18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9" name="Rectangle 510"/>
              <p:cNvSpPr>
                <a:spLocks noChangeArrowheads="1"/>
              </p:cNvSpPr>
              <p:nvPr/>
            </p:nvSpPr>
            <p:spPr bwMode="auto">
              <a:xfrm>
                <a:off x="3347" y="1760"/>
                <a:ext cx="1144" cy="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0" name="Rectangle 511"/>
              <p:cNvSpPr>
                <a:spLocks noChangeArrowheads="1"/>
              </p:cNvSpPr>
              <p:nvPr/>
            </p:nvSpPr>
            <p:spPr bwMode="auto">
              <a:xfrm>
                <a:off x="3347" y="1760"/>
                <a:ext cx="1144" cy="9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1" name="Rectangle 512"/>
              <p:cNvSpPr>
                <a:spLocks noChangeArrowheads="1"/>
              </p:cNvSpPr>
              <p:nvPr/>
            </p:nvSpPr>
            <p:spPr bwMode="auto">
              <a:xfrm>
                <a:off x="3549" y="1770"/>
                <a:ext cx="84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Plane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2" name="Rectangle 513"/>
              <p:cNvSpPr>
                <a:spLocks noChangeArrowheads="1"/>
              </p:cNvSpPr>
              <p:nvPr/>
            </p:nvSpPr>
            <p:spPr bwMode="auto">
              <a:xfrm>
                <a:off x="3347" y="1854"/>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3" name="Rectangle 514"/>
              <p:cNvSpPr>
                <a:spLocks noChangeArrowheads="1"/>
              </p:cNvSpPr>
              <p:nvPr/>
            </p:nvSpPr>
            <p:spPr bwMode="auto">
              <a:xfrm>
                <a:off x="3347" y="1854"/>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4" name="Rectangle 515"/>
              <p:cNvSpPr>
                <a:spLocks noChangeArrowheads="1"/>
              </p:cNvSpPr>
              <p:nvPr/>
            </p:nvSpPr>
            <p:spPr bwMode="auto">
              <a:xfrm>
                <a:off x="3423" y="1864"/>
                <a:ext cx="1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0000"/>
                    </a:solidFill>
                    <a:effectLst/>
                    <a:latin typeface="Times New Roman" pitchFamily="18" charset="0"/>
                    <a:cs typeface="Arial" pitchFamily="34" charset="0"/>
                  </a:rPr>
                  <a:t>Obstruction Measurement Tool</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5" name="Rectangle 516"/>
              <p:cNvSpPr>
                <a:spLocks noChangeArrowheads="1"/>
              </p:cNvSpPr>
              <p:nvPr/>
            </p:nvSpPr>
            <p:spPr bwMode="auto">
              <a:xfrm>
                <a:off x="3353" y="1551"/>
                <a:ext cx="20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6" name="Rectangle 517"/>
              <p:cNvSpPr>
                <a:spLocks noChangeArrowheads="1"/>
              </p:cNvSpPr>
              <p:nvPr/>
            </p:nvSpPr>
            <p:spPr bwMode="auto">
              <a:xfrm>
                <a:off x="3520" y="1551"/>
                <a:ext cx="34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2D+3D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7" name="Rectangle 518"/>
              <p:cNvSpPr>
                <a:spLocks noChangeArrowheads="1"/>
              </p:cNvSpPr>
              <p:nvPr/>
            </p:nvSpPr>
            <p:spPr bwMode="auto">
              <a:xfrm>
                <a:off x="3820" y="1551"/>
                <a:ext cx="49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hybrid find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0" name="Freeform 519"/>
              <p:cNvSpPr>
                <a:spLocks/>
              </p:cNvSpPr>
              <p:nvPr/>
            </p:nvSpPr>
            <p:spPr bwMode="auto">
              <a:xfrm>
                <a:off x="3262" y="827"/>
                <a:ext cx="1290" cy="1204"/>
              </a:xfrm>
              <a:custGeom>
                <a:avLst/>
                <a:gdLst>
                  <a:gd name="T0" fmla="*/ 0 w 5860"/>
                  <a:gd name="T1" fmla="*/ 912 h 5472"/>
                  <a:gd name="T2" fmla="*/ 912 w 5860"/>
                  <a:gd name="T3" fmla="*/ 0 h 5472"/>
                  <a:gd name="T4" fmla="*/ 4948 w 5860"/>
                  <a:gd name="T5" fmla="*/ 0 h 5472"/>
                  <a:gd name="T6" fmla="*/ 5860 w 5860"/>
                  <a:gd name="T7" fmla="*/ 912 h 5472"/>
                  <a:gd name="T8" fmla="*/ 5860 w 5860"/>
                  <a:gd name="T9" fmla="*/ 4560 h 5472"/>
                  <a:gd name="T10" fmla="*/ 4948 w 5860"/>
                  <a:gd name="T11" fmla="*/ 5472 h 5472"/>
                  <a:gd name="T12" fmla="*/ 912 w 5860"/>
                  <a:gd name="T13" fmla="*/ 5472 h 5472"/>
                  <a:gd name="T14" fmla="*/ 0 w 5860"/>
                  <a:gd name="T15" fmla="*/ 4560 h 5472"/>
                  <a:gd name="T16" fmla="*/ 0 w 5860"/>
                  <a:gd name="T17" fmla="*/ 912 h 5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0" h="5472">
                    <a:moveTo>
                      <a:pt x="0" y="912"/>
                    </a:moveTo>
                    <a:cubicBezTo>
                      <a:pt x="0" y="409"/>
                      <a:pt x="409" y="0"/>
                      <a:pt x="912" y="0"/>
                    </a:cubicBezTo>
                    <a:lnTo>
                      <a:pt x="4948" y="0"/>
                    </a:lnTo>
                    <a:cubicBezTo>
                      <a:pt x="5452" y="0"/>
                      <a:pt x="5860" y="409"/>
                      <a:pt x="5860" y="912"/>
                    </a:cubicBezTo>
                    <a:lnTo>
                      <a:pt x="5860" y="4560"/>
                    </a:lnTo>
                    <a:cubicBezTo>
                      <a:pt x="5860" y="5064"/>
                      <a:pt x="5452" y="5472"/>
                      <a:pt x="4948" y="5472"/>
                    </a:cubicBezTo>
                    <a:lnTo>
                      <a:pt x="912" y="5472"/>
                    </a:lnTo>
                    <a:cubicBezTo>
                      <a:pt x="409" y="5472"/>
                      <a:pt x="0" y="5064"/>
                      <a:pt x="0" y="4560"/>
                    </a:cubicBezTo>
                    <a:lnTo>
                      <a:pt x="0" y="912"/>
                    </a:lnTo>
                    <a:close/>
                  </a:path>
                </a:pathLst>
              </a:custGeom>
              <a:noFill/>
              <a:ln w="174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1" name="Rectangle 520"/>
              <p:cNvSpPr>
                <a:spLocks noChangeArrowheads="1"/>
              </p:cNvSpPr>
              <p:nvPr/>
            </p:nvSpPr>
            <p:spPr bwMode="auto">
              <a:xfrm>
                <a:off x="3347" y="10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2" name="Rectangle 521"/>
              <p:cNvSpPr>
                <a:spLocks noChangeArrowheads="1"/>
              </p:cNvSpPr>
              <p:nvPr/>
            </p:nvSpPr>
            <p:spPr bwMode="auto">
              <a:xfrm>
                <a:off x="3347" y="10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3" name="Rectangle 522"/>
              <p:cNvSpPr>
                <a:spLocks noChangeArrowheads="1"/>
              </p:cNvSpPr>
              <p:nvPr/>
            </p:nvSpPr>
            <p:spPr bwMode="auto">
              <a:xfrm>
                <a:off x="3426" y="1092"/>
                <a:ext cx="66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Peak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8" name="Rectangle 523"/>
              <p:cNvSpPr>
                <a:spLocks noChangeArrowheads="1"/>
              </p:cNvSpPr>
              <p:nvPr/>
            </p:nvSpPr>
            <p:spPr bwMode="auto">
              <a:xfrm>
                <a:off x="4003" y="1092"/>
                <a:ext cx="48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Locator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09" name="Rectangle 524"/>
              <p:cNvSpPr>
                <a:spLocks noChangeArrowheads="1"/>
              </p:cNvSpPr>
              <p:nvPr/>
            </p:nvSpPr>
            <p:spPr bwMode="auto">
              <a:xfrm>
                <a:off x="3347" y="11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10" name="Rectangle 525"/>
              <p:cNvSpPr>
                <a:spLocks noChangeArrowheads="1"/>
              </p:cNvSpPr>
              <p:nvPr/>
            </p:nvSpPr>
            <p:spPr bwMode="auto">
              <a:xfrm>
                <a:off x="3347" y="11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11" name="Rectangle 526"/>
              <p:cNvSpPr>
                <a:spLocks noChangeArrowheads="1"/>
              </p:cNvSpPr>
              <p:nvPr/>
            </p:nvSpPr>
            <p:spPr bwMode="auto">
              <a:xfrm>
                <a:off x="3430" y="1192"/>
                <a:ext cx="110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Blob Locator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2" name="Rectangle 527"/>
              <p:cNvSpPr>
                <a:spLocks noChangeArrowheads="1"/>
              </p:cNvSpPr>
              <p:nvPr/>
            </p:nvSpPr>
            <p:spPr bwMode="auto">
              <a:xfrm>
                <a:off x="3355" y="869"/>
                <a:ext cx="20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3" name="Rectangle 528"/>
              <p:cNvSpPr>
                <a:spLocks noChangeArrowheads="1"/>
              </p:cNvSpPr>
              <p:nvPr/>
            </p:nvSpPr>
            <p:spPr bwMode="auto">
              <a:xfrm>
                <a:off x="3523" y="869"/>
                <a:ext cx="36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true 3D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4" name="Rectangle 529"/>
              <p:cNvSpPr>
                <a:spLocks noChangeArrowheads="1"/>
              </p:cNvSpPr>
              <p:nvPr/>
            </p:nvSpPr>
            <p:spPr bwMode="auto">
              <a:xfrm>
                <a:off x="3849" y="869"/>
                <a:ext cx="20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000000"/>
                    </a:solidFill>
                    <a:effectLst/>
                    <a:latin typeface="Arial" pitchFamily="34" charset="0"/>
                    <a:cs typeface="Arial" pitchFamily="34" charset="0"/>
                  </a:rPr>
                  <a:t>find</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5" name="Rectangle 530"/>
              <p:cNvSpPr>
                <a:spLocks noChangeArrowheads="1"/>
              </p:cNvSpPr>
              <p:nvPr/>
            </p:nvSpPr>
            <p:spPr bwMode="auto">
              <a:xfrm>
                <a:off x="3347" y="9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16" name="Rectangle 531"/>
              <p:cNvSpPr>
                <a:spLocks noChangeArrowheads="1"/>
              </p:cNvSpPr>
              <p:nvPr/>
            </p:nvSpPr>
            <p:spPr bwMode="auto">
              <a:xfrm>
                <a:off x="3347" y="9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17" name="Rectangle 532"/>
              <p:cNvSpPr>
                <a:spLocks noChangeArrowheads="1"/>
              </p:cNvSpPr>
              <p:nvPr/>
            </p:nvSpPr>
            <p:spPr bwMode="auto">
              <a:xfrm>
                <a:off x="3464" y="992"/>
                <a:ext cx="4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8" name="Rectangle 533"/>
              <p:cNvSpPr>
                <a:spLocks noChangeArrowheads="1"/>
              </p:cNvSpPr>
              <p:nvPr/>
            </p:nvSpPr>
            <p:spPr bwMode="auto">
              <a:xfrm>
                <a:off x="3868" y="992"/>
                <a:ext cx="5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Preprocess 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19" name="Rectangle 534"/>
              <p:cNvSpPr>
                <a:spLocks noChangeArrowheads="1"/>
              </p:cNvSpPr>
              <p:nvPr/>
            </p:nvSpPr>
            <p:spPr bwMode="auto">
              <a:xfrm>
                <a:off x="3348" y="1282"/>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20" name="Rectangle 535"/>
              <p:cNvSpPr>
                <a:spLocks noChangeArrowheads="1"/>
              </p:cNvSpPr>
              <p:nvPr/>
            </p:nvSpPr>
            <p:spPr bwMode="auto">
              <a:xfrm>
                <a:off x="3348" y="1282"/>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21" name="Rectangle 536"/>
              <p:cNvSpPr>
                <a:spLocks noChangeArrowheads="1"/>
              </p:cNvSpPr>
              <p:nvPr/>
            </p:nvSpPr>
            <p:spPr bwMode="auto">
              <a:xfrm>
                <a:off x="3452" y="1293"/>
                <a:ext cx="47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2" name="Rectangle 537"/>
              <p:cNvSpPr>
                <a:spLocks noChangeArrowheads="1"/>
              </p:cNvSpPr>
              <p:nvPr/>
            </p:nvSpPr>
            <p:spPr bwMode="auto">
              <a:xfrm>
                <a:off x="3857" y="1293"/>
                <a:ext cx="45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GF Locator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3" name="Rectangle 538"/>
              <p:cNvSpPr>
                <a:spLocks noChangeArrowheads="1"/>
              </p:cNvSpPr>
              <p:nvPr/>
            </p:nvSpPr>
            <p:spPr bwMode="auto">
              <a:xfrm>
                <a:off x="4245" y="1293"/>
                <a:ext cx="19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4" name="Rectangle 539"/>
              <p:cNvSpPr>
                <a:spLocks noChangeArrowheads="1"/>
              </p:cNvSpPr>
              <p:nvPr/>
            </p:nvSpPr>
            <p:spPr bwMode="auto">
              <a:xfrm>
                <a:off x="3347" y="1385"/>
                <a:ext cx="1144"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25" name="Rectangle 540"/>
              <p:cNvSpPr>
                <a:spLocks noChangeArrowheads="1"/>
              </p:cNvSpPr>
              <p:nvPr/>
            </p:nvSpPr>
            <p:spPr bwMode="auto">
              <a:xfrm>
                <a:off x="3347" y="1385"/>
                <a:ext cx="1144" cy="100"/>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26" name="Rectangle 541"/>
              <p:cNvSpPr>
                <a:spLocks noChangeArrowheads="1"/>
              </p:cNvSpPr>
              <p:nvPr/>
            </p:nvSpPr>
            <p:spPr bwMode="auto">
              <a:xfrm>
                <a:off x="3365" y="1395"/>
                <a:ext cx="4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Area Sensor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227" name="Rectangle 542"/>
              <p:cNvSpPr>
                <a:spLocks noChangeArrowheads="1"/>
              </p:cNvSpPr>
              <p:nvPr/>
            </p:nvSpPr>
            <p:spPr bwMode="auto">
              <a:xfrm>
                <a:off x="3769" y="1395"/>
                <a:ext cx="6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000000"/>
                    </a:solidFill>
                    <a:effectLst/>
                    <a:latin typeface="Times New Roman" pitchFamily="18" charset="0"/>
                    <a:cs typeface="Arial" pitchFamily="34" charset="0"/>
                  </a:rPr>
                  <a:t>Cylinder Locator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28" name="Rectangle 543"/>
              <p:cNvSpPr>
                <a:spLocks noChangeArrowheads="1"/>
              </p:cNvSpPr>
              <p:nvPr/>
            </p:nvSpPr>
            <p:spPr bwMode="auto">
              <a:xfrm>
                <a:off x="4332" y="1395"/>
                <a:ext cx="18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smtClean="0">
                    <a:ln>
                      <a:noFill/>
                    </a:ln>
                    <a:solidFill>
                      <a:srgbClr val="000000"/>
                    </a:solidFill>
                    <a:effectLst/>
                    <a:latin typeface="Times New Roman" pitchFamily="18" charset="0"/>
                    <a:cs typeface="Arial" pitchFamily="34" charset="0"/>
                  </a:rPr>
                  <a:t>Tool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pSp>
      </p:grpSp>
    </p:spTree>
    <p:extLst>
      <p:ext uri="{BB962C8B-B14F-4D97-AF65-F5344CB8AC3E}">
        <p14:creationId xmlns:p14="http://schemas.microsoft.com/office/powerpoint/2010/main" val="36051752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Overview</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90</a:t>
            </a:fld>
            <a:endParaRPr lang="de-DE" sz="1000" smtClean="0">
              <a:solidFill>
                <a:schemeClr val="tx1"/>
              </a:solidFill>
              <a:latin typeface="DIN-Light"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997980"/>
            <a:ext cx="9182100" cy="550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936776" y="1609055"/>
            <a:ext cx="1143262" cy="307777"/>
          </a:xfrm>
          <a:prstGeom prst="rect">
            <a:avLst/>
          </a:prstGeom>
          <a:noFill/>
        </p:spPr>
        <p:txBody>
          <a:bodyPr wrap="none" rtlCol="0">
            <a:spAutoFit/>
          </a:bodyPr>
          <a:lstStyle/>
          <a:p>
            <a:r>
              <a:rPr lang="en-US" sz="1400" dirty="0" smtClean="0">
                <a:solidFill>
                  <a:schemeClr val="tx1"/>
                </a:solidFill>
                <a:latin typeface="+mn-lt"/>
              </a:rPr>
              <a:t>IMSEARCH</a:t>
            </a:r>
            <a:endParaRPr lang="en-GB" sz="1400" dirty="0" smtClean="0">
              <a:solidFill>
                <a:schemeClr val="tx1"/>
              </a:solidFill>
              <a:latin typeface="+mn-lt"/>
            </a:endParaRPr>
          </a:p>
        </p:txBody>
      </p:sp>
      <p:sp>
        <p:nvSpPr>
          <p:cNvPr id="8" name="TextBox 7"/>
          <p:cNvSpPr txBox="1"/>
          <p:nvPr/>
        </p:nvSpPr>
        <p:spPr>
          <a:xfrm>
            <a:off x="6249144" y="1943217"/>
            <a:ext cx="763351" cy="307777"/>
          </a:xfrm>
          <a:prstGeom prst="rect">
            <a:avLst/>
          </a:prstGeom>
          <a:noFill/>
        </p:spPr>
        <p:txBody>
          <a:bodyPr wrap="none" rtlCol="0">
            <a:spAutoFit/>
          </a:bodyPr>
          <a:lstStyle/>
          <a:p>
            <a:r>
              <a:rPr lang="en-US" sz="1400" dirty="0" smtClean="0">
                <a:solidFill>
                  <a:schemeClr val="tx1"/>
                </a:solidFill>
                <a:latin typeface="+mn-lt"/>
              </a:rPr>
              <a:t>IMPOP</a:t>
            </a:r>
            <a:endParaRPr lang="en-GB" sz="1400" dirty="0" smtClean="0">
              <a:solidFill>
                <a:schemeClr val="tx1"/>
              </a:solidFill>
              <a:latin typeface="+mn-lt"/>
            </a:endParaRPr>
          </a:p>
        </p:txBody>
      </p:sp>
      <p:sp>
        <p:nvSpPr>
          <p:cNvPr id="9" name="TextBox 8"/>
          <p:cNvSpPr txBox="1"/>
          <p:nvPr/>
        </p:nvSpPr>
        <p:spPr>
          <a:xfrm>
            <a:off x="4327458" y="1945712"/>
            <a:ext cx="1561646" cy="307777"/>
          </a:xfrm>
          <a:prstGeom prst="rect">
            <a:avLst/>
          </a:prstGeom>
          <a:noFill/>
        </p:spPr>
        <p:txBody>
          <a:bodyPr wrap="none" rtlCol="0">
            <a:spAutoFit/>
          </a:bodyPr>
          <a:lstStyle/>
          <a:p>
            <a:r>
              <a:rPr lang="en-US" sz="1400" dirty="0" smtClean="0">
                <a:solidFill>
                  <a:schemeClr val="tx1"/>
                </a:solidFill>
                <a:latin typeface="+mn-lt"/>
              </a:rPr>
              <a:t>IMGETPICKPOS</a:t>
            </a:r>
            <a:endParaRPr lang="en-GB" sz="1400" dirty="0" smtClean="0">
              <a:solidFill>
                <a:schemeClr val="tx1"/>
              </a:solidFill>
              <a:latin typeface="+mn-lt"/>
            </a:endParaRPr>
          </a:p>
        </p:txBody>
      </p:sp>
      <p:sp>
        <p:nvSpPr>
          <p:cNvPr id="10" name="TextBox 9"/>
          <p:cNvSpPr txBox="1"/>
          <p:nvPr/>
        </p:nvSpPr>
        <p:spPr>
          <a:xfrm>
            <a:off x="5825722" y="2337761"/>
            <a:ext cx="1174296" cy="307777"/>
          </a:xfrm>
          <a:prstGeom prst="rect">
            <a:avLst/>
          </a:prstGeom>
          <a:noFill/>
        </p:spPr>
        <p:txBody>
          <a:bodyPr wrap="none" rtlCol="0">
            <a:spAutoFit/>
          </a:bodyPr>
          <a:lstStyle/>
          <a:p>
            <a:r>
              <a:rPr lang="en-US" sz="1400" dirty="0" smtClean="0">
                <a:solidFill>
                  <a:schemeClr val="tx1"/>
                </a:solidFill>
                <a:latin typeface="+mn-lt"/>
              </a:rPr>
              <a:t>IMSETSTAT</a:t>
            </a:r>
            <a:endParaRPr lang="en-GB" sz="1400" dirty="0" smtClean="0">
              <a:solidFill>
                <a:schemeClr val="tx1"/>
              </a:solidFill>
              <a:latin typeface="+mn-lt"/>
            </a:endParaRPr>
          </a:p>
        </p:txBody>
      </p:sp>
      <p:sp>
        <p:nvSpPr>
          <p:cNvPr id="11" name="TextBox 10"/>
          <p:cNvSpPr txBox="1"/>
          <p:nvPr/>
        </p:nvSpPr>
        <p:spPr>
          <a:xfrm>
            <a:off x="1136576" y="5805264"/>
            <a:ext cx="3024336" cy="461665"/>
          </a:xfrm>
          <a:prstGeom prst="rect">
            <a:avLst/>
          </a:prstGeom>
          <a:solidFill>
            <a:srgbClr val="FFFF00"/>
          </a:solidFill>
          <a:ln w="12700">
            <a:solidFill>
              <a:schemeClr val="tx1"/>
            </a:solidFill>
          </a:ln>
        </p:spPr>
        <p:txBody>
          <a:bodyPr wrap="square" rtlCol="0">
            <a:spAutoFit/>
          </a:bodyPr>
          <a:lstStyle/>
          <a:p>
            <a:pPr algn="ctr"/>
            <a:r>
              <a:rPr lang="en-US" sz="2400" dirty="0" smtClean="0">
                <a:solidFill>
                  <a:schemeClr val="tx1"/>
                </a:solidFill>
                <a:latin typeface="+mn-lt"/>
                <a:hlinkClick r:id="rId3" action="ppaction://hlinksldjump"/>
              </a:rPr>
              <a:t>PM Setup Interface</a:t>
            </a:r>
            <a:endParaRPr lang="en-GB" sz="2400" dirty="0" smtClean="0">
              <a:solidFill>
                <a:schemeClr val="tx1"/>
              </a:solidFill>
              <a:latin typeface="+mn-lt"/>
            </a:endParaRPr>
          </a:p>
        </p:txBody>
      </p:sp>
      <p:sp>
        <p:nvSpPr>
          <p:cNvPr id="12" name="Action Button: Home 11">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493279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Terminology</a:t>
            </a:r>
            <a:endParaRPr lang="de-DE" dirty="0" smtClean="0">
              <a:latin typeface="Arial" charset="0"/>
              <a:cs typeface="Arial" charset="0"/>
            </a:endParaRPr>
          </a:p>
        </p:txBody>
      </p:sp>
      <p:sp>
        <p:nvSpPr>
          <p:cNvPr id="6147" name="Inhaltsplatzhalter 2"/>
          <p:cNvSpPr>
            <a:spLocks noGrp="1"/>
          </p:cNvSpPr>
          <p:nvPr>
            <p:ph idx="1"/>
          </p:nvPr>
        </p:nvSpPr>
        <p:spPr>
          <a:xfrm>
            <a:off x="0" y="836712"/>
            <a:ext cx="9906000" cy="5616624"/>
          </a:xfrm>
        </p:spPr>
        <p:txBody>
          <a:bodyPr/>
          <a:lstStyle/>
          <a:p>
            <a:pPr lvl="1"/>
            <a:r>
              <a:rPr lang="en-US" sz="1400" dirty="0" smtClean="0">
                <a:latin typeface="Arial" charset="0"/>
                <a:cs typeface="Arial" charset="0"/>
              </a:rPr>
              <a:t>Parts List Manager (PM): </a:t>
            </a:r>
            <a:r>
              <a:rPr lang="en-US" sz="1400" b="0" dirty="0" smtClean="0"/>
              <a:t>Collection </a:t>
            </a:r>
            <a:r>
              <a:rPr lang="en-US" sz="1400" b="0" dirty="0"/>
              <a:t>of functions required for bin </a:t>
            </a:r>
            <a:r>
              <a:rPr lang="en-US" sz="1400" b="0" dirty="0" smtClean="0"/>
              <a:t>picking.</a:t>
            </a:r>
            <a:endParaRPr lang="en-US" sz="1400" dirty="0" smtClean="0">
              <a:latin typeface="Arial" charset="0"/>
              <a:cs typeface="Arial" charset="0"/>
            </a:endParaRPr>
          </a:p>
          <a:p>
            <a:pPr lvl="1"/>
            <a:r>
              <a:rPr lang="en-US" sz="1400" dirty="0" smtClean="0">
                <a:latin typeface="Arial" charset="0"/>
                <a:cs typeface="Arial" charset="0"/>
              </a:rPr>
              <a:t>SEARCH</a:t>
            </a:r>
            <a:r>
              <a:rPr lang="en-US" sz="1400" b="0" dirty="0" smtClean="0">
                <a:latin typeface="Arial" charset="0"/>
                <a:cs typeface="Arial" charset="0"/>
              </a:rPr>
              <a:t>: Detection </a:t>
            </a:r>
            <a:r>
              <a:rPr lang="en-US" sz="1400" b="0" dirty="0">
                <a:latin typeface="Arial" charset="0"/>
                <a:cs typeface="Arial" charset="0"/>
              </a:rPr>
              <a:t>of parts in a </a:t>
            </a:r>
            <a:r>
              <a:rPr lang="en-US" sz="1400" b="0" dirty="0" smtClean="0">
                <a:latin typeface="Arial" charset="0"/>
                <a:cs typeface="Arial" charset="0"/>
              </a:rPr>
              <a:t>container. </a:t>
            </a:r>
            <a:r>
              <a:rPr lang="en-US" sz="1400" b="0" dirty="0">
                <a:latin typeface="Arial" charset="0"/>
                <a:cs typeface="Arial" charset="0"/>
              </a:rPr>
              <a:t>In SEARCH with 3D </a:t>
            </a:r>
            <a:r>
              <a:rPr lang="en-US" sz="1400" b="0" dirty="0" smtClean="0">
                <a:latin typeface="Arial" charset="0"/>
                <a:cs typeface="Arial" charset="0"/>
              </a:rPr>
              <a:t>Area Sensor, accurate </a:t>
            </a:r>
            <a:r>
              <a:rPr lang="en-US" sz="1400" b="0" dirty="0">
                <a:latin typeface="Arial" charset="0"/>
                <a:cs typeface="Arial" charset="0"/>
              </a:rPr>
              <a:t>3D position and posture of each part can be obtained</a:t>
            </a:r>
            <a:r>
              <a:rPr lang="en-US" sz="1400" b="0" dirty="0" smtClean="0">
                <a:latin typeface="Arial" charset="0"/>
                <a:cs typeface="Arial" charset="0"/>
              </a:rPr>
              <a:t>.</a:t>
            </a:r>
          </a:p>
          <a:p>
            <a:pPr lvl="1"/>
            <a:r>
              <a:rPr lang="en-US" sz="1400" dirty="0" smtClean="0">
                <a:latin typeface="Arial" charset="0"/>
                <a:cs typeface="Arial" charset="0"/>
              </a:rPr>
              <a:t>Part Data</a:t>
            </a:r>
            <a:r>
              <a:rPr lang="en-US" sz="1400" b="0" dirty="0" smtClean="0">
                <a:latin typeface="Arial" charset="0"/>
                <a:cs typeface="Arial" charset="0"/>
              </a:rPr>
              <a:t>: Data </a:t>
            </a:r>
            <a:r>
              <a:rPr lang="en-US" sz="1400" b="0" dirty="0">
                <a:latin typeface="Arial" charset="0"/>
                <a:cs typeface="Arial" charset="0"/>
              </a:rPr>
              <a:t>item </a:t>
            </a:r>
            <a:r>
              <a:rPr lang="en-US" sz="1400" b="0" dirty="0" smtClean="0">
                <a:latin typeface="Arial" charset="0"/>
                <a:cs typeface="Arial" charset="0"/>
              </a:rPr>
              <a:t>containing detection </a:t>
            </a:r>
            <a:r>
              <a:rPr lang="en-US" sz="1400" b="0" dirty="0">
                <a:latin typeface="Arial" charset="0"/>
                <a:cs typeface="Arial" charset="0"/>
              </a:rPr>
              <a:t>results of SEARCH </a:t>
            </a:r>
            <a:r>
              <a:rPr lang="en-US" sz="1400" b="0" dirty="0" smtClean="0">
                <a:latin typeface="Arial" charset="0"/>
                <a:cs typeface="Arial" charset="0"/>
              </a:rPr>
              <a:t>for </a:t>
            </a:r>
            <a:r>
              <a:rPr lang="en-US" sz="1400" b="0" dirty="0">
                <a:latin typeface="Arial" charset="0"/>
                <a:cs typeface="Arial" charset="0"/>
              </a:rPr>
              <a:t>a specific part in </a:t>
            </a:r>
            <a:r>
              <a:rPr lang="en-US" sz="1400" b="0" dirty="0" smtClean="0">
                <a:latin typeface="Arial" charset="0"/>
                <a:cs typeface="Arial" charset="0"/>
              </a:rPr>
              <a:t>the bin. </a:t>
            </a:r>
            <a:r>
              <a:rPr lang="en-US" sz="1400" b="0" dirty="0">
                <a:latin typeface="Arial" charset="0"/>
                <a:cs typeface="Arial" charset="0"/>
              </a:rPr>
              <a:t>Part data is assigned a unique ID </a:t>
            </a:r>
            <a:r>
              <a:rPr lang="en-US" sz="1400" b="0" dirty="0" smtClean="0">
                <a:latin typeface="Arial" charset="0"/>
                <a:cs typeface="Arial" charset="0"/>
              </a:rPr>
              <a:t>number, part </a:t>
            </a:r>
            <a:r>
              <a:rPr lang="en-US" sz="1400" b="0" dirty="0">
                <a:latin typeface="Arial" charset="0"/>
                <a:cs typeface="Arial" charset="0"/>
              </a:rPr>
              <a:t>data </a:t>
            </a:r>
            <a:r>
              <a:rPr lang="en-US" sz="1400" b="0" dirty="0" smtClean="0">
                <a:latin typeface="Arial" charset="0"/>
                <a:cs typeface="Arial" charset="0"/>
              </a:rPr>
              <a:t>ID.</a:t>
            </a:r>
          </a:p>
          <a:p>
            <a:pPr lvl="1"/>
            <a:r>
              <a:rPr lang="en-US" sz="1400" dirty="0" smtClean="0">
                <a:latin typeface="Arial" charset="0"/>
                <a:cs typeface="Arial" charset="0"/>
              </a:rPr>
              <a:t>Parts List</a:t>
            </a:r>
            <a:r>
              <a:rPr lang="en-US" sz="1400" b="0" dirty="0" smtClean="0">
                <a:latin typeface="Arial" charset="0"/>
                <a:cs typeface="Arial" charset="0"/>
              </a:rPr>
              <a:t>: List </a:t>
            </a:r>
            <a:r>
              <a:rPr lang="en-US" sz="1400" b="0" dirty="0">
                <a:latin typeface="Arial" charset="0"/>
                <a:cs typeface="Arial" charset="0"/>
              </a:rPr>
              <a:t>of </a:t>
            </a:r>
            <a:r>
              <a:rPr lang="en-US" sz="1400" b="0" dirty="0" smtClean="0">
                <a:latin typeface="Arial" charset="0"/>
                <a:cs typeface="Arial" charset="0"/>
              </a:rPr>
              <a:t>part data. Part </a:t>
            </a:r>
            <a:r>
              <a:rPr lang="en-US" sz="1400" b="0" dirty="0">
                <a:latin typeface="Arial" charset="0"/>
                <a:cs typeface="Arial" charset="0"/>
              </a:rPr>
              <a:t>data of parts in one container </a:t>
            </a:r>
            <a:r>
              <a:rPr lang="en-US" sz="1400" b="0" dirty="0" smtClean="0">
                <a:latin typeface="Arial" charset="0"/>
                <a:cs typeface="Arial" charset="0"/>
              </a:rPr>
              <a:t>should be managed </a:t>
            </a:r>
            <a:r>
              <a:rPr lang="en-US" sz="1400" b="0" dirty="0">
                <a:latin typeface="Arial" charset="0"/>
                <a:cs typeface="Arial" charset="0"/>
              </a:rPr>
              <a:t>by one </a:t>
            </a:r>
            <a:r>
              <a:rPr lang="en-US" sz="1400" b="0" dirty="0" smtClean="0">
                <a:latin typeface="Arial" charset="0"/>
                <a:cs typeface="Arial" charset="0"/>
              </a:rPr>
              <a:t>Parts List!</a:t>
            </a:r>
          </a:p>
          <a:p>
            <a:pPr lvl="1"/>
            <a:r>
              <a:rPr lang="en-US" sz="1400" dirty="0" smtClean="0">
                <a:latin typeface="Arial" charset="0"/>
                <a:cs typeface="Arial" charset="0"/>
              </a:rPr>
              <a:t>Push</a:t>
            </a:r>
            <a:r>
              <a:rPr lang="en-US" sz="1400" b="0" dirty="0" smtClean="0">
                <a:latin typeface="Arial" charset="0"/>
                <a:cs typeface="Arial" charset="0"/>
              </a:rPr>
              <a:t>: Process of creation of part data (based on SEARCH results) and addition it to the Parts List.</a:t>
            </a:r>
          </a:p>
          <a:p>
            <a:pPr lvl="1"/>
            <a:r>
              <a:rPr lang="en-US" sz="1400" dirty="0" smtClean="0">
                <a:latin typeface="Arial" charset="0"/>
                <a:cs typeface="Arial" charset="0"/>
              </a:rPr>
              <a:t>Push Cycle</a:t>
            </a:r>
            <a:r>
              <a:rPr lang="en-US" sz="1400" b="0" dirty="0" smtClean="0">
                <a:latin typeface="Arial" charset="0"/>
                <a:cs typeface="Arial" charset="0"/>
              </a:rPr>
              <a:t>: One push operation or several push operations until a successful pop operation or controller power-down.</a:t>
            </a:r>
          </a:p>
          <a:p>
            <a:pPr lvl="1"/>
            <a:r>
              <a:rPr lang="en-US" sz="1400" dirty="0" smtClean="0">
                <a:latin typeface="Arial" charset="0"/>
                <a:cs typeface="Arial" charset="0"/>
              </a:rPr>
              <a:t>Push Count</a:t>
            </a:r>
            <a:r>
              <a:rPr lang="en-US" sz="1400" b="0" dirty="0" smtClean="0">
                <a:latin typeface="Arial" charset="0"/>
                <a:cs typeface="Arial" charset="0"/>
              </a:rPr>
              <a:t>: </a:t>
            </a:r>
            <a:r>
              <a:rPr lang="en-US" sz="1400" b="0" dirty="0"/>
              <a:t>Number of push </a:t>
            </a:r>
            <a:r>
              <a:rPr lang="en-US" sz="1400" b="0" dirty="0" smtClean="0"/>
              <a:t>cycles that </a:t>
            </a:r>
            <a:r>
              <a:rPr lang="en-US" sz="1400" b="0" dirty="0"/>
              <a:t>have been </a:t>
            </a:r>
            <a:r>
              <a:rPr lang="en-US" sz="1400" b="0" dirty="0" smtClean="0"/>
              <a:t>performed since </a:t>
            </a:r>
            <a:r>
              <a:rPr lang="en-US" sz="1400" b="0" dirty="0"/>
              <a:t>the robot controller was powered </a:t>
            </a:r>
            <a:r>
              <a:rPr lang="en-US" sz="1400" b="0" dirty="0" smtClean="0"/>
              <a:t>up. At controller power-up, it </a:t>
            </a:r>
            <a:r>
              <a:rPr lang="en-US" sz="1400" b="0" dirty="0"/>
              <a:t>is initialized with </a:t>
            </a:r>
            <a:r>
              <a:rPr lang="en-US" sz="1400" b="0" dirty="0" smtClean="0"/>
              <a:t>zero.</a:t>
            </a:r>
            <a:endParaRPr lang="en-US" sz="1400" b="0" dirty="0" smtClean="0">
              <a:latin typeface="Arial" charset="0"/>
              <a:cs typeface="Arial" charset="0"/>
            </a:endParaRPr>
          </a:p>
          <a:p>
            <a:pPr lvl="1"/>
            <a:r>
              <a:rPr lang="en-US" sz="1400" dirty="0" smtClean="0">
                <a:latin typeface="Arial" charset="0"/>
                <a:cs typeface="Arial" charset="0"/>
              </a:rPr>
              <a:t>Part Data Age</a:t>
            </a:r>
            <a:r>
              <a:rPr lang="en-US" sz="1400" b="0" dirty="0" smtClean="0">
                <a:latin typeface="Arial" charset="0"/>
                <a:cs typeface="Arial" charset="0"/>
              </a:rPr>
              <a:t>: Current push count minus </a:t>
            </a:r>
            <a:r>
              <a:rPr lang="en-US" sz="1400" b="0" dirty="0" smtClean="0"/>
              <a:t>push count when the part </a:t>
            </a:r>
            <a:r>
              <a:rPr lang="en-US" sz="1400" b="0" dirty="0"/>
              <a:t>data </a:t>
            </a:r>
            <a:r>
              <a:rPr lang="en-US" sz="1400" b="0" dirty="0" smtClean="0"/>
              <a:t>was created and pushed to the Parts List.</a:t>
            </a:r>
            <a:endParaRPr lang="en-US" sz="1400" b="0" dirty="0" smtClean="0">
              <a:latin typeface="Arial" charset="0"/>
              <a:cs typeface="Arial" charset="0"/>
            </a:endParaRPr>
          </a:p>
          <a:p>
            <a:pPr lvl="1"/>
            <a:r>
              <a:rPr lang="en-US" sz="1400" dirty="0" smtClean="0">
                <a:latin typeface="Arial" charset="0"/>
                <a:cs typeface="Arial" charset="0"/>
              </a:rPr>
              <a:t>Pop</a:t>
            </a:r>
            <a:r>
              <a:rPr lang="en-US" sz="1400" b="0" dirty="0" smtClean="0">
                <a:latin typeface="Arial" charset="0"/>
                <a:cs typeface="Arial" charset="0"/>
              </a:rPr>
              <a:t>: Process of </a:t>
            </a:r>
            <a:r>
              <a:rPr lang="en-US" sz="1400" b="0" dirty="0"/>
              <a:t>selection of part data </a:t>
            </a:r>
            <a:r>
              <a:rPr lang="en-US" sz="1400" b="0" dirty="0" smtClean="0"/>
              <a:t>to be picked </a:t>
            </a:r>
            <a:r>
              <a:rPr lang="en-US" sz="1400" b="0" dirty="0"/>
              <a:t>up </a:t>
            </a:r>
            <a:r>
              <a:rPr lang="en-US" sz="1400" b="0" dirty="0" smtClean="0"/>
              <a:t>next, </a:t>
            </a:r>
            <a:r>
              <a:rPr lang="en-US" sz="1400" b="0" dirty="0"/>
              <a:t>from a </a:t>
            </a:r>
            <a:r>
              <a:rPr lang="en-US" sz="1400" b="0" dirty="0" smtClean="0"/>
              <a:t>Parts List. It fails when there is no more part data with status “AWAITING” in the Parts List, otherwise it succeeds.</a:t>
            </a:r>
            <a:endParaRPr lang="en-US" sz="1400" b="0" dirty="0" smtClean="0">
              <a:latin typeface="Arial" charset="0"/>
              <a:cs typeface="Arial" charset="0"/>
            </a:endParaRPr>
          </a:p>
          <a:p>
            <a:pPr lvl="1"/>
            <a:r>
              <a:rPr lang="en-US" sz="1400" dirty="0" smtClean="0">
                <a:latin typeface="Arial" charset="0"/>
                <a:cs typeface="Arial" charset="0"/>
              </a:rPr>
              <a:t>Black List</a:t>
            </a:r>
            <a:r>
              <a:rPr lang="en-US" sz="1400" b="0" dirty="0" smtClean="0">
                <a:latin typeface="Arial" charset="0"/>
                <a:cs typeface="Arial" charset="0"/>
              </a:rPr>
              <a:t>: Subset of a Parts List. It contains part data of parts which cannot or could not be picked. Such part data is indicated by status “… FAIL” (e.g. “PICK FAIL”) and cannot be popped.</a:t>
            </a: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91</a:t>
            </a:fld>
            <a:endParaRPr lang="de-DE" sz="1000" smtClean="0">
              <a:solidFill>
                <a:schemeClr val="tx1"/>
              </a:solidFill>
              <a:latin typeface="DIN-Light" charset="0"/>
            </a:endParaRPr>
          </a:p>
        </p:txBody>
      </p:sp>
      <p:sp>
        <p:nvSpPr>
          <p:cNvPr id="7" name="Action Button: Home 6">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14567676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User Interface</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92</a:t>
            </a:fld>
            <a:endParaRPr lang="de-DE" sz="1000" smtClean="0">
              <a:solidFill>
                <a:schemeClr val="tx1"/>
              </a:solidFill>
              <a:latin typeface="DIN-Light" charset="0"/>
            </a:endParaRPr>
          </a:p>
        </p:txBody>
      </p:sp>
      <p:sp>
        <p:nvSpPr>
          <p:cNvPr id="11" name="Inhaltsplatzhalter 2"/>
          <p:cNvSpPr>
            <a:spLocks noGrp="1"/>
          </p:cNvSpPr>
          <p:nvPr>
            <p:ph idx="1"/>
          </p:nvPr>
        </p:nvSpPr>
        <p:spPr>
          <a:xfrm>
            <a:off x="0" y="908721"/>
            <a:ext cx="9906000" cy="5544616"/>
          </a:xfrm>
        </p:spPr>
        <p:txBody>
          <a:bodyPr/>
          <a:lstStyle/>
          <a:p>
            <a:pPr lvl="1"/>
            <a:r>
              <a:rPr lang="en-US" dirty="0" smtClean="0">
                <a:latin typeface="Arial" charset="0"/>
                <a:cs typeface="Arial" charset="0"/>
              </a:rPr>
              <a:t>Open Parts List Manager, select a Parts List and press EDIT. (By default, there is only one.)</a:t>
            </a:r>
          </a:p>
          <a:p>
            <a:pPr lvl="1"/>
            <a:r>
              <a:rPr lang="en-US" dirty="0" smtClean="0">
                <a:latin typeface="Arial" charset="0"/>
                <a:cs typeface="Arial" charset="0"/>
              </a:rPr>
              <a:t>Specify type of PM (if not yet specified) for this Parts List. Select type SEARCH. This type provides following setup screens (as indicated </a:t>
            </a:r>
            <a:r>
              <a:rPr lang="en-US" dirty="0" smtClean="0">
                <a:latin typeface="Arial" charset="0"/>
                <a:cs typeface="Arial" charset="0"/>
                <a:hlinkClick r:id="rId2" action="ppaction://hlinksldjump"/>
              </a:rPr>
              <a:t>here</a:t>
            </a:r>
            <a:r>
              <a:rPr lang="en-US" dirty="0" smtClean="0">
                <a:latin typeface="Arial" charset="0"/>
                <a:cs typeface="Arial" charset="0"/>
              </a:rPr>
              <a:t>):</a:t>
            </a:r>
          </a:p>
          <a:p>
            <a:pPr lvl="2"/>
            <a:r>
              <a:rPr lang="en-US" dirty="0" smtClean="0">
                <a:latin typeface="Arial" charset="0"/>
                <a:cs typeface="Arial" charset="0"/>
              </a:rPr>
              <a:t>SEARCH </a:t>
            </a:r>
            <a:r>
              <a:rPr lang="en-US" dirty="0">
                <a:latin typeface="Arial" charset="0"/>
                <a:cs typeface="Arial" charset="0"/>
              </a:rPr>
              <a:t>VP List</a:t>
            </a:r>
          </a:p>
          <a:p>
            <a:pPr lvl="2"/>
            <a:r>
              <a:rPr lang="en-US" dirty="0" smtClean="0">
                <a:latin typeface="Arial" charset="0"/>
                <a:cs typeface="Arial" charset="0"/>
              </a:rPr>
              <a:t>PICK </a:t>
            </a:r>
            <a:r>
              <a:rPr lang="en-US" dirty="0">
                <a:latin typeface="Arial" charset="0"/>
                <a:cs typeface="Arial" charset="0"/>
              </a:rPr>
              <a:t>Position List</a:t>
            </a:r>
          </a:p>
          <a:p>
            <a:pPr lvl="2"/>
            <a:r>
              <a:rPr lang="en-US" dirty="0" smtClean="0">
                <a:latin typeface="Arial" charset="0"/>
                <a:cs typeface="Arial" charset="0"/>
              </a:rPr>
              <a:t>Push </a:t>
            </a:r>
            <a:r>
              <a:rPr lang="en-US" dirty="0">
                <a:latin typeface="Arial" charset="0"/>
                <a:cs typeface="Arial" charset="0"/>
              </a:rPr>
              <a:t>Part </a:t>
            </a:r>
            <a:r>
              <a:rPr lang="en-US" dirty="0" smtClean="0">
                <a:latin typeface="Arial" charset="0"/>
                <a:cs typeface="Arial" charset="0"/>
              </a:rPr>
              <a:t>Data Setup</a:t>
            </a:r>
            <a:endParaRPr lang="en-US" dirty="0">
              <a:latin typeface="Arial" charset="0"/>
              <a:cs typeface="Arial" charset="0"/>
            </a:endParaRPr>
          </a:p>
          <a:p>
            <a:pPr lvl="2"/>
            <a:r>
              <a:rPr lang="en-US" dirty="0" smtClean="0">
                <a:latin typeface="Arial" charset="0"/>
                <a:cs typeface="Arial" charset="0"/>
              </a:rPr>
              <a:t>Status </a:t>
            </a:r>
            <a:r>
              <a:rPr lang="en-US" dirty="0">
                <a:latin typeface="Arial" charset="0"/>
                <a:cs typeface="Arial" charset="0"/>
              </a:rPr>
              <a:t>Setup List</a:t>
            </a:r>
          </a:p>
          <a:p>
            <a:pPr lvl="2"/>
            <a:r>
              <a:rPr lang="en-US" dirty="0" smtClean="0">
                <a:latin typeface="Arial" charset="0"/>
                <a:cs typeface="Arial" charset="0"/>
              </a:rPr>
              <a:t>Part </a:t>
            </a:r>
            <a:r>
              <a:rPr lang="en-US" dirty="0">
                <a:latin typeface="Arial" charset="0"/>
                <a:cs typeface="Arial" charset="0"/>
              </a:rPr>
              <a:t>Data </a:t>
            </a:r>
            <a:r>
              <a:rPr lang="en-US" dirty="0" smtClean="0">
                <a:latin typeface="Arial" charset="0"/>
                <a:cs typeface="Arial" charset="0"/>
              </a:rPr>
              <a:t>Monitor</a:t>
            </a:r>
          </a:p>
          <a:p>
            <a:pPr lvl="1"/>
            <a:r>
              <a:rPr lang="en-US" dirty="0" smtClean="0">
                <a:latin typeface="Arial" charset="0"/>
                <a:cs typeface="Arial" charset="0"/>
              </a:rPr>
              <a:t>Remark: PM type </a:t>
            </a:r>
            <a:r>
              <a:rPr lang="en-US" dirty="0">
                <a:latin typeface="Arial" charset="0"/>
                <a:cs typeface="Arial" charset="0"/>
              </a:rPr>
              <a:t>“</a:t>
            </a:r>
            <a:r>
              <a:rPr lang="en-GB" dirty="0">
                <a:latin typeface="Arial" charset="0"/>
                <a:cs typeface="Arial" charset="0"/>
              </a:rPr>
              <a:t>SEARCH + FINE</a:t>
            </a:r>
            <a:r>
              <a:rPr lang="en-GB" dirty="0" smtClean="0">
                <a:latin typeface="Arial" charset="0"/>
                <a:cs typeface="Arial" charset="0"/>
              </a:rPr>
              <a:t>” can be used in case of 3DL. In case of 3D Area Sensor, “SEARCH” type is used.</a:t>
            </a:r>
            <a:endParaRPr lang="en-US" dirty="0" smtClean="0">
              <a:latin typeface="Arial" charset="0"/>
              <a:cs typeface="Arial" charset="0"/>
            </a:endParaRPr>
          </a:p>
        </p:txBody>
      </p:sp>
      <p:sp>
        <p:nvSpPr>
          <p:cNvPr id="14" name="Action Button: Home 13">
            <a:hlinkClick r:id="rId3"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896" y="3284984"/>
            <a:ext cx="4053220" cy="127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7096" y="4437112"/>
            <a:ext cx="4053220" cy="766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bwMode="auto">
          <a:xfrm>
            <a:off x="5601072" y="4539043"/>
            <a:ext cx="507970" cy="258109"/>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908327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SEARCH VP List</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93</a:t>
            </a:fld>
            <a:endParaRPr lang="de-DE" sz="1000" smtClean="0">
              <a:solidFill>
                <a:schemeClr val="tx1"/>
              </a:solidFill>
              <a:latin typeface="DIN-Light" charset="0"/>
            </a:endParaRPr>
          </a:p>
        </p:txBody>
      </p:sp>
      <p:sp>
        <p:nvSpPr>
          <p:cNvPr id="10" name="Inhaltsplatzhalter 2"/>
          <p:cNvSpPr>
            <a:spLocks noGrp="1"/>
          </p:cNvSpPr>
          <p:nvPr>
            <p:ph idx="1"/>
          </p:nvPr>
        </p:nvSpPr>
        <p:spPr>
          <a:xfrm>
            <a:off x="0" y="980728"/>
            <a:ext cx="9906000" cy="864096"/>
          </a:xfrm>
        </p:spPr>
        <p:txBody>
          <a:bodyPr/>
          <a:lstStyle/>
          <a:p>
            <a:pPr lvl="1"/>
            <a:r>
              <a:rPr lang="en-US" sz="1400" dirty="0"/>
              <a:t>SEARCH VP List is </a:t>
            </a:r>
            <a:r>
              <a:rPr lang="en-US" sz="1400" dirty="0" smtClean="0"/>
              <a:t>a set of vision </a:t>
            </a:r>
            <a:r>
              <a:rPr lang="en-US" sz="1400" dirty="0"/>
              <a:t>processes </a:t>
            </a:r>
            <a:r>
              <a:rPr lang="en-US" sz="1400" dirty="0" smtClean="0"/>
              <a:t>which can be executed </a:t>
            </a:r>
            <a:r>
              <a:rPr lang="en-US" sz="1400" dirty="0"/>
              <a:t>as </a:t>
            </a:r>
            <a:r>
              <a:rPr lang="en-US" sz="1400" dirty="0" smtClean="0"/>
              <a:t>SEARCH </a:t>
            </a:r>
            <a:br>
              <a:rPr lang="en-US" sz="1400" dirty="0" smtClean="0"/>
            </a:br>
            <a:r>
              <a:rPr lang="en-US" sz="1400" dirty="0" smtClean="0"/>
              <a:t>by using IMSEARCH.PC.</a:t>
            </a:r>
            <a:endParaRPr lang="en-US" sz="1400" dirty="0" smtClean="0">
              <a:solidFill>
                <a:srgbClr val="FF0000"/>
              </a:solidFill>
              <a:latin typeface="Arial" charset="0"/>
              <a:cs typeface="Arial" charset="0"/>
            </a:endParaRPr>
          </a:p>
        </p:txBody>
      </p:sp>
      <p:sp>
        <p:nvSpPr>
          <p:cNvPr id="12" name="Inhaltsplatzhalter 2"/>
          <p:cNvSpPr txBox="1">
            <a:spLocks/>
          </p:cNvSpPr>
          <p:nvPr/>
        </p:nvSpPr>
        <p:spPr bwMode="auto">
          <a:xfrm>
            <a:off x="5889104" y="1340768"/>
            <a:ext cx="432048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2"/>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3"/>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4"/>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marL="39687" lvl="1" indent="0">
              <a:buNone/>
            </a:pPr>
            <a:r>
              <a:rPr lang="en-US" sz="1400" u="sng" dirty="0"/>
              <a:t>Setup:</a:t>
            </a:r>
          </a:p>
          <a:p>
            <a:pPr lvl="1"/>
            <a:r>
              <a:rPr lang="en-US" sz="1400" dirty="0"/>
              <a:t>Select a row </a:t>
            </a:r>
            <a:r>
              <a:rPr lang="en-US" sz="1400" dirty="0" smtClean="0"/>
              <a:t>in the list.</a:t>
            </a:r>
            <a:endParaRPr lang="en-US" sz="1400" dirty="0"/>
          </a:p>
          <a:p>
            <a:pPr lvl="1"/>
            <a:r>
              <a:rPr lang="en-US" sz="1400" dirty="0"/>
              <a:t>Assign a VP to the index of this row by selecting a [Vision Process Name] from available ones (which you created) in the drop-down list</a:t>
            </a:r>
            <a:r>
              <a:rPr lang="en-US" sz="1400" dirty="0" smtClean="0"/>
              <a:t>. </a:t>
            </a:r>
            <a:r>
              <a:rPr lang="en-US" sz="1400" u="sng" dirty="0" smtClean="0"/>
              <a:t>Example:</a:t>
            </a:r>
            <a:r>
              <a:rPr lang="en-US" sz="1400" dirty="0"/>
              <a:t> </a:t>
            </a:r>
            <a:r>
              <a:rPr lang="en-US" sz="1400" dirty="0" smtClean="0"/>
              <a:t/>
            </a:r>
            <a:br>
              <a:rPr lang="en-US" sz="1400" dirty="0" smtClean="0"/>
            </a:br>
            <a:r>
              <a:rPr lang="en-US" sz="1400" dirty="0" smtClean="0"/>
              <a:t>CALL </a:t>
            </a:r>
            <a:r>
              <a:rPr lang="en-US" sz="1400" dirty="0"/>
              <a:t>IMSEARCH(4,</a:t>
            </a:r>
            <a:r>
              <a:rPr lang="en-US" sz="1400" dirty="0">
                <a:solidFill>
                  <a:schemeClr val="tx1"/>
                </a:solidFill>
              </a:rPr>
              <a:t>2</a:t>
            </a:r>
            <a:r>
              <a:rPr lang="en-US" sz="1400" dirty="0"/>
              <a:t>,1,10) </a:t>
            </a:r>
            <a:r>
              <a:rPr lang="en-US" sz="1400" dirty="0" smtClean="0"/>
              <a:t/>
            </a:r>
            <a:br>
              <a:rPr lang="en-US" sz="1400" dirty="0" smtClean="0"/>
            </a:br>
            <a:r>
              <a:rPr lang="en-US" sz="1400" dirty="0" smtClean="0">
                <a:sym typeface="Wingdings" pitchFamily="2" charset="2"/>
              </a:rPr>
              <a:t> </a:t>
            </a:r>
            <a:r>
              <a:rPr lang="en-US" sz="1400" dirty="0" smtClean="0"/>
              <a:t> </a:t>
            </a:r>
            <a:r>
              <a:rPr lang="en-US" sz="1400" dirty="0">
                <a:solidFill>
                  <a:schemeClr val="tx1"/>
                </a:solidFill>
              </a:rPr>
              <a:t>2</a:t>
            </a:r>
            <a:r>
              <a:rPr lang="en-US" sz="1400" baseline="30000" dirty="0">
                <a:solidFill>
                  <a:schemeClr val="tx1"/>
                </a:solidFill>
              </a:rPr>
              <a:t>nd</a:t>
            </a:r>
            <a:r>
              <a:rPr lang="en-US" sz="1400" dirty="0"/>
              <a:t> VP of the 4</a:t>
            </a:r>
            <a:r>
              <a:rPr lang="en-US" sz="1400" baseline="30000" dirty="0"/>
              <a:t>th</a:t>
            </a:r>
            <a:r>
              <a:rPr lang="en-US" sz="1400" dirty="0"/>
              <a:t> </a:t>
            </a:r>
            <a:r>
              <a:rPr lang="en-US" sz="1400" dirty="0" smtClean="0"/>
              <a:t>Parts List </a:t>
            </a:r>
            <a:r>
              <a:rPr lang="en-US" sz="1400" dirty="0"/>
              <a:t>(i.e. SEARCH_GPM1_1) </a:t>
            </a:r>
            <a:r>
              <a:rPr lang="en-US" sz="1400" dirty="0" smtClean="0"/>
              <a:t>is </a:t>
            </a:r>
            <a:r>
              <a:rPr lang="en-US" sz="1400" dirty="0"/>
              <a:t>executed</a:t>
            </a:r>
            <a:r>
              <a:rPr lang="en-US" sz="1400" dirty="0" smtClean="0"/>
              <a:t>.</a:t>
            </a:r>
          </a:p>
          <a:p>
            <a:pPr lvl="1"/>
            <a:r>
              <a:rPr lang="en-US" sz="1400" dirty="0"/>
              <a:t>If </a:t>
            </a:r>
            <a:r>
              <a:rPr lang="en-US" sz="1400" dirty="0" smtClean="0"/>
              <a:t>you use two or more successive VPs which use the same camera calibration and the same image acquisition settings, you can use an image register to save time for multiple snapping. Select </a:t>
            </a:r>
            <a:r>
              <a:rPr lang="en-US" sz="1400" dirty="0"/>
              <a:t>the </a:t>
            </a:r>
            <a:r>
              <a:rPr lang="en-US" sz="1400" dirty="0" smtClean="0"/>
              <a:t>index of </a:t>
            </a:r>
            <a:r>
              <a:rPr lang="en-US" sz="1400" dirty="0"/>
              <a:t>the image register to be </a:t>
            </a:r>
            <a:r>
              <a:rPr lang="en-US" sz="1400" dirty="0" smtClean="0"/>
              <a:t>used. Memory space for an image register has to be allocated first.</a:t>
            </a:r>
            <a:endParaRPr lang="en-US" sz="1400" dirty="0"/>
          </a:p>
        </p:txBody>
      </p:sp>
      <p:sp>
        <p:nvSpPr>
          <p:cNvPr id="13" name="Action Button: Home 12">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18" y="1756023"/>
            <a:ext cx="634365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9" y="4109156"/>
            <a:ext cx="65436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87046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PICK Position List</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94</a:t>
            </a:fld>
            <a:endParaRPr lang="de-DE" sz="1000" smtClean="0">
              <a:solidFill>
                <a:schemeClr val="tx1"/>
              </a:solidFill>
              <a:latin typeface="DIN-Light" charset="0"/>
            </a:endParaRPr>
          </a:p>
        </p:txBody>
      </p:sp>
      <p:sp>
        <p:nvSpPr>
          <p:cNvPr id="12" name="Inhaltsplatzhalter 2"/>
          <p:cNvSpPr txBox="1">
            <a:spLocks/>
          </p:cNvSpPr>
          <p:nvPr/>
        </p:nvSpPr>
        <p:spPr bwMode="auto">
          <a:xfrm>
            <a:off x="4971002" y="980728"/>
            <a:ext cx="493499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2"/>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3"/>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4"/>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lvl="1"/>
            <a:r>
              <a:rPr lang="en-US" sz="1400" dirty="0">
                <a:latin typeface="+mn-lt"/>
              </a:rPr>
              <a:t>PICK Position List is list of reference PICK positions and information about which IA setup data are to be used by IMGETPICKPOS.PC for calculation of approach position and pick position.</a:t>
            </a:r>
          </a:p>
          <a:p>
            <a:pPr lvl="1"/>
            <a:r>
              <a:rPr lang="en-US" sz="1400" dirty="0">
                <a:latin typeface="+mn-lt"/>
              </a:rPr>
              <a:t>Please refer </a:t>
            </a:r>
            <a:r>
              <a:rPr lang="en-US" sz="1400" dirty="0" smtClean="0">
                <a:latin typeface="+mn-lt"/>
              </a:rPr>
              <a:t>to the </a:t>
            </a:r>
            <a:r>
              <a:rPr lang="en-US" sz="1400" dirty="0">
                <a:latin typeface="+mn-lt"/>
              </a:rPr>
              <a:t>Bin Picking manual for </a:t>
            </a:r>
            <a:r>
              <a:rPr lang="en-US" sz="1400" dirty="0" smtClean="0">
                <a:latin typeface="+mn-lt"/>
              </a:rPr>
              <a:t>more detailed </a:t>
            </a:r>
            <a:r>
              <a:rPr lang="en-US" sz="1400" dirty="0">
                <a:latin typeface="+mn-lt"/>
              </a:rPr>
              <a:t>information</a:t>
            </a:r>
            <a:r>
              <a:rPr lang="en-US" sz="1400" dirty="0" smtClean="0">
                <a:latin typeface="+mn-lt"/>
              </a:rPr>
              <a:t>.</a:t>
            </a:r>
          </a:p>
          <a:p>
            <a:pPr marL="39687" lvl="1" indent="0">
              <a:buNone/>
            </a:pPr>
            <a:r>
              <a:rPr lang="en-US" sz="1400" u="sng" dirty="0" smtClean="0">
                <a:latin typeface="+mn-lt"/>
              </a:rPr>
              <a:t>Example:</a:t>
            </a:r>
            <a:endParaRPr lang="en-US" sz="1400" u="sng" dirty="0">
              <a:latin typeface="+mn-lt"/>
            </a:endParaRPr>
          </a:p>
          <a:p>
            <a:pPr lvl="1"/>
            <a:r>
              <a:rPr lang="en-US" sz="1400" dirty="0" smtClean="0">
                <a:latin typeface="+mn-lt"/>
              </a:rPr>
              <a:t>CALL IMGETPICKPOS(4,</a:t>
            </a:r>
            <a:r>
              <a:rPr lang="en-US" sz="1400" dirty="0" smtClean="0">
                <a:solidFill>
                  <a:schemeClr val="tx1"/>
                </a:solidFill>
                <a:latin typeface="+mn-lt"/>
              </a:rPr>
              <a:t>1</a:t>
            </a:r>
            <a:r>
              <a:rPr lang="en-US" sz="1400" dirty="0" smtClean="0">
                <a:latin typeface="+mn-lt"/>
              </a:rPr>
              <a:t>,14,20,21,22,23) </a:t>
            </a:r>
            <a:r>
              <a:rPr lang="en-US" sz="1400" dirty="0" smtClean="0">
                <a:latin typeface="+mn-lt"/>
                <a:sym typeface="Wingdings" pitchFamily="2" charset="2"/>
              </a:rPr>
              <a:t> </a:t>
            </a:r>
            <a:r>
              <a:rPr lang="en-US" sz="1400" dirty="0" smtClean="0">
                <a:solidFill>
                  <a:schemeClr val="tx1"/>
                </a:solidFill>
                <a:latin typeface="+mn-lt"/>
                <a:sym typeface="Wingdings" pitchFamily="2" charset="2"/>
              </a:rPr>
              <a:t>1</a:t>
            </a:r>
            <a:r>
              <a:rPr lang="en-US" sz="1400" baseline="30000" dirty="0" smtClean="0">
                <a:solidFill>
                  <a:schemeClr val="tx1"/>
                </a:solidFill>
                <a:latin typeface="+mn-lt"/>
                <a:sym typeface="Wingdings" pitchFamily="2" charset="2"/>
              </a:rPr>
              <a:t>st</a:t>
            </a:r>
            <a:r>
              <a:rPr lang="en-US" sz="1400" dirty="0" smtClean="0">
                <a:latin typeface="+mn-lt"/>
                <a:sym typeface="Wingdings" pitchFamily="2" charset="2"/>
              </a:rPr>
              <a:t> PICK position </a:t>
            </a:r>
            <a:r>
              <a:rPr lang="en-US" sz="1400" dirty="0"/>
              <a:t>of the 4</a:t>
            </a:r>
            <a:r>
              <a:rPr lang="en-US" sz="1400" baseline="30000" dirty="0"/>
              <a:t>th</a:t>
            </a:r>
            <a:r>
              <a:rPr lang="en-US" sz="1400" dirty="0"/>
              <a:t> </a:t>
            </a:r>
            <a:r>
              <a:rPr lang="en-US" sz="1400" dirty="0" smtClean="0"/>
              <a:t>Parts List </a:t>
            </a:r>
            <a:r>
              <a:rPr lang="en-US" sz="1400" dirty="0"/>
              <a:t>will be </a:t>
            </a:r>
            <a:r>
              <a:rPr lang="en-US" sz="1400" dirty="0" smtClean="0">
                <a:latin typeface="+mn-lt"/>
                <a:sym typeface="Wingdings" pitchFamily="2" charset="2"/>
              </a:rPr>
              <a:t>used by IA function.</a:t>
            </a:r>
            <a:endParaRPr lang="en-US" sz="1400" dirty="0">
              <a:latin typeface="+mn-lt"/>
            </a:endParaRPr>
          </a:p>
        </p:txBody>
      </p:sp>
      <p:sp>
        <p:nvSpPr>
          <p:cNvPr id="8" name="Action Button: Home 7">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22" y="1017955"/>
            <a:ext cx="5371026" cy="5419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0266" y="4124473"/>
            <a:ext cx="4005262"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92353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Set Reference Wizard</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95</a:t>
            </a:fld>
            <a:endParaRPr lang="de-DE" sz="1000" smtClean="0">
              <a:solidFill>
                <a:schemeClr val="tx1"/>
              </a:solidFill>
              <a:latin typeface="DIN-Light"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229"/>
            <a:ext cx="784860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303" y="3133228"/>
            <a:ext cx="2098209" cy="22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689303" y="2433389"/>
            <a:ext cx="1985207" cy="646331"/>
          </a:xfrm>
          <a:prstGeom prst="rect">
            <a:avLst/>
          </a:prstGeom>
        </p:spPr>
        <p:txBody>
          <a:bodyPr wrap="square">
            <a:spAutoFit/>
          </a:bodyPr>
          <a:lstStyle/>
          <a:p>
            <a:r>
              <a:rPr lang="en-US" sz="1200" b="0" dirty="0" smtClean="0">
                <a:solidFill>
                  <a:schemeClr val="tx1"/>
                </a:solidFill>
                <a:latin typeface="+mn-lt"/>
              </a:rPr>
              <a:t>SET_POS.TP is generated automatically. Touch up P[1] as needed.</a:t>
            </a:r>
            <a:endParaRPr lang="en-US" sz="1200" b="0" dirty="0">
              <a:solidFill>
                <a:schemeClr val="tx1"/>
              </a:solidFill>
              <a:latin typeface="+mn-lt"/>
            </a:endParaRPr>
          </a:p>
        </p:txBody>
      </p:sp>
      <p:cxnSp>
        <p:nvCxnSpPr>
          <p:cNvPr id="3" name="Straight Connector 2"/>
          <p:cNvCxnSpPr/>
          <p:nvPr/>
        </p:nvCxnSpPr>
        <p:spPr bwMode="auto">
          <a:xfrm flipH="1">
            <a:off x="7257256" y="2505397"/>
            <a:ext cx="504056" cy="807851"/>
          </a:xfrm>
          <a:prstGeom prst="line">
            <a:avLst/>
          </a:prstGeom>
          <a:noFill/>
          <a:ln w="19050" cap="flat" cmpd="sng" algn="ctr">
            <a:solidFill>
              <a:schemeClr val="tx1"/>
            </a:solidFill>
            <a:prstDash val="dash"/>
            <a:round/>
            <a:headEnd type="none" w="med" len="med"/>
            <a:tailEnd type="none" w="med" len="med"/>
          </a:ln>
          <a:effectLst/>
        </p:spPr>
      </p:cxnSp>
      <p:cxnSp>
        <p:nvCxnSpPr>
          <p:cNvPr id="11" name="Straight Connector 10"/>
          <p:cNvCxnSpPr/>
          <p:nvPr/>
        </p:nvCxnSpPr>
        <p:spPr bwMode="auto">
          <a:xfrm flipH="1" flipV="1">
            <a:off x="7257257" y="3801542"/>
            <a:ext cx="591343" cy="576063"/>
          </a:xfrm>
          <a:prstGeom prst="line">
            <a:avLst/>
          </a:prstGeom>
          <a:noFill/>
          <a:ln w="19050" cap="flat" cmpd="sng" algn="ctr">
            <a:solidFill>
              <a:schemeClr val="tx1"/>
            </a:solidFill>
            <a:prstDash val="dash"/>
            <a:round/>
            <a:headEnd type="none" w="med" len="med"/>
            <a:tailEnd type="none" w="med" len="med"/>
          </a:ln>
          <a:effectLst/>
        </p:spPr>
      </p:cxnSp>
      <p:sp>
        <p:nvSpPr>
          <p:cNvPr id="12" name="Action Button: Home 11">
            <a:hlinkClick r:id="rId4"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3" name="Inhaltsplatzhalter 2"/>
          <p:cNvSpPr txBox="1">
            <a:spLocks/>
          </p:cNvSpPr>
          <p:nvPr/>
        </p:nvSpPr>
        <p:spPr bwMode="auto">
          <a:xfrm>
            <a:off x="4808984" y="5589240"/>
            <a:ext cx="509701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5"/>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6"/>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7"/>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lvl="1"/>
            <a:r>
              <a:rPr lang="en-US" sz="1400" dirty="0">
                <a:latin typeface="+mn-lt"/>
              </a:rPr>
              <a:t>Please refer to the Bin Picking manual for detailed information about how to set reference PICK position using this Wizard.</a:t>
            </a:r>
          </a:p>
        </p:txBody>
      </p:sp>
    </p:spTree>
    <p:extLst>
      <p:ext uri="{BB962C8B-B14F-4D97-AF65-F5344CB8AC3E}">
        <p14:creationId xmlns:p14="http://schemas.microsoft.com/office/powerpoint/2010/main" val="30122729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Push Part Data Setup</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96</a:t>
            </a:fld>
            <a:endParaRPr lang="de-DE" sz="1000" smtClean="0">
              <a:solidFill>
                <a:schemeClr val="tx1"/>
              </a:solidFill>
              <a:latin typeface="DIN-Light" charset="0"/>
            </a:endParaRPr>
          </a:p>
        </p:txBody>
      </p:sp>
      <p:sp>
        <p:nvSpPr>
          <p:cNvPr id="10" name="Inhaltsplatzhalter 2"/>
          <p:cNvSpPr>
            <a:spLocks noGrp="1"/>
          </p:cNvSpPr>
          <p:nvPr>
            <p:ph idx="1"/>
          </p:nvPr>
        </p:nvSpPr>
        <p:spPr>
          <a:xfrm>
            <a:off x="0" y="980728"/>
            <a:ext cx="9906000" cy="1080120"/>
          </a:xfrm>
        </p:spPr>
        <p:txBody>
          <a:bodyPr/>
          <a:lstStyle/>
          <a:p>
            <a:pPr lvl="1"/>
            <a:r>
              <a:rPr lang="en-US" sz="1400" dirty="0" smtClean="0">
                <a:latin typeface="+mn-lt"/>
              </a:rPr>
              <a:t>Push Part Data Setup contains</a:t>
            </a:r>
          </a:p>
          <a:p>
            <a:pPr lvl="2"/>
            <a:r>
              <a:rPr lang="en-US" sz="1200" b="1" dirty="0">
                <a:latin typeface="+mn-lt"/>
              </a:rPr>
              <a:t>Parameters to delete some old part data with a smaller push count</a:t>
            </a:r>
            <a:r>
              <a:rPr lang="en-US" sz="1200" b="1" dirty="0" smtClean="0">
                <a:latin typeface="+mn-lt"/>
              </a:rPr>
              <a:t>.</a:t>
            </a:r>
          </a:p>
          <a:p>
            <a:pPr lvl="2"/>
            <a:r>
              <a:rPr lang="en-US" sz="1200" b="1" dirty="0">
                <a:latin typeface="+mn-lt"/>
              </a:rPr>
              <a:t>Parameters to check </a:t>
            </a:r>
            <a:r>
              <a:rPr lang="en-US" sz="1200" b="1" dirty="0" smtClean="0">
                <a:latin typeface="+mn-lt"/>
              </a:rPr>
              <a:t>for duplicated </a:t>
            </a:r>
            <a:r>
              <a:rPr lang="en-US" sz="1200" b="1" dirty="0">
                <a:latin typeface="+mn-lt"/>
              </a:rPr>
              <a:t>part data.</a:t>
            </a:r>
            <a:endParaRPr lang="en-US" sz="1200" b="1" dirty="0" smtClean="0">
              <a:solidFill>
                <a:srgbClr val="FF0000"/>
              </a:solidFill>
              <a:latin typeface="+mn-lt"/>
              <a:cs typeface="Arial" charset="0"/>
            </a:endParaRPr>
          </a:p>
        </p:txBody>
      </p:sp>
      <p:sp>
        <p:nvSpPr>
          <p:cNvPr id="12" name="Inhaltsplatzhalter 2"/>
          <p:cNvSpPr txBox="1">
            <a:spLocks/>
          </p:cNvSpPr>
          <p:nvPr/>
        </p:nvSpPr>
        <p:spPr bwMode="auto">
          <a:xfrm>
            <a:off x="5673080" y="1700808"/>
            <a:ext cx="421202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2"/>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3"/>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4"/>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marL="39687" lvl="1" indent="0">
              <a:buNone/>
            </a:pPr>
            <a:r>
              <a:rPr lang="en-US" sz="1400" u="sng" dirty="0" smtClean="0">
                <a:latin typeface="+mn-lt"/>
              </a:rPr>
              <a:t>Setup:</a:t>
            </a:r>
            <a:endParaRPr lang="en-GB" sz="1400" u="sng" dirty="0" smtClean="0">
              <a:latin typeface="+mn-lt"/>
            </a:endParaRPr>
          </a:p>
          <a:p>
            <a:pPr lvl="1"/>
            <a:r>
              <a:rPr lang="en-GB" sz="1400" dirty="0" smtClean="0">
                <a:latin typeface="+mn-lt"/>
              </a:rPr>
              <a:t>When </a:t>
            </a:r>
            <a:r>
              <a:rPr lang="en-GB" sz="1400" dirty="0">
                <a:latin typeface="+mn-lt"/>
              </a:rPr>
              <a:t>new part data is pushed, following part data is removed from the </a:t>
            </a:r>
            <a:r>
              <a:rPr lang="en-GB" sz="1400" dirty="0" smtClean="0">
                <a:latin typeface="+mn-lt"/>
              </a:rPr>
              <a:t>Parts List:</a:t>
            </a:r>
            <a:endParaRPr lang="en-GB" sz="1400" dirty="0">
              <a:latin typeface="+mn-lt"/>
            </a:endParaRPr>
          </a:p>
          <a:p>
            <a:pPr lvl="2"/>
            <a:r>
              <a:rPr lang="en-GB" sz="1200" dirty="0">
                <a:latin typeface="+mn-lt"/>
              </a:rPr>
              <a:t>part data with status ‘awaiting’, if its age </a:t>
            </a:r>
            <a:r>
              <a:rPr lang="en-GB" sz="1200" dirty="0" smtClean="0">
                <a:latin typeface="+mn-lt"/>
              </a:rPr>
              <a:t>is </a:t>
            </a:r>
            <a:r>
              <a:rPr lang="en-GB" sz="1200" dirty="0">
                <a:latin typeface="+mn-lt"/>
              </a:rPr>
              <a:t>higher or </a:t>
            </a:r>
            <a:r>
              <a:rPr lang="en-GB" sz="1200" dirty="0" smtClean="0">
                <a:latin typeface="+mn-lt"/>
              </a:rPr>
              <a:t>equal threshold </a:t>
            </a:r>
            <a:r>
              <a:rPr lang="en-GB" sz="1200" dirty="0">
                <a:latin typeface="+mn-lt"/>
              </a:rPr>
              <a:t>value set in the </a:t>
            </a:r>
            <a:r>
              <a:rPr lang="en-GB" sz="1200" u="sng" dirty="0">
                <a:latin typeface="+mn-lt"/>
              </a:rPr>
              <a:t>text box </a:t>
            </a:r>
            <a:r>
              <a:rPr lang="en-GB" sz="1200" u="sng" dirty="0" smtClean="0">
                <a:latin typeface="+mn-lt"/>
              </a:rPr>
              <a:t>1</a:t>
            </a:r>
            <a:r>
              <a:rPr lang="en-GB" sz="1200" dirty="0" smtClean="0">
                <a:latin typeface="+mn-lt"/>
              </a:rPr>
              <a:t>,</a:t>
            </a:r>
            <a:endParaRPr lang="en-GB" sz="1200" dirty="0">
              <a:latin typeface="+mn-lt"/>
            </a:endParaRPr>
          </a:p>
          <a:p>
            <a:pPr lvl="2"/>
            <a:r>
              <a:rPr lang="en-GB" sz="1200" dirty="0">
                <a:latin typeface="+mn-lt"/>
              </a:rPr>
              <a:t>part data </a:t>
            </a:r>
            <a:r>
              <a:rPr lang="en-US" sz="1200" dirty="0">
                <a:latin typeface="+mn-lt"/>
              </a:rPr>
              <a:t>with status ‘ … FAIL’ (part data in black list), if its age is </a:t>
            </a:r>
            <a:r>
              <a:rPr lang="en-GB" sz="1200" dirty="0">
                <a:latin typeface="+mn-lt"/>
              </a:rPr>
              <a:t>higher or </a:t>
            </a:r>
            <a:r>
              <a:rPr lang="en-GB" sz="1200" dirty="0" smtClean="0">
                <a:latin typeface="+mn-lt"/>
              </a:rPr>
              <a:t>equal </a:t>
            </a:r>
            <a:r>
              <a:rPr lang="en-GB" sz="1200" dirty="0">
                <a:latin typeface="+mn-lt"/>
              </a:rPr>
              <a:t>threshold value set in the </a:t>
            </a:r>
            <a:r>
              <a:rPr lang="en-GB" sz="1200" u="sng" dirty="0">
                <a:latin typeface="+mn-lt"/>
              </a:rPr>
              <a:t>text box </a:t>
            </a:r>
            <a:r>
              <a:rPr lang="en-GB" sz="1200" u="sng" dirty="0" smtClean="0">
                <a:latin typeface="+mn-lt"/>
              </a:rPr>
              <a:t>2</a:t>
            </a:r>
            <a:r>
              <a:rPr lang="en-GB" sz="1200" dirty="0" smtClean="0">
                <a:latin typeface="+mn-lt"/>
              </a:rPr>
              <a:t>,</a:t>
            </a:r>
            <a:endParaRPr lang="en-GB" sz="1200" dirty="0">
              <a:latin typeface="+mn-lt"/>
            </a:endParaRPr>
          </a:p>
          <a:p>
            <a:pPr lvl="2"/>
            <a:r>
              <a:rPr lang="en-US" sz="1200" dirty="0">
                <a:latin typeface="+mn-lt"/>
              </a:rPr>
              <a:t>part data – </a:t>
            </a:r>
            <a:r>
              <a:rPr lang="en-US" sz="1200" dirty="0" smtClean="0">
                <a:latin typeface="+mn-lt"/>
              </a:rPr>
              <a:t>independent </a:t>
            </a:r>
            <a:r>
              <a:rPr lang="en-US" sz="1200" dirty="0">
                <a:latin typeface="+mn-lt"/>
              </a:rPr>
              <a:t>of its status and priority – if it is </a:t>
            </a:r>
            <a:r>
              <a:rPr lang="en-US" sz="1200" dirty="0" smtClean="0">
                <a:latin typeface="+mn-lt"/>
              </a:rPr>
              <a:t>older than and considered </a:t>
            </a:r>
            <a:r>
              <a:rPr lang="en-US" sz="1200" dirty="0">
                <a:latin typeface="+mn-lt"/>
              </a:rPr>
              <a:t>a duplicate of the new part data being </a:t>
            </a:r>
            <a:r>
              <a:rPr lang="en-US" sz="1200" dirty="0" smtClean="0">
                <a:latin typeface="+mn-lt"/>
              </a:rPr>
              <a:t>pushed</a:t>
            </a:r>
          </a:p>
          <a:p>
            <a:pPr lvl="1"/>
            <a:r>
              <a:rPr lang="en-US" sz="1400" dirty="0" smtClean="0">
                <a:latin typeface="+mn-lt"/>
              </a:rPr>
              <a:t>Please refer to the Bin Picking manual for detailed explanation of when part data is considered as duplicated.</a:t>
            </a:r>
            <a:endParaRPr lang="en-GB" sz="1400" dirty="0">
              <a:latin typeface="+mn-lt"/>
            </a:endParaRPr>
          </a:p>
        </p:txBody>
      </p:sp>
      <p:sp>
        <p:nvSpPr>
          <p:cNvPr id="9" name="Action Button: Home 8">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60848"/>
            <a:ext cx="6305550"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43953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Status Setup List</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97</a:t>
            </a:fld>
            <a:endParaRPr lang="de-DE" sz="1000" smtClean="0">
              <a:solidFill>
                <a:schemeClr val="tx1"/>
              </a:solidFill>
              <a:latin typeface="DIN-Light" charset="0"/>
            </a:endParaRPr>
          </a:p>
        </p:txBody>
      </p:sp>
      <p:sp>
        <p:nvSpPr>
          <p:cNvPr id="12" name="Inhaltsplatzhalter 2"/>
          <p:cNvSpPr txBox="1">
            <a:spLocks/>
          </p:cNvSpPr>
          <p:nvPr/>
        </p:nvSpPr>
        <p:spPr bwMode="auto">
          <a:xfrm>
            <a:off x="6075107" y="2409106"/>
            <a:ext cx="381000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0" tIns="180000" rIns="360000" bIns="0" numCol="1" anchor="t" anchorCtr="0" compatLnSpc="1">
            <a:prstTxWarp prst="textNoShape">
              <a:avLst/>
            </a:prstTxWarp>
          </a:bodyPr>
          <a:lstStyle>
            <a:lvl1pPr marL="38100" indent="-38100" algn="l" defTabSz="179388" rtl="0" eaLnBrk="0" fontAlgn="base" hangingPunct="0">
              <a:spcBef>
                <a:spcPct val="30000"/>
              </a:spcBef>
              <a:spcAft>
                <a:spcPct val="50000"/>
              </a:spcAft>
              <a:buClr>
                <a:schemeClr val="bg2"/>
              </a:buClr>
              <a:buFont typeface="DINPro-Bold" pitchFamily="50" charset="0"/>
              <a:defRPr sz="2400" b="1" baseline="0">
                <a:solidFill>
                  <a:srgbClr val="4A4D4A"/>
                </a:solidFill>
                <a:latin typeface="Arial" pitchFamily="34" charset="0"/>
                <a:ea typeface="+mn-ea"/>
                <a:cs typeface="Arial" pitchFamily="34" charset="0"/>
              </a:defRPr>
            </a:lvl1pPr>
            <a:lvl2pPr marL="285750" indent="-246063" algn="l" defTabSz="179388" rtl="0" eaLnBrk="0" fontAlgn="base" hangingPunct="0">
              <a:spcBef>
                <a:spcPts val="1000"/>
              </a:spcBef>
              <a:spcAft>
                <a:spcPts val="500"/>
              </a:spcAft>
              <a:buClr>
                <a:schemeClr val="bg2"/>
              </a:buClr>
              <a:buFont typeface="DINPro-Bold" pitchFamily="50" charset="0"/>
              <a:buBlip>
                <a:blip r:embed="rId2"/>
              </a:buBlip>
              <a:defRPr sz="2400" b="1">
                <a:solidFill>
                  <a:srgbClr val="4A4D4A"/>
                </a:solidFill>
                <a:latin typeface="Arial" pitchFamily="34" charset="0"/>
                <a:cs typeface="Arial" pitchFamily="34" charset="0"/>
              </a:defRPr>
            </a:lvl2pPr>
            <a:lvl3pPr marL="533400" indent="-266700" algn="l" defTabSz="179388" rtl="0" eaLnBrk="0" fontAlgn="base" hangingPunct="0">
              <a:spcBef>
                <a:spcPct val="0"/>
              </a:spcBef>
              <a:spcAft>
                <a:spcPct val="50000"/>
              </a:spcAft>
              <a:buBlip>
                <a:blip r:embed="rId3"/>
              </a:buBlip>
              <a:defRPr sz="2000" baseline="0">
                <a:solidFill>
                  <a:srgbClr val="4A4D4A"/>
                </a:solidFill>
                <a:latin typeface="Arial" pitchFamily="34" charset="0"/>
                <a:cs typeface="Arial" pitchFamily="34" charset="0"/>
              </a:defRPr>
            </a:lvl3pPr>
            <a:lvl4pPr marL="723900" indent="-190500" algn="l" defTabSz="179388" rtl="0" eaLnBrk="0" fontAlgn="base" hangingPunct="0">
              <a:spcBef>
                <a:spcPct val="0"/>
              </a:spcBef>
              <a:spcAft>
                <a:spcPct val="30000"/>
              </a:spcAft>
              <a:buClr>
                <a:srgbClr val="4A4D4A"/>
              </a:buClr>
              <a:buSzPct val="120000"/>
              <a:buBlip>
                <a:blip r:embed="rId4"/>
              </a:buBlip>
              <a:defRPr sz="2000">
                <a:solidFill>
                  <a:srgbClr val="4A4D4A"/>
                </a:solidFill>
                <a:latin typeface="Arial" pitchFamily="34" charset="0"/>
                <a:cs typeface="Arial" pitchFamily="34" charset="0"/>
              </a:defRPr>
            </a:lvl4pPr>
            <a:lvl5pPr marL="990600" indent="-190500" algn="l" defTabSz="179388" rtl="0" eaLnBrk="0" fontAlgn="base" hangingPunct="0">
              <a:spcBef>
                <a:spcPct val="0"/>
              </a:spcBef>
              <a:spcAft>
                <a:spcPct val="30000"/>
              </a:spcAft>
              <a:buFont typeface="Wingdings" pitchFamily="2" charset="2"/>
              <a:buChar char="§"/>
              <a:defRPr sz="1600" i="1">
                <a:solidFill>
                  <a:srgbClr val="4A4D4A"/>
                </a:solidFill>
                <a:latin typeface="Arial" pitchFamily="34" charset="0"/>
                <a:cs typeface="Arial" pitchFamily="34" charset="0"/>
              </a:defRPr>
            </a:lvl5pPr>
            <a:lvl6pPr marL="18097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6pPr>
            <a:lvl7pPr marL="22669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7pPr>
            <a:lvl8pPr marL="27241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8pPr>
            <a:lvl9pPr marL="3181350" indent="-171450" algn="l" defTabSz="179388" rtl="0" fontAlgn="base">
              <a:spcBef>
                <a:spcPct val="0"/>
              </a:spcBef>
              <a:spcAft>
                <a:spcPct val="30000"/>
              </a:spcAft>
              <a:buFont typeface="Wingdings" pitchFamily="2" charset="2"/>
              <a:buChar char="§"/>
              <a:defRPr sz="1600" i="1">
                <a:solidFill>
                  <a:srgbClr val="4A4D4A"/>
                </a:solidFill>
                <a:latin typeface="DINPro-Medium" pitchFamily="50" charset="0"/>
              </a:defRPr>
            </a:lvl9pPr>
          </a:lstStyle>
          <a:p>
            <a:pPr lvl="1"/>
            <a:r>
              <a:rPr lang="en-US" sz="1400" dirty="0">
                <a:latin typeface="+mn-lt"/>
              </a:rPr>
              <a:t>Specify what PM shall do </a:t>
            </a:r>
            <a:r>
              <a:rPr lang="en-US" sz="1400" dirty="0" smtClean="0">
                <a:latin typeface="+mn-lt"/>
              </a:rPr>
              <a:t>with</a:t>
            </a:r>
          </a:p>
          <a:p>
            <a:pPr lvl="2"/>
            <a:r>
              <a:rPr lang="en-US" sz="1200" dirty="0" smtClean="0">
                <a:latin typeface="+mn-lt"/>
              </a:rPr>
              <a:t>Target </a:t>
            </a:r>
            <a:r>
              <a:rPr lang="en-US" sz="1200" dirty="0">
                <a:latin typeface="+mn-lt"/>
              </a:rPr>
              <a:t>part data (for which the status is set using IMSETSTAT.PC)</a:t>
            </a:r>
          </a:p>
          <a:p>
            <a:pPr lvl="2"/>
            <a:r>
              <a:rPr lang="en-US" sz="1200" dirty="0">
                <a:latin typeface="+mn-lt"/>
              </a:rPr>
              <a:t>Awaiting part data in the vicinity of the target part data</a:t>
            </a:r>
          </a:p>
          <a:p>
            <a:pPr lvl="2"/>
            <a:r>
              <a:rPr lang="en-US" sz="1200" dirty="0">
                <a:latin typeface="+mn-lt"/>
              </a:rPr>
              <a:t>Part data in the black list in the vicinity of the target part data</a:t>
            </a:r>
          </a:p>
        </p:txBody>
      </p:sp>
      <p:sp>
        <p:nvSpPr>
          <p:cNvPr id="8" name="Action Button: Home 7">
            <a:hlinkClick r:id="rId5"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88840"/>
            <a:ext cx="6324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Inhaltsplatzhalter 2"/>
          <p:cNvSpPr>
            <a:spLocks noGrp="1"/>
          </p:cNvSpPr>
          <p:nvPr>
            <p:ph idx="1"/>
          </p:nvPr>
        </p:nvSpPr>
        <p:spPr>
          <a:xfrm>
            <a:off x="0" y="980728"/>
            <a:ext cx="9906000" cy="1080120"/>
          </a:xfrm>
        </p:spPr>
        <p:txBody>
          <a:bodyPr/>
          <a:lstStyle/>
          <a:p>
            <a:pPr lvl="1"/>
            <a:r>
              <a:rPr lang="en-US" sz="1400" dirty="0" smtClean="0">
                <a:latin typeface="+mn-lt"/>
              </a:rPr>
              <a:t>Status Setup List is a list of actions to be performed automatically by the PM when target part data is set to a status (using IMSETSTAT.PC). There are following status types: “PICK SUCCESS”, “PICK FAIL”, “PICK IA FAIL”, “PICK CL FAIL”.</a:t>
            </a:r>
            <a:endParaRPr lang="en-US" sz="1200" b="1" dirty="0" smtClean="0">
              <a:solidFill>
                <a:srgbClr val="FF0000"/>
              </a:solidFill>
              <a:latin typeface="+mn-lt"/>
              <a:cs typeface="Arial" charset="0"/>
            </a:endParaRPr>
          </a:p>
        </p:txBody>
      </p:sp>
    </p:spTree>
    <p:extLst>
      <p:ext uri="{BB962C8B-B14F-4D97-AF65-F5344CB8AC3E}">
        <p14:creationId xmlns:p14="http://schemas.microsoft.com/office/powerpoint/2010/main" val="12274165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US" dirty="0" smtClean="0">
                <a:latin typeface="Arial" charset="0"/>
                <a:cs typeface="Arial" charset="0"/>
              </a:rPr>
              <a:t>PM – Part Data Monitor</a:t>
            </a:r>
            <a:endParaRPr lang="de-DE" dirty="0" smtClean="0">
              <a:latin typeface="Arial" charset="0"/>
              <a:cs typeface="Arial" charset="0"/>
            </a:endParaRPr>
          </a:p>
        </p:txBody>
      </p:sp>
      <p:sp>
        <p:nvSpPr>
          <p:cNvPr id="6148" name="Datumsplatzhalt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7AD8D9F1-FBBB-4668-90E3-E120B0E57108}" type="datetime2">
              <a:rPr lang="en-GB" sz="1000" smtClean="0">
                <a:solidFill>
                  <a:schemeClr val="tx1"/>
                </a:solidFill>
                <a:latin typeface="DIN-Light" charset="0"/>
              </a:rPr>
              <a:pPr/>
              <a:t>Friday, 12 December 2014</a:t>
            </a:fld>
            <a:endParaRPr lang="de-DE" sz="1000" smtClean="0">
              <a:solidFill>
                <a:schemeClr val="tx1"/>
              </a:solidFill>
              <a:latin typeface="DIN-Light" charset="0"/>
            </a:endParaRPr>
          </a:p>
        </p:txBody>
      </p:sp>
      <p:sp>
        <p:nvSpPr>
          <p:cNvPr id="6149" name="Foliennummernplatzhalt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9335C559-6920-42AD-ADF8-1F0D89230908}" type="slidenum">
              <a:rPr lang="de-DE" sz="1000" smtClean="0">
                <a:solidFill>
                  <a:schemeClr val="tx1"/>
                </a:solidFill>
                <a:latin typeface="DIN-Light" charset="0"/>
              </a:rPr>
              <a:pPr/>
              <a:t>98</a:t>
            </a:fld>
            <a:endParaRPr lang="de-DE" sz="1000" smtClean="0">
              <a:solidFill>
                <a:schemeClr val="tx1"/>
              </a:solidFill>
              <a:latin typeface="DIN-Light" charset="0"/>
            </a:endParaRPr>
          </a:p>
        </p:txBody>
      </p:sp>
      <p:sp>
        <p:nvSpPr>
          <p:cNvPr id="8" name="Action Button: Home 7">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
        <p:nvSpPr>
          <p:cNvPr id="11" name="Inhaltsplatzhalter 2"/>
          <p:cNvSpPr>
            <a:spLocks noGrp="1"/>
          </p:cNvSpPr>
          <p:nvPr>
            <p:ph idx="1"/>
          </p:nvPr>
        </p:nvSpPr>
        <p:spPr>
          <a:xfrm>
            <a:off x="6321152" y="941088"/>
            <a:ext cx="3672408" cy="3856064"/>
          </a:xfrm>
        </p:spPr>
        <p:txBody>
          <a:bodyPr/>
          <a:lstStyle/>
          <a:p>
            <a:pPr lvl="1"/>
            <a:r>
              <a:rPr lang="en-US" sz="1400" dirty="0">
                <a:latin typeface="+mn-lt"/>
              </a:rPr>
              <a:t>Part Data Monitor displays the </a:t>
            </a:r>
            <a:r>
              <a:rPr lang="en-US" sz="1400" dirty="0" smtClean="0">
                <a:latin typeface="+mn-lt"/>
              </a:rPr>
              <a:t>Parts List </a:t>
            </a:r>
            <a:r>
              <a:rPr lang="en-US" sz="1400" dirty="0">
                <a:latin typeface="+mn-lt"/>
              </a:rPr>
              <a:t>(</a:t>
            </a:r>
            <a:r>
              <a:rPr lang="en-US" sz="1400" dirty="0" smtClean="0">
                <a:latin typeface="+mn-lt"/>
              </a:rPr>
              <a:t>including the </a:t>
            </a:r>
            <a:r>
              <a:rPr lang="en-US" sz="1400" dirty="0">
                <a:latin typeface="+mn-lt"/>
              </a:rPr>
              <a:t>black list).</a:t>
            </a:r>
          </a:p>
          <a:p>
            <a:pPr lvl="1"/>
            <a:r>
              <a:rPr lang="en-US" sz="1400" dirty="0" smtClean="0">
                <a:latin typeface="+mn-lt"/>
              </a:rPr>
              <a:t>All Information about each separate part data can be viewed by selecting corresponding raw in this list / table.</a:t>
            </a:r>
          </a:p>
          <a:p>
            <a:pPr lvl="1"/>
            <a:r>
              <a:rPr lang="en-US" sz="1400" dirty="0" smtClean="0">
                <a:latin typeface="+mn-lt"/>
              </a:rPr>
              <a:t>There is nothing to be set up here.</a:t>
            </a:r>
          </a:p>
          <a:p>
            <a:pPr lvl="1"/>
            <a:r>
              <a:rPr lang="en-US" sz="1400" dirty="0" smtClean="0">
                <a:latin typeface="+mn-lt"/>
              </a:rPr>
              <a:t>Please refer to Bin Picking manual for detailed description of the items.</a:t>
            </a:r>
            <a:endParaRPr lang="en-US" sz="1400" dirty="0">
              <a:latin typeface="+mn-lt"/>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8" y="941088"/>
            <a:ext cx="6553200"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bwMode="auto">
          <a:xfrm>
            <a:off x="4160912" y="6651358"/>
            <a:ext cx="524657" cy="0"/>
          </a:xfrm>
          <a:prstGeom prst="straightConnector1">
            <a:avLst/>
          </a:prstGeom>
          <a:no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624562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p:txBody>
          <a:bodyPr/>
          <a:lstStyle/>
          <a:p>
            <a:r>
              <a:rPr lang="en-US" dirty="0" smtClean="0">
                <a:latin typeface="Arial" charset="0"/>
                <a:cs typeface="Arial" charset="0"/>
              </a:rPr>
              <a:t>Appendix</a:t>
            </a:r>
            <a:endParaRPr lang="de-DE" dirty="0" smtClean="0">
              <a:latin typeface="Arial" charset="0"/>
              <a:cs typeface="Arial" charset="0"/>
            </a:endParaRPr>
          </a:p>
        </p:txBody>
      </p:sp>
      <p:sp>
        <p:nvSpPr>
          <p:cNvPr id="9219" name="Untertitel 5"/>
          <p:cNvSpPr>
            <a:spLocks noGrp="1"/>
          </p:cNvSpPr>
          <p:nvPr>
            <p:ph type="subTitle" sz="quarter" idx="1"/>
          </p:nvPr>
        </p:nvSpPr>
        <p:spPr/>
        <p:txBody>
          <a:bodyPr/>
          <a:lstStyle/>
          <a:p>
            <a:endParaRPr lang="en-US" dirty="0" smtClean="0">
              <a:latin typeface="Arial" charset="0"/>
              <a:cs typeface="Arial" charset="0"/>
            </a:endParaRPr>
          </a:p>
        </p:txBody>
      </p:sp>
      <p:sp>
        <p:nvSpPr>
          <p:cNvPr id="9220" name="Foliennummernplatzhalter 4"/>
          <p:cNvSpPr>
            <a:spLocks noGrp="1"/>
          </p:cNvSpPr>
          <p:nvPr>
            <p:ph type="sldNum" sz="quarter" idx="4294967295"/>
          </p:nvPr>
        </p:nvSpPr>
        <p:spPr>
          <a:xfrm>
            <a:off x="8420100" y="6477000"/>
            <a:ext cx="14859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bg2"/>
                </a:solidFill>
                <a:latin typeface="DINPro-Bold" pitchFamily="50" charset="0"/>
              </a:defRPr>
            </a:lvl1pPr>
            <a:lvl2pPr marL="742950" indent="-285750" eaLnBrk="0" hangingPunct="0">
              <a:defRPr sz="2800" b="1">
                <a:solidFill>
                  <a:schemeClr val="bg2"/>
                </a:solidFill>
                <a:latin typeface="DINPro-Bold" pitchFamily="50" charset="0"/>
              </a:defRPr>
            </a:lvl2pPr>
            <a:lvl3pPr marL="1143000" indent="-228600" eaLnBrk="0" hangingPunct="0">
              <a:defRPr sz="2800" b="1">
                <a:solidFill>
                  <a:schemeClr val="bg2"/>
                </a:solidFill>
                <a:latin typeface="DINPro-Bold" pitchFamily="50" charset="0"/>
              </a:defRPr>
            </a:lvl3pPr>
            <a:lvl4pPr marL="1600200" indent="-228600" eaLnBrk="0" hangingPunct="0">
              <a:defRPr sz="2800" b="1">
                <a:solidFill>
                  <a:schemeClr val="bg2"/>
                </a:solidFill>
                <a:latin typeface="DINPro-Bold" pitchFamily="50" charset="0"/>
              </a:defRPr>
            </a:lvl4pPr>
            <a:lvl5pPr marL="2057400" indent="-228600" eaLnBrk="0" hangingPunct="0">
              <a:defRPr sz="2800" b="1">
                <a:solidFill>
                  <a:schemeClr val="bg2"/>
                </a:solidFill>
                <a:latin typeface="DINPro-Bold" pitchFamily="50" charset="0"/>
              </a:defRPr>
            </a:lvl5pPr>
            <a:lvl6pPr marL="2514600" indent="-228600" eaLnBrk="0" fontAlgn="base" hangingPunct="0">
              <a:spcBef>
                <a:spcPct val="0"/>
              </a:spcBef>
              <a:spcAft>
                <a:spcPct val="0"/>
              </a:spcAft>
              <a:defRPr sz="2800" b="1">
                <a:solidFill>
                  <a:schemeClr val="bg2"/>
                </a:solidFill>
                <a:latin typeface="DINPro-Bold" pitchFamily="50" charset="0"/>
              </a:defRPr>
            </a:lvl6pPr>
            <a:lvl7pPr marL="2971800" indent="-228600" eaLnBrk="0" fontAlgn="base" hangingPunct="0">
              <a:spcBef>
                <a:spcPct val="0"/>
              </a:spcBef>
              <a:spcAft>
                <a:spcPct val="0"/>
              </a:spcAft>
              <a:defRPr sz="2800" b="1">
                <a:solidFill>
                  <a:schemeClr val="bg2"/>
                </a:solidFill>
                <a:latin typeface="DINPro-Bold" pitchFamily="50" charset="0"/>
              </a:defRPr>
            </a:lvl7pPr>
            <a:lvl8pPr marL="3429000" indent="-228600" eaLnBrk="0" fontAlgn="base" hangingPunct="0">
              <a:spcBef>
                <a:spcPct val="0"/>
              </a:spcBef>
              <a:spcAft>
                <a:spcPct val="0"/>
              </a:spcAft>
              <a:defRPr sz="2800" b="1">
                <a:solidFill>
                  <a:schemeClr val="bg2"/>
                </a:solidFill>
                <a:latin typeface="DINPro-Bold" pitchFamily="50" charset="0"/>
              </a:defRPr>
            </a:lvl8pPr>
            <a:lvl9pPr marL="3886200" indent="-228600" eaLnBrk="0" fontAlgn="base" hangingPunct="0">
              <a:spcBef>
                <a:spcPct val="0"/>
              </a:spcBef>
              <a:spcAft>
                <a:spcPct val="0"/>
              </a:spcAft>
              <a:defRPr sz="2800" b="1">
                <a:solidFill>
                  <a:schemeClr val="bg2"/>
                </a:solidFill>
                <a:latin typeface="DINPro-Bold" pitchFamily="50" charset="0"/>
              </a:defRPr>
            </a:lvl9pPr>
          </a:lstStyle>
          <a:p>
            <a:fld id="{6A9B79DC-402D-478B-9669-76B990F8E5A5}" type="slidenum">
              <a:rPr lang="de-DE" sz="1000" smtClean="0">
                <a:solidFill>
                  <a:schemeClr val="tx1"/>
                </a:solidFill>
                <a:latin typeface="DIN-Light" charset="0"/>
              </a:rPr>
              <a:pPr/>
              <a:t>99</a:t>
            </a:fld>
            <a:endParaRPr lang="de-DE" sz="1000" smtClean="0">
              <a:solidFill>
                <a:schemeClr val="tx1"/>
              </a:solidFill>
              <a:latin typeface="DIN-Light" charset="0"/>
            </a:endParaRPr>
          </a:p>
        </p:txBody>
      </p:sp>
      <p:sp>
        <p:nvSpPr>
          <p:cNvPr id="5" name="Action Button: Home 4">
            <a:hlinkClick r:id="rId2" action="ppaction://hlinksldjump" highlightClick="1"/>
          </p:cNvPr>
          <p:cNvSpPr/>
          <p:nvPr/>
        </p:nvSpPr>
        <p:spPr bwMode="auto">
          <a:xfrm>
            <a:off x="4808984" y="6525344"/>
            <a:ext cx="324036" cy="252028"/>
          </a:xfrm>
          <a:prstGeom prst="actionButtonHome">
            <a:avLst/>
          </a:prstGeom>
          <a:solidFill>
            <a:srgbClr val="FFFF00"/>
          </a:solidFill>
          <a:ln w="19050" cap="flat" cmpd="sng" algn="ctr">
            <a:solidFill>
              <a:schemeClr val="tx1">
                <a:lumMod val="75000"/>
                <a:lumOff val="2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smtClean="0">
              <a:ln>
                <a:noFill/>
              </a:ln>
              <a:solidFill>
                <a:schemeClr val="bg2"/>
              </a:solidFill>
              <a:effectLst/>
              <a:latin typeface="Arial" charset="0"/>
            </a:endParaRPr>
          </a:p>
        </p:txBody>
      </p:sp>
    </p:spTree>
    <p:extLst>
      <p:ext uri="{BB962C8B-B14F-4D97-AF65-F5344CB8AC3E}">
        <p14:creationId xmlns:p14="http://schemas.microsoft.com/office/powerpoint/2010/main" val="24468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Leere Präsentation">
  <a:themeElements>
    <a:clrScheme name="1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 2">
      <a:majorFont>
        <a:latin typeface="Arial Black"/>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0" tIns="75419" rIns="377093" bIns="0" numCol="1" rtlCol="0"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sz="2800" b="1" i="0" u="none" strike="noStrike" cap="none" normalizeH="0" baseline="0" smtClean="0">
            <a:ln>
              <a:noFill/>
            </a:ln>
            <a:solidFill>
              <a:schemeClr val="bg2"/>
            </a:solidFill>
            <a:effectLst/>
            <a:latin typeface="DINPro-Bold" pitchFamily="50"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75419" rIns="377093" bIns="0" numCol="1"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lang="de-DE" sz="2800" b="1" i="0" u="none" strike="noStrike" cap="none" normalizeH="0" baseline="0" smtClean="0">
            <a:ln>
              <a:noFill/>
            </a:ln>
            <a:solidFill>
              <a:schemeClr val="bg2"/>
            </a:solidFill>
            <a:effectLst/>
            <a:latin typeface="DINPro-Bold" pitchFamily="50" charset="0"/>
          </a:defRPr>
        </a:defPPr>
      </a:lstStyle>
    </a:lnDef>
    <a:txDef>
      <a:spPr>
        <a:noFill/>
      </a:spPr>
      <a:bodyPr wrap="square" rtlCol="0">
        <a:spAutoFit/>
      </a:bodyPr>
      <a:lstStyle>
        <a:defPPr>
          <a:defRPr sz="2000" dirty="0" smtClean="0">
            <a:solidFill>
              <a:schemeClr val="tx1">
                <a:lumMod val="65000"/>
                <a:lumOff val="35000"/>
              </a:schemeClr>
            </a:solidFill>
            <a:latin typeface="+mn-lt"/>
          </a:defRPr>
        </a:defPPr>
      </a:lstStyle>
    </a:txDef>
  </a:objectDefaults>
  <a:extraClrSchemeLst>
    <a:extraClrScheme>
      <a:clrScheme name="1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CA8DD77F6313B439C490A3E4CC3091E" ma:contentTypeVersion="13" ma:contentTypeDescription="Opprett et nytt dokument." ma:contentTypeScope="" ma:versionID="cc45610bb3567de486054adcdcb46ed3">
  <xsd:schema xmlns:xsd="http://www.w3.org/2001/XMLSchema" xmlns:xs="http://www.w3.org/2001/XMLSchema" xmlns:p="http://schemas.microsoft.com/office/2006/metadata/properties" xmlns:ns2="dee99ead-c7a8-4d8e-8dff-5601ac31d630" xmlns:ns3="e70426a5-6db6-477e-9af7-aa200b16b33d" targetNamespace="http://schemas.microsoft.com/office/2006/metadata/properties" ma:root="true" ma:fieldsID="142a21c9c819ebe231e8dbe91621e18e" ns2:_="" ns3:_="">
    <xsd:import namespace="dee99ead-c7a8-4d8e-8dff-5601ac31d630"/>
    <xsd:import namespace="e70426a5-6db6-477e-9af7-aa200b16b33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e99ead-c7a8-4d8e-8dff-5601ac31d6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0426a5-6db6-477e-9af7-aa200b16b33d"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FE99EA-2304-49C2-9155-5D786E6D012E}"/>
</file>

<file path=customXml/itemProps2.xml><?xml version="1.0" encoding="utf-8"?>
<ds:datastoreItem xmlns:ds="http://schemas.openxmlformats.org/officeDocument/2006/customXml" ds:itemID="{04BD7EAF-E069-4F3B-89B0-BBFDCACE5883}"/>
</file>

<file path=customXml/itemProps3.xml><?xml version="1.0" encoding="utf-8"?>
<ds:datastoreItem xmlns:ds="http://schemas.openxmlformats.org/officeDocument/2006/customXml" ds:itemID="{DFCE7B87-0EBE-4EE2-BC0A-AAD8E658E565}"/>
</file>

<file path=docProps/app.xml><?xml version="1.0" encoding="utf-8"?>
<Properties xmlns="http://schemas.openxmlformats.org/officeDocument/2006/extended-properties" xmlns:vt="http://schemas.openxmlformats.org/officeDocument/2006/docPropsVTypes">
  <Template/>
  <TotalTime>0</TotalTime>
  <Words>6397</Words>
  <Application>Microsoft Office PowerPoint</Application>
  <PresentationFormat>A4 Paper (210x297 mm)</PresentationFormat>
  <Paragraphs>1160</Paragraphs>
  <Slides>103</Slides>
  <Notes>4</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1_Leere Präsentation</vt:lpstr>
      <vt:lpstr>iRVision Training 3D Area Sensor And Bin Picking SW V8.20P/20</vt:lpstr>
      <vt:lpstr>Contents</vt:lpstr>
      <vt:lpstr>3D Area Sensor Specification And Order Information</vt:lpstr>
      <vt:lpstr>3DAS Types</vt:lpstr>
      <vt:lpstr>3DAS Key Data</vt:lpstr>
      <vt:lpstr>3DA/1300 Mechanical Layout</vt:lpstr>
      <vt:lpstr>3DA/400 Mechanical Layout</vt:lpstr>
      <vt:lpstr>3DAS Electrical Connections</vt:lpstr>
      <vt:lpstr>3DAS &amp; Bin Picking Software</vt:lpstr>
      <vt:lpstr>Order Information</vt:lpstr>
      <vt:lpstr>Design of the Installation Layout</vt:lpstr>
      <vt:lpstr>Design of the Installation Layout</vt:lpstr>
      <vt:lpstr>Design of the Installation Layout</vt:lpstr>
      <vt:lpstr>Design of the Installation Layout</vt:lpstr>
      <vt:lpstr>Design of the Installation Layout</vt:lpstr>
      <vt:lpstr>Design of the Installation Layout</vt:lpstr>
      <vt:lpstr>Design of the Installation Layout</vt:lpstr>
      <vt:lpstr>Software Installation</vt:lpstr>
      <vt:lpstr>Software Installation</vt:lpstr>
      <vt:lpstr>iRVision Menus Overview</vt:lpstr>
      <vt:lpstr>iRVision Menus Overview</vt:lpstr>
      <vt:lpstr>Vision Setup</vt:lpstr>
      <vt:lpstr>Vision Runtime</vt:lpstr>
      <vt:lpstr>Vision Log</vt:lpstr>
      <vt:lpstr>Vision Configuration</vt:lpstr>
      <vt:lpstr>Vision Utilities</vt:lpstr>
      <vt:lpstr>Bin Picking – Interference Avoidance</vt:lpstr>
      <vt:lpstr>Bin Picking – Parts List Manager</vt:lpstr>
      <vt:lpstr>Bin Picking – Configuration</vt:lpstr>
      <vt:lpstr>3D Area Sensor Setup And Calibration</vt:lpstr>
      <vt:lpstr>3D Area Sensor Setup And Calibration</vt:lpstr>
      <vt:lpstr>3D Area Sensor Setup And Calibration</vt:lpstr>
      <vt:lpstr>3D Area Sensor Setup And Calibration</vt:lpstr>
      <vt:lpstr>3D Area Sensor Setup And Calibration</vt:lpstr>
      <vt:lpstr>3D Area Sensor Setup And Calibration</vt:lpstr>
      <vt:lpstr>3D Area Sensor Setup And Calibration</vt:lpstr>
      <vt:lpstr>3D Area Sensor Setup And Calibration</vt:lpstr>
      <vt:lpstr>3D Area Sensor Setup And Calibration</vt:lpstr>
      <vt:lpstr>3D Area Sensor Setup And Calibration</vt:lpstr>
      <vt:lpstr>Tool Frame And User Frame Setup</vt:lpstr>
      <vt:lpstr>Tool Frame And User Frame Setup</vt:lpstr>
      <vt:lpstr>Vision Process And Bin Picking Setup</vt:lpstr>
      <vt:lpstr>Vision Process And Bin Picking Setup</vt:lpstr>
      <vt:lpstr>Recommended Procedure</vt:lpstr>
      <vt:lpstr>Container Position Offset Detection</vt:lpstr>
      <vt:lpstr>Container Position Offset Detection</vt:lpstr>
      <vt:lpstr>Container Position Offset Detection</vt:lpstr>
      <vt:lpstr>Interference Avoidance Setup</vt:lpstr>
      <vt:lpstr>IA Setup – Overview</vt:lpstr>
      <vt:lpstr>IA Setup – SYSTEM Data Type</vt:lpstr>
      <vt:lpstr>IA Setup – ROBOT Data Type</vt:lpstr>
      <vt:lpstr>IA Setup – CONDITION Data Type</vt:lpstr>
      <vt:lpstr>IA Setup – CONDITION Data Type</vt:lpstr>
      <vt:lpstr>IA Setup – CONDITION Data Type</vt:lpstr>
      <vt:lpstr>IA Setup – CONDITION Data Type</vt:lpstr>
      <vt:lpstr>3D Area Sensor Vision Process And Command Tools</vt:lpstr>
      <vt:lpstr>3D Area Sensor Vision Process Setup</vt:lpstr>
      <vt:lpstr>Overview of Major 3D Command Tools</vt:lpstr>
      <vt:lpstr>Two Types of Detection Methods</vt:lpstr>
      <vt:lpstr>Area Sensor Preprocess Tool</vt:lpstr>
      <vt:lpstr>Area Sensor Preprocess Tool</vt:lpstr>
      <vt:lpstr>Area Sensor Peak Locator Tool</vt:lpstr>
      <vt:lpstr>Area Sensor Peak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Blob Locator Tool</vt:lpstr>
      <vt:lpstr>Area Sensor Cylinder Locator Tool</vt:lpstr>
      <vt:lpstr>Area Sensor Cylinder Locator Tool</vt:lpstr>
      <vt:lpstr>Area Sensor GF Locator Tool</vt:lpstr>
      <vt:lpstr>Area Sensor GF Locator Tool</vt:lpstr>
      <vt:lpstr>Area Sensor COG Tool</vt:lpstr>
      <vt:lpstr>Area Sensor COG Tool</vt:lpstr>
      <vt:lpstr>Area Sensor Plane Tool</vt:lpstr>
      <vt:lpstr>Area Sensor Plane Tool</vt:lpstr>
      <vt:lpstr>Obstruction Measurement Tool</vt:lpstr>
      <vt:lpstr>Obstruction Measurement Tool</vt:lpstr>
      <vt:lpstr>Obstruction Measurement Tool</vt:lpstr>
      <vt:lpstr>Some Tips</vt:lpstr>
      <vt:lpstr>Parts List Manager Setup</vt:lpstr>
      <vt:lpstr>PM – Overview</vt:lpstr>
      <vt:lpstr>PM – Terminology</vt:lpstr>
      <vt:lpstr>PM – User Interface</vt:lpstr>
      <vt:lpstr>PM – SEARCH VP List</vt:lpstr>
      <vt:lpstr>PM – PICK Position List</vt:lpstr>
      <vt:lpstr>PM – Set Reference Wizard</vt:lpstr>
      <vt:lpstr>PM – Push Part Data Setup</vt:lpstr>
      <vt:lpstr>PM – Status Setup List</vt:lpstr>
      <vt:lpstr>PM – Part Data Monitor</vt:lpstr>
      <vt:lpstr>Appendix</vt:lpstr>
      <vt:lpstr>Appendix Contents</vt:lpstr>
      <vt:lpstr>Chain of Calculated Positions</vt:lpstr>
      <vt:lpstr>Data Files</vt:lpstr>
      <vt:lpstr>Abbreviations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iRVision 3D Area Sensor &amp; Bin Picking Training</dc:title>
  <dc:creator>Woldemar.Bauer@fanuc.eu</dc:creator>
  <cp:lastModifiedBy>Bauer, Woldemar</cp:lastModifiedBy>
  <cp:revision>1502</cp:revision>
  <dcterms:created xsi:type="dcterms:W3CDTF">2006-09-27T12:47:24Z</dcterms:created>
  <dcterms:modified xsi:type="dcterms:W3CDTF">2014-12-12T13:30:25Z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0x0101006CA8DD77F6313B439C490A3E4CC3091E</vt:lpwstr>
  </property>
</Properties>
</file>